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319" r:id="rId3"/>
    <p:sldId id="257" r:id="rId4"/>
    <p:sldId id="317" r:id="rId5"/>
    <p:sldId id="261" r:id="rId6"/>
    <p:sldId id="318" r:id="rId7"/>
    <p:sldId id="309" r:id="rId8"/>
    <p:sldId id="267" r:id="rId9"/>
    <p:sldId id="262" r:id="rId10"/>
    <p:sldId id="263" r:id="rId11"/>
    <p:sldId id="265" r:id="rId12"/>
    <p:sldId id="310" r:id="rId13"/>
    <p:sldId id="311" r:id="rId14"/>
    <p:sldId id="312" r:id="rId15"/>
    <p:sldId id="268" r:id="rId16"/>
    <p:sldId id="269" r:id="rId17"/>
    <p:sldId id="270" r:id="rId18"/>
    <p:sldId id="316" r:id="rId19"/>
    <p:sldId id="272" r:id="rId20"/>
    <p:sldId id="273" r:id="rId21"/>
    <p:sldId id="314" r:id="rId22"/>
    <p:sldId id="313" r:id="rId23"/>
    <p:sldId id="315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306" r:id="rId48"/>
    <p:sldId id="307" r:id="rId49"/>
    <p:sldId id="308" r:id="rId50"/>
  </p:sldIdLst>
  <p:sldSz cx="24384000" cy="13716000"/>
  <p:notesSz cx="6858000" cy="9144000"/>
  <p:embeddedFontLst>
    <p:embeddedFont>
      <p:font typeface="Helvetica Neue" panose="02000503000000020004" pitchFamily="2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isBltfc2VZozsU8nv5Hzzrby6XW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nik Morit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8"/>
    <p:restoredTop sz="94681"/>
  </p:normalViewPr>
  <p:slideViewPr>
    <p:cSldViewPr snapToGrid="0" snapToObjects="1">
      <p:cViewPr varScale="1">
        <p:scale>
          <a:sx n="53" d="100"/>
          <a:sy n="53" d="100"/>
        </p:scale>
        <p:origin x="22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customschemas.google.com/relationships/presentationmetadata" Target="meta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11-10T22:06:04.452" idx="1">
    <p:pos x="523" y="747"/>
    <p:text>Students may now know how to do this so could be valuable to demo it.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RrR-N4Y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104eaf23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104eaf235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11734339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117343390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11734339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11734339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401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11734339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11734339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38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11734339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117343390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616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104eaf23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104eaf235_0_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104eaf23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104eaf235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104eaf23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104eaf235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104eaf23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104eaf235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815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104eaf235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104eaf235_1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104eaf23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104eaf235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017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104eaf23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104eaf235_1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104eaf23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104eaf235_1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85828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104eaf23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104eaf235_1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7593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104eaf23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104eaf235_1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063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104eaf23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104eaf235_1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117343390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117343390_0_2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11734339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11734339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https://projects.susielu.com/viz-palette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117343390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117343390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117343390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117343390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11734339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11734339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11734339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011734339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11734339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117343390_0_2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104eaf235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104eaf235_1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11734339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117343390_0_2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11734339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11734339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1173433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1173433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117343390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117343390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117343390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117343390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117343390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117343390_0_2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104eaf235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104eaf235_1_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33562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117343390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117343390_0_3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32af637055b354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32af637055b354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2af637055b354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32af637055b354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2af637055b3545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2af637055b3545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32af637055b3545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32af637055b3545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0117343390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0117343390_0_3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104eaf235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0104eaf235_1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0104eaf235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0104eaf235_1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0117343390_0_3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g10117343390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104eaf23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104eaf235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104eaf23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104eaf235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7174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11734339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11734339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070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11734339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11734339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104eaf23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104eaf235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dig.cmu.edu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dig.cmu.edu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18279910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13" name="Google Shape;13;p9" descr="DIG-light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79759" y="9027953"/>
            <a:ext cx="2664105" cy="270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9"/>
          <p:cNvSpPr txBox="1"/>
          <p:nvPr/>
        </p:nvSpPr>
        <p:spPr>
          <a:xfrm>
            <a:off x="20745189" y="11860902"/>
            <a:ext cx="2664105" cy="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</a:pPr>
            <a:r>
              <a:rPr lang="en-US" sz="3600" b="0" i="0" u="sng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dig.cmu.edu</a:t>
            </a:r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3"/>
          </p:nvPr>
        </p:nvSpPr>
        <p:spPr>
          <a:xfrm>
            <a:off x="1201340" y="1064862"/>
            <a:ext cx="928010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sz="3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4"/>
          </p:nvPr>
        </p:nvSpPr>
        <p:spPr>
          <a:xfrm>
            <a:off x="16568716" y="1064862"/>
            <a:ext cx="685971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sz="3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 Full">
  <p:cSld name="Title, Bullets &amp; Photo Full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>
            <a:spLocks noGrp="1"/>
          </p:cNvSpPr>
          <p:nvPr>
            <p:ph type="pic" idx="3"/>
          </p:nvPr>
        </p:nvSpPr>
        <p:spPr>
          <a:xfrm>
            <a:off x="10985575" y="-2058461"/>
            <a:ext cx="13398049" cy="17864066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Alt">
  <p:cSld name="Title Only Al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12756298" y="785622"/>
            <a:ext cx="9779001" cy="201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">
  <p:cSld name="Statem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Fact">
  <p:cSld name="Big Fa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1753923" y="1456422"/>
            <a:ext cx="20876153" cy="771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1pPr>
            <a:lvl2pPr marL="914400" lvl="1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2pPr>
            <a:lvl3pPr marL="1371600" lvl="2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3pPr>
            <a:lvl4pPr marL="1828800" lvl="3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2"/>
          </p:nvPr>
        </p:nvSpPr>
        <p:spPr>
          <a:xfrm>
            <a:off x="1753923" y="9840155"/>
            <a:ext cx="17453045" cy="147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3"/>
          </p:nvPr>
        </p:nvSpPr>
        <p:spPr>
          <a:xfrm>
            <a:off x="1753923" y="11437453"/>
            <a:ext cx="17453045" cy="147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4800"/>
              <a:buFont typeface="Helvetica Neue"/>
              <a:buNone/>
              <a:defRPr>
                <a:solidFill>
                  <a:srgbClr val="5E5E5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>
            <a:spLocks noGrp="1"/>
          </p:cNvSpPr>
          <p:nvPr>
            <p:ph type="pic" idx="4"/>
          </p:nvPr>
        </p:nvSpPr>
        <p:spPr>
          <a:xfrm>
            <a:off x="19674227" y="9378146"/>
            <a:ext cx="2965450" cy="39539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26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6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7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E5E5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">
  <p:cSld name="Black">
    <p:bg>
      <p:bgPr>
        <a:solidFill>
          <a:srgbClr val="000000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E5E5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117343390_0_115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10117343390_0_115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1pPr>
            <a:lvl2pPr marL="914400" lvl="1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2pPr>
            <a:lvl3pPr marL="1371600" lvl="2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3pPr>
            <a:lvl4pPr marL="1828800" lvl="3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4pPr>
            <a:lvl5pPr marL="2286000" lvl="4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5pPr>
            <a:lvl6pPr marL="2743200" lvl="5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6pPr>
            <a:lvl7pPr marL="3200400" lvl="6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7pPr>
            <a:lvl8pPr marL="3657600" lvl="7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8pPr>
            <a:lvl9pPr marL="4114800" lvl="8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10117343390_0_115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2">
  <p:cSld name="TITLE_AND_BODY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117343390_0_227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10117343390_0_227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1pPr>
            <a:lvl2pPr marL="914400" lvl="1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2pPr>
            <a:lvl3pPr marL="1371600" lvl="2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3pPr>
            <a:lvl4pPr marL="1828800" lvl="3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4pPr>
            <a:lvl5pPr marL="2286000" lvl="4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5pPr>
            <a:lvl6pPr marL="2743200" lvl="5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6pPr>
            <a:lvl7pPr marL="3200400" lvl="6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7pPr>
            <a:lvl8pPr marL="3657600" lvl="7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8pPr>
            <a:lvl9pPr marL="4114800" lvl="8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10117343390_0_227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lt">
  <p:cSld name="Title Alt">
    <p:bg>
      <p:bgPr>
        <a:solidFill>
          <a:srgbClr val="882125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18279910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12" descr="DIG-dark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79759" y="9027953"/>
            <a:ext cx="2664105" cy="270639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2"/>
          <p:cNvSpPr txBox="1"/>
          <p:nvPr/>
        </p:nvSpPr>
        <p:spPr>
          <a:xfrm>
            <a:off x="20745189" y="11860902"/>
            <a:ext cx="2664105" cy="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lang="en-US" sz="3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dig.cmu.edu</a:t>
            </a:r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1201340" y="1064862"/>
            <a:ext cx="928010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16568716" y="1064862"/>
            <a:ext cx="685971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">
  <p:cSld name="Title &amp;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 Alt">
  <p:cSld name="Title &amp; Photo Al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 Bottom">
  <p:cSld name="Title &amp; Photo Bottom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12756298" y="785622"/>
            <a:ext cx="9779001" cy="201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>
            <a:spLocks noGrp="1"/>
          </p:cNvSpPr>
          <p:nvPr>
            <p:ph type="pic" idx="2"/>
          </p:nvPr>
        </p:nvSpPr>
        <p:spPr>
          <a:xfrm>
            <a:off x="-96224" y="-9193425"/>
            <a:ext cx="24576450" cy="32768603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Alt">
  <p:cSld name="Bullets Al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>
            <a:off x="1206500" y="1211484"/>
            <a:ext cx="21971000" cy="1129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xle-la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.org/development/desa/disabilities/convention-on-the-rights-of-persons-with-disabilities/article-9-accessibility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un.org/development/desa/disabilities/convention-on-the-rights-of-persons-with-disabilities/article-10-right-to-life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microsoft.com/download/b/0/d/b0d4bf87-09ce-4417-8f28-d60703d672ed/inclusive_toolkit_manual_final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liatrisbian/status/1324427612723253250?s=2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viz_a11y_u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XJgbRFzKLKeahrGv7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blog.datawrapper.de/colorblindness-part2/" TargetMode="Externa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visa.com/pages/chart-components" TargetMode="External"/><Relationship Id="rId3" Type="http://schemas.openxmlformats.org/officeDocument/2006/relationships/hyperlink" Target="https://www.frank.computer/" TargetMode="External"/><Relationship Id="rId7" Type="http://schemas.openxmlformats.org/officeDocument/2006/relationships/hyperlink" Target="https://chartability.fizz.stud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.org/groups/wg/aria/participants#:~:text=Frank%20Elavsky" TargetMode="External"/><Relationship Id="rId5" Type="http://schemas.openxmlformats.org/officeDocument/2006/relationships/hyperlink" Target="https://github.com/dataviza11y" TargetMode="External"/><Relationship Id="rId4" Type="http://schemas.openxmlformats.org/officeDocument/2006/relationships/hyperlink" Target="https://machinelearning.apple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ightingale/writing-alt-text-for-data-visualization-2a218ef43f81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5" Type="http://schemas.openxmlformats.org/officeDocument/2006/relationships/comments" Target="../comments/comment1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im.org/resources/contrastchecker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nightingale/writing-alt-text-for-data-visualization-2a218ef43f81" TargetMode="External"/><Relationship Id="rId5" Type="http://schemas.openxmlformats.org/officeDocument/2006/relationships/hyperlink" Target="https://observablehq.com/@frankelavsky/no-use-of-color-alone-in-data-visualization" TargetMode="External"/><Relationship Id="rId4" Type="http://schemas.openxmlformats.org/officeDocument/2006/relationships/hyperlink" Target="https://projects.susielu.com/viz-palette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vega.github.io/vega-lite/examples/selection_heatmap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blehq.com/@frankelavsky/experimental-color-scale-texture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hanieevergreen.com/strong-titles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mingwayapp.com/" TargetMode="External"/><Relationship Id="rId4" Type="http://schemas.openxmlformats.org/officeDocument/2006/relationships/hyperlink" Target="https://developer.mozilla.org/en-US/docs/Learn/HTML/Tables/Advanced#the_scope_attribute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viza11y/resources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artability.fizz.studio/" TargetMode="External"/><Relationship Id="rId4" Type="http://schemas.openxmlformats.org/officeDocument/2006/relationships/hyperlink" Target="https://twitter.com/FrankElavsky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>
            <a:spLocks noGrp="1"/>
          </p:cNvSpPr>
          <p:nvPr>
            <p:ph type="body" idx="1"/>
          </p:nvPr>
        </p:nvSpPr>
        <p:spPr>
          <a:xfrm>
            <a:off x="1201340" y="11383083"/>
            <a:ext cx="18279910" cy="154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Frank Elavsky, PhD student at Carnegie Mellon University</a:t>
            </a:r>
            <a:endParaRPr dirty="0"/>
          </a:p>
        </p:txBody>
      </p:sp>
      <p:sp>
        <p:nvSpPr>
          <p:cNvPr id="125" name="Google Shape;125;p1"/>
          <p:cNvSpPr txBox="1">
            <a:spLocks noGrp="1"/>
          </p:cNvSpPr>
          <p:nvPr>
            <p:ph type="ctrTitle" idx="4294967295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US" sz="1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Visualization Accessibility</a:t>
            </a:r>
            <a:endParaRPr dirty="0"/>
          </a:p>
        </p:txBody>
      </p:sp>
      <p:sp>
        <p:nvSpPr>
          <p:cNvPr id="126" name="Google Shape;126;p1"/>
          <p:cNvSpPr txBox="1">
            <a:spLocks noGrp="1"/>
          </p:cNvSpPr>
          <p:nvPr>
            <p:ph type="subTitle" idx="4294967295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lang="en-US" sz="55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Thinking about data visualization for people with disabilities.</a:t>
            </a:r>
            <a:endParaRPr dirty="0"/>
          </a:p>
        </p:txBody>
      </p:sp>
      <p:sp>
        <p:nvSpPr>
          <p:cNvPr id="127" name="Google Shape;127;p1"/>
          <p:cNvSpPr txBox="1">
            <a:spLocks noGrp="1"/>
          </p:cNvSpPr>
          <p:nvPr>
            <p:ph type="body" idx="3"/>
          </p:nvPr>
        </p:nvSpPr>
        <p:spPr>
          <a:xfrm>
            <a:off x="1201340" y="1064862"/>
            <a:ext cx="928010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</a:pPr>
            <a:r>
              <a:rPr lang="en-US" sz="36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Invited Talk, UC, Fall 2022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15772-526D-683E-5753-29BB840D035A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axle-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lab.com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A4593D-4F7B-D5C4-FF2F-6701E8E7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8572" y="1701841"/>
            <a:ext cx="3810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104eaf235_0_35"/>
          <p:cNvSpPr txBox="1">
            <a:spLocks noGrp="1"/>
          </p:cNvSpPr>
          <p:nvPr>
            <p:ph type="title"/>
          </p:nvPr>
        </p:nvSpPr>
        <p:spPr>
          <a:xfrm>
            <a:off x="1206450" y="1300074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Access is a human right</a:t>
            </a:r>
            <a:endParaRPr dirty="0"/>
          </a:p>
        </p:txBody>
      </p:sp>
      <p:sp>
        <p:nvSpPr>
          <p:cNvPr id="179" name="Google Shape;179;g10104eaf235_0_35"/>
          <p:cNvSpPr txBox="1">
            <a:spLocks noGrp="1"/>
          </p:cNvSpPr>
          <p:nvPr>
            <p:ph type="body" idx="1"/>
          </p:nvPr>
        </p:nvSpPr>
        <p:spPr>
          <a:xfrm>
            <a:off x="1183250" y="12169100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2937" u="sng" dirty="0">
                <a:solidFill>
                  <a:schemeClr val="hlink"/>
                </a:solidFill>
                <a:hlinkClick r:id="rId3"/>
              </a:rPr>
              <a:t>https://www.un.org/development/desa/disabilities/convention-on-the-rights-of-persons-with-disabilities/article-9-accessibility.html</a:t>
            </a:r>
            <a:endParaRPr sz="2937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2937" u="sng" dirty="0">
                <a:solidFill>
                  <a:schemeClr val="hlink"/>
                </a:solidFill>
                <a:hlinkClick r:id="rId4"/>
              </a:rPr>
              <a:t>https://www.un.org/development/desa/disabilities/convention-on-the-rights-of-persons-with-disabilities/article-10-right-to-life.html</a:t>
            </a:r>
            <a:endParaRPr sz="2937" dirty="0"/>
          </a:p>
        </p:txBody>
      </p:sp>
      <p:sp>
        <p:nvSpPr>
          <p:cNvPr id="180" name="Google Shape;180;g10104eaf235_0_35"/>
          <p:cNvSpPr txBox="1">
            <a:spLocks noGrp="1"/>
          </p:cNvSpPr>
          <p:nvPr>
            <p:ph type="body" idx="2"/>
          </p:nvPr>
        </p:nvSpPr>
        <p:spPr>
          <a:xfrm>
            <a:off x="1183250" y="5151310"/>
            <a:ext cx="11642413" cy="4599654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Accessibility is an internationally recognized human right.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It is the morally and ethically correct thing to do.</a:t>
            </a:r>
            <a:endParaRPr dirty="0"/>
          </a:p>
        </p:txBody>
      </p:sp>
      <p:pic>
        <p:nvPicPr>
          <p:cNvPr id="181" name="Google Shape;181;g10104eaf235_0_35" title="united nations log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23900" y="3307762"/>
            <a:ext cx="9753600" cy="82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117343390_0_11"/>
          <p:cNvSpPr txBox="1">
            <a:spLocks noGrp="1"/>
          </p:cNvSpPr>
          <p:nvPr>
            <p:ph type="title"/>
          </p:nvPr>
        </p:nvSpPr>
        <p:spPr>
          <a:xfrm>
            <a:off x="1471146" y="6198935"/>
            <a:ext cx="13544265" cy="131813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It is expensive to exclude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117343390_0_24"/>
          <p:cNvSpPr txBox="1">
            <a:spLocks noGrp="1"/>
          </p:cNvSpPr>
          <p:nvPr>
            <p:ph type="title"/>
          </p:nvPr>
        </p:nvSpPr>
        <p:spPr>
          <a:xfrm>
            <a:off x="831150" y="3533916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15</a:t>
            </a:r>
            <a:r>
              <a:rPr lang="en-US" dirty="0"/>
              <a:t>% of time spent on accessibility…</a:t>
            </a:r>
            <a:endParaRPr dirty="0"/>
          </a:p>
        </p:txBody>
      </p:sp>
      <p:grpSp>
        <p:nvGrpSpPr>
          <p:cNvPr id="202" name="Google Shape;202;g10117343390_0_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66831" y="5131338"/>
            <a:ext cx="21945874" cy="892811"/>
            <a:chOff x="437575" y="1193318"/>
            <a:chExt cx="8229600" cy="334800"/>
          </a:xfrm>
        </p:grpSpPr>
        <p:sp>
          <p:nvSpPr>
            <p:cNvPr id="203" name="Google Shape;203;g10117343390_0_24"/>
            <p:cNvSpPr/>
            <p:nvPr/>
          </p:nvSpPr>
          <p:spPr>
            <a:xfrm>
              <a:off x="437575" y="1193318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g10117343390_0_24"/>
            <p:cNvSpPr/>
            <p:nvPr/>
          </p:nvSpPr>
          <p:spPr>
            <a:xfrm>
              <a:off x="437575" y="1193318"/>
              <a:ext cx="1354438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5" name="Google Shape;205;g10117343390_0_24"/>
          <p:cNvSpPr txBox="1">
            <a:spLocks noGrp="1"/>
          </p:cNvSpPr>
          <p:nvPr>
            <p:ph type="title"/>
          </p:nvPr>
        </p:nvSpPr>
        <p:spPr>
          <a:xfrm>
            <a:off x="831150" y="7562016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… for </a:t>
            </a:r>
            <a:r>
              <a:rPr lang="en-US" b="1" dirty="0"/>
              <a:t>26</a:t>
            </a:r>
            <a:r>
              <a:rPr lang="en-US" dirty="0"/>
              <a:t>% of all people</a:t>
            </a:r>
            <a:endParaRPr dirty="0"/>
          </a:p>
        </p:txBody>
      </p:sp>
      <p:grpSp>
        <p:nvGrpSpPr>
          <p:cNvPr id="206" name="Google Shape;206;g10117343390_0_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66831" y="9159473"/>
            <a:ext cx="21945874" cy="892827"/>
            <a:chOff x="437575" y="2703850"/>
            <a:chExt cx="8229600" cy="334806"/>
          </a:xfrm>
        </p:grpSpPr>
        <p:sp>
          <p:nvSpPr>
            <p:cNvPr id="207" name="Google Shape;207;g10117343390_0_24"/>
            <p:cNvSpPr/>
            <p:nvPr/>
          </p:nvSpPr>
          <p:spPr>
            <a:xfrm>
              <a:off x="437575" y="2703856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g10117343390_0_24"/>
            <p:cNvSpPr/>
            <p:nvPr/>
          </p:nvSpPr>
          <p:spPr>
            <a:xfrm>
              <a:off x="437575" y="2703850"/>
              <a:ext cx="22581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419868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117343390_0_24"/>
          <p:cNvSpPr txBox="1">
            <a:spLocks noGrp="1"/>
          </p:cNvSpPr>
          <p:nvPr>
            <p:ph type="title"/>
          </p:nvPr>
        </p:nvSpPr>
        <p:spPr>
          <a:xfrm>
            <a:off x="831150" y="3801979"/>
            <a:ext cx="22721700" cy="2272251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Fixing inaccessibility takes </a:t>
            </a:r>
            <a:r>
              <a:rPr lang="en-US" b="1" dirty="0"/>
              <a:t>1.5 – 10x </a:t>
            </a:r>
            <a:r>
              <a:rPr lang="en-US" dirty="0"/>
              <a:t>more time if done </a:t>
            </a:r>
            <a:r>
              <a:rPr lang="en-US" i="1" dirty="0"/>
              <a:t>after</a:t>
            </a:r>
            <a:r>
              <a:rPr lang="en-US" dirty="0"/>
              <a:t> something is built.</a:t>
            </a:r>
            <a:endParaRPr dirty="0"/>
          </a:p>
        </p:txBody>
      </p:sp>
      <p:grpSp>
        <p:nvGrpSpPr>
          <p:cNvPr id="210" name="Google Shape;210;g10117343390_0_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19063" y="6818216"/>
            <a:ext cx="21945874" cy="892811"/>
            <a:chOff x="437575" y="4181043"/>
            <a:chExt cx="8229600" cy="334800"/>
          </a:xfrm>
        </p:grpSpPr>
        <p:sp>
          <p:nvSpPr>
            <p:cNvPr id="211" name="Google Shape;211;g10117343390_0_24"/>
            <p:cNvSpPr/>
            <p:nvPr/>
          </p:nvSpPr>
          <p:spPr>
            <a:xfrm>
              <a:off x="437575" y="4181043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g10117343390_0_24"/>
            <p:cNvSpPr/>
            <p:nvPr/>
          </p:nvSpPr>
          <p:spPr>
            <a:xfrm>
              <a:off x="437575" y="4181043"/>
              <a:ext cx="82296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" name="Google Shape;210;g10117343390_0_24">
            <a:extLst>
              <a:ext uri="{FF2B5EF4-FFF2-40B4-BE49-F238E27FC236}">
                <a16:creationId xmlns:a16="http://schemas.microsoft.com/office/drawing/2014/main" id="{B9830B61-614C-FF70-B552-D1A39B96B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19063" y="8117629"/>
            <a:ext cx="21945874" cy="892811"/>
            <a:chOff x="437575" y="4181043"/>
            <a:chExt cx="8229600" cy="334800"/>
          </a:xfrm>
        </p:grpSpPr>
        <p:sp>
          <p:nvSpPr>
            <p:cNvPr id="7" name="Google Shape;211;g10117343390_0_24">
              <a:extLst>
                <a:ext uri="{FF2B5EF4-FFF2-40B4-BE49-F238E27FC236}">
                  <a16:creationId xmlns:a16="http://schemas.microsoft.com/office/drawing/2014/main" id="{98EDD5F5-7453-A7B5-C008-BF68F7DD076B}"/>
                </a:ext>
              </a:extLst>
            </p:cNvPr>
            <p:cNvSpPr/>
            <p:nvPr/>
          </p:nvSpPr>
          <p:spPr>
            <a:xfrm>
              <a:off x="437575" y="4181043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2;g10117343390_0_24">
              <a:extLst>
                <a:ext uri="{FF2B5EF4-FFF2-40B4-BE49-F238E27FC236}">
                  <a16:creationId xmlns:a16="http://schemas.microsoft.com/office/drawing/2014/main" id="{6D8EEA76-0A9B-C7BA-4A39-1AE9932BA67E}"/>
                </a:ext>
              </a:extLst>
            </p:cNvPr>
            <p:cNvSpPr/>
            <p:nvPr/>
          </p:nvSpPr>
          <p:spPr>
            <a:xfrm>
              <a:off x="437575" y="4181043"/>
              <a:ext cx="41148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741700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117343390_0_11"/>
          <p:cNvSpPr txBox="1">
            <a:spLocks noGrp="1"/>
          </p:cNvSpPr>
          <p:nvPr>
            <p:ph type="title"/>
          </p:nvPr>
        </p:nvSpPr>
        <p:spPr>
          <a:xfrm>
            <a:off x="1206450" y="5227049"/>
            <a:ext cx="12846434" cy="3261901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“Design for One, Extend to All” is better design work</a:t>
            </a:r>
            <a:endParaRPr dirty="0"/>
          </a:p>
        </p:txBody>
      </p:sp>
      <p:sp>
        <p:nvSpPr>
          <p:cNvPr id="194" name="Google Shape;194;g10117343390_0_11"/>
          <p:cNvSpPr txBox="1">
            <a:spLocks noGrp="1"/>
          </p:cNvSpPr>
          <p:nvPr>
            <p:ph type="body" idx="1"/>
          </p:nvPr>
        </p:nvSpPr>
        <p:spPr>
          <a:xfrm>
            <a:off x="683775" y="11790947"/>
            <a:ext cx="14676865" cy="1385631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Microsoft’s Inclusive Design 101 Toolkit: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https://download.microsoft.com/download/b/0/d/b0d4bf87-09ce-4417-8f28-d60703d672ed/inclusive_toolkit_manual_final.pdf</a:t>
            </a:r>
            <a:endParaRPr dirty="0"/>
          </a:p>
        </p:txBody>
      </p:sp>
      <p:pic>
        <p:nvPicPr>
          <p:cNvPr id="196" name="Google Shape;196;g10117343390_0_11" descr="Disability can be Permanent, Temporary, or Situational and can affect someone's ability to Touch, See, Hear, or Speak." title="Types of disabilit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60640" y="477532"/>
            <a:ext cx="7816910" cy="12699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008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104eaf235_0_47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an inaccessible experience like?</a:t>
            </a:r>
            <a:endParaRPr/>
          </a:p>
        </p:txBody>
      </p:sp>
      <p:sp>
        <p:nvSpPr>
          <p:cNvPr id="250" name="Google Shape;250;g10104eaf235_0_47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Credit: Sarah Fossheim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on twitter</a:t>
            </a:r>
            <a:endParaRPr/>
          </a:p>
        </p:txBody>
      </p:sp>
      <p:pic>
        <p:nvPicPr>
          <p:cNvPr id="251" name="Google Shape;251;g10104eaf235_0_47" title="Link to screen reader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695" y="4227600"/>
            <a:ext cx="14404612" cy="8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104eaf235_0_5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Demo: Using a screen reader</a:t>
            </a:r>
            <a:endParaRPr dirty="0"/>
          </a:p>
        </p:txBody>
      </p:sp>
      <p:sp>
        <p:nvSpPr>
          <p:cNvPr id="258" name="Google Shape;258;g10104eaf235_0_5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 dirty="0"/>
              <a:t>Mac users: </a:t>
            </a:r>
            <a:r>
              <a:rPr lang="en-US" sz="5500" b="1" dirty="0" err="1"/>
              <a:t>VoiceOver</a:t>
            </a:r>
            <a:endParaRPr sz="5500" b="1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 dirty="0"/>
              <a:t>Windows users: </a:t>
            </a:r>
            <a:r>
              <a:rPr lang="en-US" sz="5500" b="1" dirty="0"/>
              <a:t>NVDA</a:t>
            </a:r>
            <a:r>
              <a:rPr lang="en-US" sz="5500" dirty="0"/>
              <a:t> (requires download)</a:t>
            </a:r>
            <a:endParaRPr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104eaf235_1_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Explore: An interactive bar chart</a:t>
            </a:r>
            <a:endParaRPr dirty="0"/>
          </a:p>
        </p:txBody>
      </p:sp>
      <p:sp>
        <p:nvSpPr>
          <p:cNvPr id="264" name="Google Shape;264;g10104eaf235_1_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/>
            <a:r>
              <a:rPr lang="en-US" u="sng" dirty="0">
                <a:solidFill>
                  <a:schemeClr val="hlink"/>
                </a:solidFill>
              </a:rPr>
              <a:t>https://</a:t>
            </a:r>
            <a:r>
              <a:rPr lang="en-US" u="sng" dirty="0" err="1">
                <a:solidFill>
                  <a:schemeClr val="hlink"/>
                </a:solidFill>
              </a:rPr>
              <a:t>frankelavsky.github.io</a:t>
            </a:r>
            <a:r>
              <a:rPr lang="en-US" u="sng" dirty="0">
                <a:solidFill>
                  <a:schemeClr val="hlink"/>
                </a:solidFill>
              </a:rPr>
              <a:t>/</a:t>
            </a:r>
            <a:r>
              <a:rPr lang="en-US" u="sng" dirty="0" err="1">
                <a:solidFill>
                  <a:schemeClr val="hlink"/>
                </a:solidFill>
              </a:rPr>
              <a:t>assessing_chart_interactivity</a:t>
            </a:r>
            <a:r>
              <a:rPr lang="en-US" u="sng" dirty="0">
                <a:solidFill>
                  <a:schemeClr val="hlink"/>
                </a:solidFill>
              </a:rPr>
              <a:t>/</a:t>
            </a:r>
            <a:endParaRPr dirty="0"/>
          </a:p>
        </p:txBody>
      </p:sp>
      <p:pic>
        <p:nvPicPr>
          <p:cNvPr id="2" name="Picture 1" descr="A line chart titled Product AC is trending up, Product AB is tanking">
            <a:extLst>
              <a:ext uri="{FF2B5EF4-FFF2-40B4-BE49-F238E27FC236}">
                <a16:creationId xmlns:a16="http://schemas.microsoft.com/office/drawing/2014/main" id="{9629BFCC-F7B5-B2E9-F23A-62F03EACA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576" y="3589493"/>
            <a:ext cx="13784847" cy="96311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104eaf235_0_5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Exercise: Using a screen reader (your turn!)</a:t>
            </a:r>
            <a:endParaRPr dirty="0"/>
          </a:p>
        </p:txBody>
      </p:sp>
      <p:sp>
        <p:nvSpPr>
          <p:cNvPr id="258" name="Google Shape;258;g10104eaf235_0_5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477542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 dirty="0"/>
              <a:t>Mac users: </a:t>
            </a:r>
            <a:r>
              <a:rPr lang="en-US" sz="5500" b="1" dirty="0" err="1"/>
              <a:t>VoiceOver</a:t>
            </a:r>
            <a:endParaRPr lang="en-US" sz="5500" b="1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5500" b="1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 dirty="0"/>
              <a:t>Windows users: </a:t>
            </a:r>
            <a:r>
              <a:rPr lang="en-US" sz="5500" b="1" dirty="0"/>
              <a:t>NVDA</a:t>
            </a:r>
            <a:r>
              <a:rPr lang="en-US" sz="5500" dirty="0"/>
              <a:t> (requires download)</a:t>
            </a:r>
            <a:endParaRPr sz="5500" dirty="0"/>
          </a:p>
        </p:txBody>
      </p:sp>
      <p:pic>
        <p:nvPicPr>
          <p:cNvPr id="2" name="Picture 1" descr="QR code that will take you to the link if you use your phone.&#10;&#10;https://frankelavsky.github.io/assessing_chart_interactivity/">
            <a:extLst>
              <a:ext uri="{FF2B5EF4-FFF2-40B4-BE49-F238E27FC236}">
                <a16:creationId xmlns:a16="http://schemas.microsoft.com/office/drawing/2014/main" id="{1B0C5DFD-D529-65BD-1840-7F6A73D37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12" t="8606" r="8350" b="8181"/>
          <a:stretch/>
        </p:blipFill>
        <p:spPr>
          <a:xfrm>
            <a:off x="12445332" y="3660125"/>
            <a:ext cx="9480884" cy="9432758"/>
          </a:xfrm>
          <a:prstGeom prst="rect">
            <a:avLst/>
          </a:prstGeom>
        </p:spPr>
      </p:pic>
      <p:sp>
        <p:nvSpPr>
          <p:cNvPr id="3" name="Google Shape;264;g10104eaf235_1_0">
            <a:extLst>
              <a:ext uri="{FF2B5EF4-FFF2-40B4-BE49-F238E27FC236}">
                <a16:creationId xmlns:a16="http://schemas.microsoft.com/office/drawing/2014/main" id="{7E987683-88A6-8524-84C2-209F39245B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/>
            <a:r>
              <a:rPr lang="en-US" u="sng" dirty="0">
                <a:solidFill>
                  <a:schemeClr val="hlink"/>
                </a:solidFill>
              </a:rPr>
              <a:t>https://</a:t>
            </a:r>
            <a:r>
              <a:rPr lang="en-US" u="sng" dirty="0" err="1">
                <a:solidFill>
                  <a:schemeClr val="hlink"/>
                </a:solidFill>
              </a:rPr>
              <a:t>frankelavsky.github.io</a:t>
            </a:r>
            <a:r>
              <a:rPr lang="en-US" u="sng" dirty="0">
                <a:solidFill>
                  <a:schemeClr val="hlink"/>
                </a:solidFill>
              </a:rPr>
              <a:t>/</a:t>
            </a:r>
            <a:r>
              <a:rPr lang="en-US" u="sng" dirty="0" err="1">
                <a:solidFill>
                  <a:schemeClr val="hlink"/>
                </a:solidFill>
              </a:rPr>
              <a:t>assessing_chart_interactivity</a:t>
            </a:r>
            <a:r>
              <a:rPr lang="en-US" u="sng" dirty="0">
                <a:solidFill>
                  <a:schemeClr val="hlink"/>
                </a:solidFill>
              </a:rPr>
              <a:t>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815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104eaf235_1_14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Discuss!</a:t>
            </a:r>
            <a:endParaRPr/>
          </a:p>
        </p:txBody>
      </p:sp>
      <p:sp>
        <p:nvSpPr>
          <p:cNvPr id="279" name="Google Shape;279;g10104eaf235_1_14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0104eaf235_1_14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 dirty="0"/>
              <a:t>What was it like to use a screen reader?</a:t>
            </a:r>
            <a:endParaRPr sz="5500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 dirty="0"/>
              <a:t>What are some differences between the chart and the “inaccessible” version?</a:t>
            </a:r>
            <a:endParaRPr sz="5500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 dirty="0"/>
              <a:t>Why did one chart work and another not work?</a:t>
            </a:r>
            <a:endParaRPr sz="5500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104eaf235_0_17"/>
          <p:cNvSpPr txBox="1">
            <a:spLocks noGrp="1"/>
          </p:cNvSpPr>
          <p:nvPr>
            <p:ph type="title"/>
          </p:nvPr>
        </p:nvSpPr>
        <p:spPr>
          <a:xfrm>
            <a:off x="1206450" y="4568658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Today’s slides:</a:t>
            </a:r>
            <a:endParaRPr dirty="0"/>
          </a:p>
        </p:txBody>
      </p:sp>
      <p:sp>
        <p:nvSpPr>
          <p:cNvPr id="166" name="Google Shape;166;g10104eaf235_0_17"/>
          <p:cNvSpPr txBox="1">
            <a:spLocks noGrp="1"/>
          </p:cNvSpPr>
          <p:nvPr>
            <p:ph type="body" idx="2"/>
          </p:nvPr>
        </p:nvSpPr>
        <p:spPr>
          <a:xfrm>
            <a:off x="1206450" y="6197620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/>
            <a:r>
              <a:rPr lang="en-US" sz="8800" dirty="0" err="1">
                <a:hlinkClick r:id="rId3"/>
              </a:rPr>
              <a:t>bit.ly</a:t>
            </a:r>
            <a:r>
              <a:rPr lang="en-US" sz="8800" dirty="0">
                <a:hlinkClick r:id="rId3"/>
              </a:rPr>
              <a:t>/viz_a11y_uc</a:t>
            </a:r>
            <a:endParaRPr sz="8800" dirty="0"/>
          </a:p>
        </p:txBody>
      </p:sp>
      <p:pic>
        <p:nvPicPr>
          <p:cNvPr id="2" name="Picture 1" descr="QR code that will take you to the link if you use your phone.&#10;&#10;bit.ly/viz_a11y_uc">
            <a:extLst>
              <a:ext uri="{FF2B5EF4-FFF2-40B4-BE49-F238E27FC236}">
                <a16:creationId xmlns:a16="http://schemas.microsoft.com/office/drawing/2014/main" id="{06265F58-C755-3C14-72AC-64F1A2A78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246" y="1058779"/>
            <a:ext cx="12441651" cy="124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3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104eaf235_1_27"/>
          <p:cNvSpPr txBox="1">
            <a:spLocks noGrp="1"/>
          </p:cNvSpPr>
          <p:nvPr>
            <p:ph type="title"/>
          </p:nvPr>
        </p:nvSpPr>
        <p:spPr>
          <a:xfrm>
            <a:off x="1206450" y="5486400"/>
            <a:ext cx="21971100" cy="208815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methods question:</a:t>
            </a:r>
            <a:br>
              <a:rPr lang="en-US" dirty="0"/>
            </a:br>
            <a:r>
              <a:rPr lang="en-US" dirty="0"/>
              <a:t>How do you know something is inaccessible?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104eaf235_1_27"/>
          <p:cNvSpPr txBox="1">
            <a:spLocks noGrp="1"/>
          </p:cNvSpPr>
          <p:nvPr>
            <p:ph type="title"/>
          </p:nvPr>
        </p:nvSpPr>
        <p:spPr>
          <a:xfrm>
            <a:off x="1206450" y="614145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Listen to people with disabilities.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5951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104eaf235_1_27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914400" lvl="0" indent="-91440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lang="en-US" sz="5500" dirty="0"/>
              <a:t>Actually ask them!</a:t>
            </a:r>
          </a:p>
          <a:p>
            <a:pPr marL="914400" lvl="0" indent="-91440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lang="en-US" sz="5500" dirty="0"/>
              <a:t>Find where they are already speaking</a:t>
            </a:r>
          </a:p>
          <a:p>
            <a:pPr marL="914400" lvl="0" indent="-91440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lang="en-US" sz="5500" dirty="0"/>
              <a:t>Find where they have already spoken:</a:t>
            </a:r>
          </a:p>
          <a:p>
            <a:pPr marL="1371600" lvl="1" indent="-914400">
              <a:buSzPts val="4800"/>
              <a:buFont typeface="Arial" panose="020B0604020202020204" pitchFamily="34" charset="0"/>
              <a:buChar char="•"/>
            </a:pPr>
            <a:r>
              <a:rPr lang="en-US" sz="5500" dirty="0"/>
              <a:t>Research</a:t>
            </a:r>
          </a:p>
          <a:p>
            <a:pPr marL="1371600" lvl="1" indent="-914400">
              <a:buSzPts val="4800"/>
              <a:buFont typeface="Arial" panose="020B0604020202020204" pitchFamily="34" charset="0"/>
              <a:buChar char="•"/>
            </a:pPr>
            <a:r>
              <a:rPr lang="en-US" sz="5500" dirty="0"/>
              <a:t>Blog posts</a:t>
            </a:r>
          </a:p>
          <a:p>
            <a:pPr marL="1371600" lvl="1" indent="-914400">
              <a:buSzPts val="4800"/>
              <a:buFont typeface="Arial" panose="020B0604020202020204" pitchFamily="34" charset="0"/>
              <a:buChar char="•"/>
            </a:pPr>
            <a:r>
              <a:rPr lang="en-US" sz="5500" dirty="0"/>
              <a:t>Accessibility standards</a:t>
            </a:r>
            <a:endParaRPr sz="5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12A159-39BF-5AF2-2891-FCCEFABF9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There are a lot of ways to listen to PWD: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19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104eaf235_1_3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you make a visualization accessible?</a:t>
            </a:r>
            <a:endParaRPr/>
          </a:p>
        </p:txBody>
      </p:sp>
      <p:sp>
        <p:nvSpPr>
          <p:cNvPr id="294" name="Google Shape;294;g10104eaf235_1_33"/>
          <p:cNvSpPr txBox="1">
            <a:spLocks noGrp="1"/>
          </p:cNvSpPr>
          <p:nvPr>
            <p:ph type="body" idx="2"/>
          </p:nvPr>
        </p:nvSpPr>
        <p:spPr>
          <a:xfrm>
            <a:off x="1206500" y="2512600"/>
            <a:ext cx="11739479" cy="9991904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 dirty="0"/>
              <a:t>Let’s vote on which principle we go over today!</a:t>
            </a: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lang="en-US" sz="5500" dirty="0"/>
          </a:p>
          <a:p>
            <a:pPr marL="0" lvl="0" indent="0"/>
            <a:r>
              <a:rPr lang="en-US" sz="5500" dirty="0">
                <a:hlinkClick r:id="rId3"/>
              </a:rPr>
              <a:t>bit.ly/viz_a11y_uc_poll</a:t>
            </a:r>
            <a:endParaRPr lang="en-US" sz="5500" dirty="0"/>
          </a:p>
          <a:p>
            <a:pPr marL="0" lvl="0" indent="0"/>
            <a:endParaRPr lang="en-US" sz="5500" dirty="0"/>
          </a:p>
          <a:p>
            <a:pPr marL="0" lvl="0" indent="0"/>
            <a:r>
              <a:rPr lang="en-US" sz="6000" b="1" dirty="0"/>
              <a:t>1. Perceivable</a:t>
            </a:r>
            <a:r>
              <a:rPr lang="en-US" sz="6000" dirty="0"/>
              <a:t>: Contrast, color, alt</a:t>
            </a:r>
          </a:p>
          <a:p>
            <a:pPr marL="0" lvl="0" indent="0"/>
            <a:r>
              <a:rPr lang="en-US" sz="6000" b="1" dirty="0"/>
              <a:t>2. Operable</a:t>
            </a:r>
            <a:r>
              <a:rPr lang="en-US" sz="6000" dirty="0"/>
              <a:t>: Keyboard and SR access</a:t>
            </a:r>
          </a:p>
          <a:p>
            <a:pPr marL="0" lvl="0" indent="0"/>
            <a:r>
              <a:rPr lang="en-US" sz="6000" b="1" dirty="0"/>
              <a:t>3. Understandable</a:t>
            </a:r>
            <a:r>
              <a:rPr lang="en-US" sz="6000" dirty="0"/>
              <a:t>: Textual descriptions and simplicity</a:t>
            </a:r>
          </a:p>
          <a:p>
            <a:pPr marL="0" lvl="0" indent="0"/>
            <a:endParaRPr sz="5500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5500" dirty="0"/>
          </a:p>
        </p:txBody>
      </p:sp>
      <p:pic>
        <p:nvPicPr>
          <p:cNvPr id="2" name="Picture 1" descr="QR code that will take you to the poll if you take a picture of it.&#10;&#10;bit.ly/viz_ally_UC_poll">
            <a:extLst>
              <a:ext uri="{FF2B5EF4-FFF2-40B4-BE49-F238E27FC236}">
                <a16:creationId xmlns:a16="http://schemas.microsoft.com/office/drawing/2014/main" id="{077DB6C7-EEED-EF54-0E15-AB259E49B3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55" t="6492" r="6633" b="6427"/>
          <a:stretch/>
        </p:blipFill>
        <p:spPr>
          <a:xfrm>
            <a:off x="12945979" y="2006463"/>
            <a:ext cx="11020925" cy="1100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27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104eaf235_1_39"/>
          <p:cNvSpPr txBox="1">
            <a:spLocks noGrp="1"/>
          </p:cNvSpPr>
          <p:nvPr>
            <p:ph type="title"/>
          </p:nvPr>
        </p:nvSpPr>
        <p:spPr>
          <a:xfrm>
            <a:off x="1206450" y="5743871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Perceivable</a:t>
            </a:r>
            <a:endParaRPr/>
          </a:p>
        </p:txBody>
      </p:sp>
      <p:sp>
        <p:nvSpPr>
          <p:cNvPr id="300" name="Google Shape;300;g10104eaf235_1_39"/>
          <p:cNvSpPr txBox="1">
            <a:spLocks noGrp="1"/>
          </p:cNvSpPr>
          <p:nvPr>
            <p:ph type="body" idx="1"/>
          </p:nvPr>
        </p:nvSpPr>
        <p:spPr>
          <a:xfrm>
            <a:off x="1206450" y="7037333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Can someone perceive this in multiple ways? Is each way easy?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117343390_0_251"/>
          <p:cNvSpPr txBox="1">
            <a:spLocks noGrp="1"/>
          </p:cNvSpPr>
          <p:nvPr>
            <p:ph type="title"/>
          </p:nvPr>
        </p:nvSpPr>
        <p:spPr>
          <a:xfrm>
            <a:off x="1206450" y="5743871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Perceivable Checklist:</a:t>
            </a:r>
            <a:endParaRPr/>
          </a:p>
        </p:txBody>
      </p:sp>
      <p:sp>
        <p:nvSpPr>
          <p:cNvPr id="306" name="Google Shape;306;g10117343390_0_251"/>
          <p:cNvSpPr txBox="1">
            <a:spLocks noGrp="1"/>
          </p:cNvSpPr>
          <p:nvPr>
            <p:ph type="body" idx="1"/>
          </p:nvPr>
        </p:nvSpPr>
        <p:spPr>
          <a:xfrm>
            <a:off x="1206450" y="7037300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High Contrast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CVD-Safe + Redundant Encoding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Alt Text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g10117343390_0_131"/>
          <p:cNvGrpSpPr/>
          <p:nvPr/>
        </p:nvGrpSpPr>
        <p:grpSpPr>
          <a:xfrm>
            <a:off x="1877759" y="6327985"/>
            <a:ext cx="20651349" cy="6879014"/>
            <a:chOff x="704151" y="2372965"/>
            <a:chExt cx="7744159" cy="2579598"/>
          </a:xfrm>
        </p:grpSpPr>
        <p:grpSp>
          <p:nvGrpSpPr>
            <p:cNvPr id="312" name="Google Shape;312;g10117343390_0_131"/>
            <p:cNvGrpSpPr/>
            <p:nvPr/>
          </p:nvGrpSpPr>
          <p:grpSpPr>
            <a:xfrm>
              <a:off x="5600110" y="2372965"/>
              <a:ext cx="2848200" cy="334800"/>
              <a:chOff x="5600110" y="2372965"/>
              <a:chExt cx="2848200" cy="334800"/>
            </a:xfrm>
          </p:grpSpPr>
          <p:sp>
            <p:nvSpPr>
              <p:cNvPr id="313" name="Google Shape;313;g10117343390_0_131"/>
              <p:cNvSpPr/>
              <p:nvPr/>
            </p:nvSpPr>
            <p:spPr>
              <a:xfrm>
                <a:off x="5600110" y="2372965"/>
                <a:ext cx="2848200" cy="3348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94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g10117343390_0_131"/>
              <p:cNvSpPr/>
              <p:nvPr/>
            </p:nvSpPr>
            <p:spPr>
              <a:xfrm>
                <a:off x="5600110" y="2372965"/>
                <a:ext cx="128100" cy="334800"/>
              </a:xfrm>
              <a:prstGeom prst="rect">
                <a:avLst/>
              </a:prstGeom>
              <a:solidFill>
                <a:srgbClr val="94949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g10117343390_0_131"/>
            <p:cNvGrpSpPr/>
            <p:nvPr/>
          </p:nvGrpSpPr>
          <p:grpSpPr>
            <a:xfrm>
              <a:off x="5600110" y="3045313"/>
              <a:ext cx="2848200" cy="334800"/>
              <a:chOff x="5600110" y="3045313"/>
              <a:chExt cx="2848200" cy="334800"/>
            </a:xfrm>
          </p:grpSpPr>
          <p:sp>
            <p:nvSpPr>
              <p:cNvPr id="316" name="Google Shape;316;g10117343390_0_131"/>
              <p:cNvSpPr/>
              <p:nvPr/>
            </p:nvSpPr>
            <p:spPr>
              <a:xfrm>
                <a:off x="5600110" y="3045313"/>
                <a:ext cx="2848200" cy="3348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94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g10117343390_0_131"/>
              <p:cNvSpPr/>
              <p:nvPr/>
            </p:nvSpPr>
            <p:spPr>
              <a:xfrm>
                <a:off x="5600110" y="3045313"/>
                <a:ext cx="850500" cy="334800"/>
              </a:xfrm>
              <a:prstGeom prst="rect">
                <a:avLst/>
              </a:prstGeom>
              <a:solidFill>
                <a:srgbClr val="94949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" name="Google Shape;318;g10117343390_0_131"/>
            <p:cNvGrpSpPr/>
            <p:nvPr/>
          </p:nvGrpSpPr>
          <p:grpSpPr>
            <a:xfrm>
              <a:off x="704260" y="2372965"/>
              <a:ext cx="2848200" cy="334800"/>
              <a:chOff x="704260" y="2372965"/>
              <a:chExt cx="2848200" cy="334800"/>
            </a:xfrm>
          </p:grpSpPr>
          <p:sp>
            <p:nvSpPr>
              <p:cNvPr id="319" name="Google Shape;319;g10117343390_0_131"/>
              <p:cNvSpPr/>
              <p:nvPr/>
            </p:nvSpPr>
            <p:spPr>
              <a:xfrm>
                <a:off x="704260" y="2372965"/>
                <a:ext cx="2848200" cy="3348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E4E4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g10117343390_0_131"/>
              <p:cNvSpPr/>
              <p:nvPr/>
            </p:nvSpPr>
            <p:spPr>
              <a:xfrm>
                <a:off x="704260" y="2372965"/>
                <a:ext cx="128100" cy="334800"/>
              </a:xfrm>
              <a:prstGeom prst="rect">
                <a:avLst/>
              </a:pr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g10117343390_0_131"/>
            <p:cNvGrpSpPr/>
            <p:nvPr/>
          </p:nvGrpSpPr>
          <p:grpSpPr>
            <a:xfrm>
              <a:off x="704251" y="3045313"/>
              <a:ext cx="2848209" cy="334812"/>
              <a:chOff x="704251" y="3045313"/>
              <a:chExt cx="2848209" cy="334812"/>
            </a:xfrm>
          </p:grpSpPr>
          <p:sp>
            <p:nvSpPr>
              <p:cNvPr id="322" name="Google Shape;322;g10117343390_0_131"/>
              <p:cNvSpPr/>
              <p:nvPr/>
            </p:nvSpPr>
            <p:spPr>
              <a:xfrm>
                <a:off x="704260" y="3045313"/>
                <a:ext cx="2848200" cy="3348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E4E4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g10117343390_0_131"/>
              <p:cNvSpPr/>
              <p:nvPr/>
            </p:nvSpPr>
            <p:spPr>
              <a:xfrm>
                <a:off x="704251" y="3045325"/>
                <a:ext cx="848400" cy="334800"/>
              </a:xfrm>
              <a:prstGeom prst="rect">
                <a:avLst/>
              </a:pr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4" name="Google Shape;324;g10117343390_0_131"/>
            <p:cNvSpPr/>
            <p:nvPr/>
          </p:nvSpPr>
          <p:spPr>
            <a:xfrm>
              <a:off x="704151" y="3945425"/>
              <a:ext cx="2848200" cy="334800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g10117343390_0_131"/>
            <p:cNvSpPr/>
            <p:nvPr/>
          </p:nvSpPr>
          <p:spPr>
            <a:xfrm>
              <a:off x="704260" y="4617763"/>
              <a:ext cx="255900" cy="334800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g10117343390_0_131"/>
            <p:cNvSpPr/>
            <p:nvPr/>
          </p:nvSpPr>
          <p:spPr>
            <a:xfrm>
              <a:off x="5600000" y="3945425"/>
              <a:ext cx="2848200" cy="334800"/>
            </a:xfrm>
            <a:prstGeom prst="rect">
              <a:avLst/>
            </a:prstGeom>
            <a:solidFill>
              <a:srgbClr val="949494"/>
            </a:solidFill>
            <a:ln w="9525" cap="flat" cmpd="sng">
              <a:solidFill>
                <a:srgbClr val="9494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g10117343390_0_131"/>
            <p:cNvSpPr/>
            <p:nvPr/>
          </p:nvSpPr>
          <p:spPr>
            <a:xfrm>
              <a:off x="5600110" y="4617763"/>
              <a:ext cx="255900" cy="334800"/>
            </a:xfrm>
            <a:prstGeom prst="rect">
              <a:avLst/>
            </a:prstGeom>
            <a:solidFill>
              <a:srgbClr val="949494"/>
            </a:solidFill>
            <a:ln w="9525" cap="flat" cmpd="sng">
              <a:solidFill>
                <a:srgbClr val="9494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g10117343390_0_13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with high contrast</a:t>
            </a:r>
            <a:endParaRPr/>
          </a:p>
        </p:txBody>
      </p:sp>
      <p:sp>
        <p:nvSpPr>
          <p:cNvPr id="329" name="Google Shape;329;g10117343390_0_131"/>
          <p:cNvSpPr txBox="1"/>
          <p:nvPr/>
        </p:nvSpPr>
        <p:spPr>
          <a:xfrm>
            <a:off x="1701800" y="5410200"/>
            <a:ext cx="75951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Colorblindness: % of People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30" name="Google Shape;330;g10117343390_0_131"/>
          <p:cNvSpPr txBox="1"/>
          <p:nvPr/>
        </p:nvSpPr>
        <p:spPr>
          <a:xfrm>
            <a:off x="1701800" y="72390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Low Vision: % of People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31" name="Google Shape;331;g10117343390_0_131"/>
          <p:cNvSpPr txBox="1"/>
          <p:nvPr/>
        </p:nvSpPr>
        <p:spPr>
          <a:xfrm>
            <a:off x="14757400" y="5410200"/>
            <a:ext cx="67311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Colorblindness: % of People</a:t>
            </a:r>
            <a:endParaRPr sz="3700"/>
          </a:p>
        </p:txBody>
      </p:sp>
      <p:sp>
        <p:nvSpPr>
          <p:cNvPr id="332" name="Google Shape;332;g10117343390_0_131"/>
          <p:cNvSpPr txBox="1"/>
          <p:nvPr/>
        </p:nvSpPr>
        <p:spPr>
          <a:xfrm>
            <a:off x="14757400" y="72390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Low Vision: % of People</a:t>
            </a:r>
            <a:endParaRPr sz="3700"/>
          </a:p>
        </p:txBody>
      </p:sp>
      <p:sp>
        <p:nvSpPr>
          <p:cNvPr id="333" name="Google Shape;333;g10117343390_0_131"/>
          <p:cNvSpPr txBox="1"/>
          <p:nvPr/>
        </p:nvSpPr>
        <p:spPr>
          <a:xfrm>
            <a:off x="2159000" y="62484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4%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34" name="Google Shape;334;g10117343390_0_131"/>
          <p:cNvSpPr txBox="1"/>
          <p:nvPr/>
        </p:nvSpPr>
        <p:spPr>
          <a:xfrm>
            <a:off x="4038600" y="8026400"/>
            <a:ext cx="3860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25%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35" name="Google Shape;335;g10117343390_0_131"/>
          <p:cNvSpPr txBox="1"/>
          <p:nvPr/>
        </p:nvSpPr>
        <p:spPr>
          <a:xfrm>
            <a:off x="15214600" y="62484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/>
              <a:t>4</a:t>
            </a:r>
            <a:r>
              <a:rPr lang="en-US" sz="3700"/>
              <a:t>%</a:t>
            </a:r>
            <a:endParaRPr sz="3700"/>
          </a:p>
        </p:txBody>
      </p:sp>
      <p:sp>
        <p:nvSpPr>
          <p:cNvPr id="336" name="Google Shape;336;g10117343390_0_131"/>
          <p:cNvSpPr txBox="1"/>
          <p:nvPr/>
        </p:nvSpPr>
        <p:spPr>
          <a:xfrm>
            <a:off x="17119600" y="8026400"/>
            <a:ext cx="36072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/>
              <a:t>25</a:t>
            </a:r>
            <a:r>
              <a:rPr lang="en-US" sz="3700"/>
              <a:t>%</a:t>
            </a:r>
            <a:endParaRPr sz="3700"/>
          </a:p>
        </p:txBody>
      </p:sp>
      <p:sp>
        <p:nvSpPr>
          <p:cNvPr id="337" name="Google Shape;337;g10117343390_0_131"/>
          <p:cNvSpPr txBox="1"/>
          <p:nvPr/>
        </p:nvSpPr>
        <p:spPr>
          <a:xfrm>
            <a:off x="889000" y="3860800"/>
            <a:ext cx="98808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>
                <a:solidFill>
                  <a:srgbClr val="969696"/>
                </a:solidFill>
              </a:rPr>
              <a:t>Colorblindness Disproportionately Overrepresented in A11y Resources</a:t>
            </a:r>
            <a:endParaRPr sz="4300" b="1">
              <a:solidFill>
                <a:srgbClr val="969696"/>
              </a:solidFill>
            </a:endParaRPr>
          </a:p>
        </p:txBody>
      </p:sp>
      <p:sp>
        <p:nvSpPr>
          <p:cNvPr id="338" name="Google Shape;338;g10117343390_0_131"/>
          <p:cNvSpPr txBox="1"/>
          <p:nvPr/>
        </p:nvSpPr>
        <p:spPr>
          <a:xfrm>
            <a:off x="13748200" y="3860800"/>
            <a:ext cx="98808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/>
              <a:t>Colorblindness Disproportionately Overrepresented in A11y Resources</a:t>
            </a:r>
            <a:endParaRPr sz="4300" b="1"/>
          </a:p>
        </p:txBody>
      </p:sp>
      <p:sp>
        <p:nvSpPr>
          <p:cNvPr id="339" name="Google Shape;339;g10117343390_0_131"/>
          <p:cNvSpPr txBox="1"/>
          <p:nvPr/>
        </p:nvSpPr>
        <p:spPr>
          <a:xfrm>
            <a:off x="1701800" y="9603400"/>
            <a:ext cx="75951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Colorblindness: # of Resources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40" name="Google Shape;340;g10117343390_0_131"/>
          <p:cNvSpPr txBox="1"/>
          <p:nvPr/>
        </p:nvSpPr>
        <p:spPr>
          <a:xfrm>
            <a:off x="1701800" y="11432200"/>
            <a:ext cx="647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Low Vision: # of Resources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41" name="Google Shape;341;g10117343390_0_131"/>
          <p:cNvSpPr txBox="1"/>
          <p:nvPr/>
        </p:nvSpPr>
        <p:spPr>
          <a:xfrm>
            <a:off x="9372600" y="104416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51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42" name="Google Shape;342;g10117343390_0_131"/>
          <p:cNvSpPr txBox="1"/>
          <p:nvPr/>
        </p:nvSpPr>
        <p:spPr>
          <a:xfrm>
            <a:off x="2489200" y="12219600"/>
            <a:ext cx="3860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5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43" name="Google Shape;343;g10117343390_0_131"/>
          <p:cNvSpPr txBox="1"/>
          <p:nvPr/>
        </p:nvSpPr>
        <p:spPr>
          <a:xfrm>
            <a:off x="14757400" y="9603400"/>
            <a:ext cx="75951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Colorblindness: # of Resources</a:t>
            </a:r>
            <a:endParaRPr sz="3700"/>
          </a:p>
        </p:txBody>
      </p:sp>
      <p:sp>
        <p:nvSpPr>
          <p:cNvPr id="344" name="Google Shape;344;g10117343390_0_131"/>
          <p:cNvSpPr txBox="1"/>
          <p:nvPr/>
        </p:nvSpPr>
        <p:spPr>
          <a:xfrm>
            <a:off x="14757400" y="11432200"/>
            <a:ext cx="647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Low Vision: # of Resources</a:t>
            </a:r>
            <a:endParaRPr sz="3700"/>
          </a:p>
        </p:txBody>
      </p:sp>
      <p:sp>
        <p:nvSpPr>
          <p:cNvPr id="345" name="Google Shape;345;g10117343390_0_131"/>
          <p:cNvSpPr txBox="1"/>
          <p:nvPr/>
        </p:nvSpPr>
        <p:spPr>
          <a:xfrm>
            <a:off x="22428200" y="10441600"/>
            <a:ext cx="14223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/>
              <a:t>51</a:t>
            </a:r>
            <a:endParaRPr sz="3700" b="1"/>
          </a:p>
        </p:txBody>
      </p:sp>
      <p:sp>
        <p:nvSpPr>
          <p:cNvPr id="346" name="Google Shape;346;g10117343390_0_131"/>
          <p:cNvSpPr txBox="1"/>
          <p:nvPr/>
        </p:nvSpPr>
        <p:spPr>
          <a:xfrm>
            <a:off x="15544800" y="12219600"/>
            <a:ext cx="3860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/>
              <a:t>5</a:t>
            </a:r>
            <a:endParaRPr sz="37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117343390_0_170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High Contrast Text</a:t>
            </a:r>
            <a:endParaRPr/>
          </a:p>
        </p:txBody>
      </p:sp>
      <p:sp>
        <p:nvSpPr>
          <p:cNvPr id="352" name="Google Shape;352;g10117343390_0_170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6661500" cy="91104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Text needs at least </a:t>
            </a:r>
            <a:r>
              <a:rPr lang="en-US" b="1"/>
              <a:t>4.5:1</a:t>
            </a:r>
            <a:r>
              <a:rPr lang="en-US"/>
              <a:t> contrast against its background.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Large text (bold </a:t>
            </a:r>
            <a:r>
              <a:rPr lang="en-US" i="1"/>
              <a:t>and </a:t>
            </a:r>
            <a:r>
              <a:rPr lang="en-US"/>
              <a:t>16pt or larger) can be </a:t>
            </a:r>
            <a:r>
              <a:rPr lang="en-US" b="1"/>
              <a:t>3:1</a:t>
            </a:r>
            <a:r>
              <a:rPr lang="en-US"/>
              <a:t> or higher.</a:t>
            </a:r>
            <a:endParaRPr/>
          </a:p>
        </p:txBody>
      </p:sp>
      <p:pic>
        <p:nvPicPr>
          <p:cNvPr id="353" name="Google Shape;353;g10117343390_0_170" title="user interface showing that a light grey text fails contrast with a 2.95 to 1 ratio against whi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000" y="3120333"/>
            <a:ext cx="14645806" cy="1018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117343390_0_176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High Contrast Geometries</a:t>
            </a:r>
            <a:endParaRPr/>
          </a:p>
        </p:txBody>
      </p:sp>
      <p:sp>
        <p:nvSpPr>
          <p:cNvPr id="359" name="Google Shape;359;g10117343390_0_176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7507200" cy="91104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Chart elements need at least </a:t>
            </a:r>
            <a:r>
              <a:rPr lang="en-US" b="1"/>
              <a:t>3:1</a:t>
            </a:r>
            <a:r>
              <a:rPr lang="en-US"/>
              <a:t> contrast against their background.</a:t>
            </a:r>
            <a:endParaRPr/>
          </a:p>
        </p:txBody>
      </p:sp>
      <p:pic>
        <p:nvPicPr>
          <p:cNvPr id="360" name="Google Shape;360;g10117343390_0_176" title="user interface showing that a light grey geometry color fails contrast with a 1.14 to 1 ratio against another light gre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000" y="3013133"/>
            <a:ext cx="14835733" cy="865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117343390_0_239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Don’t rely on color alone! </a:t>
            </a:r>
            <a:endParaRPr/>
          </a:p>
        </p:txBody>
      </p:sp>
      <p:pic>
        <p:nvPicPr>
          <p:cNvPr id="366" name="Google Shape;366;g10117343390_0_239" descr="the line chart on the left shows two lines, each with different colors. The caption reads &quot;What people with normal vision see.&quot; The line chart on the right shows two lines, but the colors are the same. The second caption reads, &quot;what green-blind people see, 1% of men.&quot;" title="two pairs of line char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25" y="5048933"/>
            <a:ext cx="13087350" cy="54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10117343390_0_239" title="two lines, each with a different color and dash patter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7000" y="3968146"/>
            <a:ext cx="10630374" cy="759082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0117343390_0_239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(Muth)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https://blog.datawrapper.de/colorblindness-part2/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 fontScale="9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 sz="85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Who am I? A data visualization + accessibility researcher and engineer</a:t>
            </a:r>
            <a:endParaRPr dirty="0"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2"/>
          </p:nvPr>
        </p:nvSpPr>
        <p:spPr>
          <a:xfrm>
            <a:off x="1206500" y="4475747"/>
            <a:ext cx="21971000" cy="860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85800" lvl="0" indent="-6858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Research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Carnegie Mellon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Apple</a:t>
            </a:r>
            <a:r>
              <a:rPr lang="en-US" dirty="0"/>
              <a:t>.</a:t>
            </a:r>
          </a:p>
          <a:p>
            <a:pPr marL="685800" lvl="0" indent="-6858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Organize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DataVizA11y</a:t>
            </a:r>
            <a:r>
              <a:rPr lang="en-US" dirty="0"/>
              <a:t>.</a:t>
            </a:r>
          </a:p>
          <a:p>
            <a:pPr marL="685800" lvl="0" indent="-6858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Contribute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W3C’s ARIA Working Group</a:t>
            </a:r>
            <a:r>
              <a:rPr lang="en-US" dirty="0"/>
              <a:t> as an invited expert.</a:t>
            </a:r>
          </a:p>
          <a:p>
            <a:pPr marL="685800" lvl="0" indent="-6858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Create</a:t>
            </a:r>
            <a:r>
              <a:rPr lang="en-US" dirty="0"/>
              <a:t>: Tools for </a:t>
            </a:r>
            <a:r>
              <a:rPr lang="en-US" dirty="0">
                <a:hlinkClick r:id="rId7"/>
              </a:rPr>
              <a:t>designers</a:t>
            </a:r>
            <a:r>
              <a:rPr lang="en-US" dirty="0"/>
              <a:t> and </a:t>
            </a:r>
            <a:r>
              <a:rPr lang="en-US" dirty="0">
                <a:hlinkClick r:id="rId8"/>
              </a:rPr>
              <a:t>engineers</a:t>
            </a:r>
            <a:r>
              <a:rPr lang="en-US" dirty="0"/>
              <a:t> who want to make accessible visualizations.</a:t>
            </a:r>
          </a:p>
        </p:txBody>
      </p:sp>
      <p:sp>
        <p:nvSpPr>
          <p:cNvPr id="136" name="Google Shape;136;p6"/>
          <p:cNvSpPr txBox="1">
            <a:spLocks noGrp="1"/>
          </p:cNvSpPr>
          <p:nvPr>
            <p:ph type="sldNum" idx="12"/>
          </p:nvPr>
        </p:nvSpPr>
        <p:spPr>
          <a:xfrm>
            <a:off x="23558552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117343390_0_23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</a:t>
            </a:r>
            <a:r>
              <a:rPr lang="en-US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alt</a:t>
            </a:r>
            <a:r>
              <a:rPr lang="en-US"/>
              <a:t> text</a:t>
            </a:r>
            <a:endParaRPr/>
          </a:p>
        </p:txBody>
      </p:sp>
      <p:sp>
        <p:nvSpPr>
          <p:cNvPr id="374" name="Google Shape;374;g10117343390_0_231"/>
          <p:cNvSpPr txBox="1">
            <a:spLocks noGrp="1"/>
          </p:cNvSpPr>
          <p:nvPr>
            <p:ph type="body" idx="1"/>
          </p:nvPr>
        </p:nvSpPr>
        <p:spPr>
          <a:xfrm>
            <a:off x="831200" y="3073275"/>
            <a:ext cx="10835700" cy="91104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There is great research on alt text, but the most important thing to know is that you should add it to every image you post online (including twitter), in a document, or presentation.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Guidance: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https://medium.com/nightingale/writing-alt-text-for-data-visualization-2a218ef43f81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5" name="Google Shape;375;g10117343390_0_231" descr="Framework for simple, clear alt text:&#10;alt equals chart type of type of data where reason for including chart. Include a link to a data source somewhere in the text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2975" y="5334600"/>
            <a:ext cx="8839204" cy="382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117343390_0_256"/>
          <p:cNvSpPr txBox="1">
            <a:spLocks noGrp="1"/>
          </p:cNvSpPr>
          <p:nvPr>
            <p:ph type="title"/>
          </p:nvPr>
        </p:nvSpPr>
        <p:spPr>
          <a:xfrm>
            <a:off x="1206450" y="3980034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Perceivable Evaluation Toolkit:</a:t>
            </a:r>
            <a:endParaRPr/>
          </a:p>
        </p:txBody>
      </p:sp>
      <p:sp>
        <p:nvSpPr>
          <p:cNvPr id="381" name="Google Shape;381;g10117343390_0_256"/>
          <p:cNvSpPr txBox="1">
            <a:spLocks noGrp="1"/>
          </p:cNvSpPr>
          <p:nvPr>
            <p:ph type="body" idx="1"/>
          </p:nvPr>
        </p:nvSpPr>
        <p:spPr>
          <a:xfrm>
            <a:off x="1206450" y="5273462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Contrast Checker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Safe color design </a:t>
            </a:r>
            <a:endParaRPr dirty="0"/>
          </a:p>
          <a:p>
            <a:pPr marL="1371600" lvl="1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CVD Checker</a:t>
            </a:r>
            <a:endParaRPr dirty="0"/>
          </a:p>
          <a:p>
            <a:pPr marL="1371600" lvl="1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Redundant encoding design ideas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u="sng" dirty="0">
                <a:solidFill>
                  <a:schemeClr val="hlink"/>
                </a:solidFill>
                <a:hlinkClick r:id="rId6"/>
              </a:rPr>
              <a:t>Alt Text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104eaf235_1_45"/>
          <p:cNvSpPr txBox="1">
            <a:spLocks noGrp="1"/>
          </p:cNvSpPr>
          <p:nvPr>
            <p:ph type="title"/>
          </p:nvPr>
        </p:nvSpPr>
        <p:spPr>
          <a:xfrm>
            <a:off x="1206450" y="5743875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Operable</a:t>
            </a:r>
            <a:endParaRPr/>
          </a:p>
        </p:txBody>
      </p:sp>
      <p:sp>
        <p:nvSpPr>
          <p:cNvPr id="387" name="Google Shape;387;g10104eaf235_1_45"/>
          <p:cNvSpPr txBox="1">
            <a:spLocks noGrp="1"/>
          </p:cNvSpPr>
          <p:nvPr>
            <p:ph type="body" idx="1"/>
          </p:nvPr>
        </p:nvSpPr>
        <p:spPr>
          <a:xfrm>
            <a:off x="1206450" y="7037337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Can someone operate this in multiple ways? Is each way easy?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117343390_0_261"/>
          <p:cNvSpPr txBox="1">
            <a:spLocks noGrp="1"/>
          </p:cNvSpPr>
          <p:nvPr>
            <p:ph type="title"/>
          </p:nvPr>
        </p:nvSpPr>
        <p:spPr>
          <a:xfrm>
            <a:off x="1206450" y="5743871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Operable Checklist:</a:t>
            </a:r>
            <a:endParaRPr/>
          </a:p>
        </p:txBody>
      </p:sp>
      <p:sp>
        <p:nvSpPr>
          <p:cNvPr id="393" name="Google Shape;393;g10117343390_0_261"/>
          <p:cNvSpPr txBox="1">
            <a:spLocks noGrp="1"/>
          </p:cNvSpPr>
          <p:nvPr>
            <p:ph type="body" idx="1"/>
          </p:nvPr>
        </p:nvSpPr>
        <p:spPr>
          <a:xfrm>
            <a:off x="1206450" y="7037300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Mouse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Keyboard-only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Screen Reader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117343390_0_119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Ensure Keyboard Access (if interactive)</a:t>
            </a:r>
            <a:endParaRPr/>
          </a:p>
        </p:txBody>
      </p:sp>
      <p:pic>
        <p:nvPicPr>
          <p:cNvPr id="399" name="Google Shape;399;g10117343390_0_119" title="An interactive chart that shows a mouse hovering to indicate user focu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667" y="3530600"/>
            <a:ext cx="10134600" cy="78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117343390_0_124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Indicate keyboard focus, use multi-modal style</a:t>
            </a:r>
            <a:endParaRPr/>
          </a:p>
        </p:txBody>
      </p:sp>
      <p:pic>
        <p:nvPicPr>
          <p:cNvPr id="405" name="Google Shape;405;g10117343390_0_124" title="Bar chart with a keyboard focus indicator around an element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567" y="2819400"/>
            <a:ext cx="12496800" cy="650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6" name="Google Shape;406;g10117343390_0_124"/>
          <p:cNvCxnSpPr/>
          <p:nvPr/>
        </p:nvCxnSpPr>
        <p:spPr>
          <a:xfrm rot="10800000">
            <a:off x="8845800" y="8762700"/>
            <a:ext cx="864000" cy="167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7" name="Google Shape;407;g10117343390_0_124"/>
          <p:cNvSpPr txBox="1"/>
          <p:nvPr/>
        </p:nvSpPr>
        <p:spPr>
          <a:xfrm>
            <a:off x="6756400" y="10439400"/>
            <a:ext cx="108711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This is a keyboard focus indicator (outer border) with the same styling effect applied on mouse hover (inner dashed white lines and blue fill)</a:t>
            </a:r>
            <a:endParaRPr sz="3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117343390_0_266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Keyboard-only?</a:t>
            </a:r>
            <a:endParaRPr/>
          </a:p>
        </p:txBody>
      </p:sp>
      <p:sp>
        <p:nvSpPr>
          <p:cNvPr id="413" name="Google Shape;413;g10117343390_0_266"/>
          <p:cNvSpPr txBox="1"/>
          <p:nvPr/>
        </p:nvSpPr>
        <p:spPr>
          <a:xfrm>
            <a:off x="7004375" y="11687875"/>
            <a:ext cx="9450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hlink"/>
                </a:solidFill>
                <a:hlinkClick r:id="rId3"/>
              </a:rPr>
              <a:t>https://vega.github.io/vega-lite/examples/selection_heatmap.html</a:t>
            </a:r>
            <a:endParaRPr sz="2500"/>
          </a:p>
        </p:txBody>
      </p:sp>
      <p:pic>
        <p:nvPicPr>
          <p:cNvPr id="414" name="Google Shape;414;g10117343390_0_266" title="selectable heat map screensho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199" y="3449900"/>
            <a:ext cx="10862950" cy="806464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10117343390_0_266"/>
          <p:cNvSpPr txBox="1">
            <a:spLocks noGrp="1"/>
          </p:cNvSpPr>
          <p:nvPr>
            <p:ph type="body" idx="1"/>
          </p:nvPr>
        </p:nvSpPr>
        <p:spPr>
          <a:xfrm>
            <a:off x="1206500" y="2404512"/>
            <a:ext cx="21971100" cy="9348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Some things work for screen readers but not for keyboard-only users!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117343390_0_288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Keyboard only example:</a:t>
            </a:r>
            <a:endParaRPr/>
          </a:p>
        </p:txBody>
      </p:sp>
      <p:sp>
        <p:nvSpPr>
          <p:cNvPr id="421" name="Google Shape;421;g10117343390_0_288"/>
          <p:cNvSpPr txBox="1"/>
          <p:nvPr/>
        </p:nvSpPr>
        <p:spPr>
          <a:xfrm>
            <a:off x="6609450" y="11646050"/>
            <a:ext cx="11165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hlink"/>
                </a:solidFill>
                <a:hlinkClick r:id="rId3"/>
              </a:rPr>
              <a:t>https://observablehq.com/@frankelavsky/experimental-color-scale-textures</a:t>
            </a:r>
            <a:endParaRPr sz="2500"/>
          </a:p>
        </p:txBody>
      </p:sp>
      <p:pic>
        <p:nvPicPr>
          <p:cNvPr id="422" name="Google Shape;422;g10117343390_0_288" title="heat ma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226" y="2268100"/>
            <a:ext cx="12335476" cy="922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117343390_0_281"/>
          <p:cNvSpPr txBox="1">
            <a:spLocks noGrp="1"/>
          </p:cNvSpPr>
          <p:nvPr>
            <p:ph type="title"/>
          </p:nvPr>
        </p:nvSpPr>
        <p:spPr>
          <a:xfrm>
            <a:off x="1206450" y="3980034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Operable Evaluation Toolkit:</a:t>
            </a:r>
            <a:endParaRPr/>
          </a:p>
        </p:txBody>
      </p:sp>
      <p:sp>
        <p:nvSpPr>
          <p:cNvPr id="428" name="Google Shape;428;g10117343390_0_281"/>
          <p:cNvSpPr txBox="1">
            <a:spLocks noGrp="1"/>
          </p:cNvSpPr>
          <p:nvPr>
            <p:ph type="body" idx="1"/>
          </p:nvPr>
        </p:nvSpPr>
        <p:spPr>
          <a:xfrm>
            <a:off x="1206450" y="5273462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 b="1" dirty="0"/>
              <a:t> Use your mouse</a:t>
            </a:r>
            <a:r>
              <a:rPr lang="en-US" dirty="0"/>
              <a:t>: can it do something meaningful? (tooltip, click event, </a:t>
            </a:r>
            <a:r>
              <a:rPr lang="en-US" dirty="0" err="1"/>
              <a:t>etc</a:t>
            </a:r>
            <a:r>
              <a:rPr lang="en-US" dirty="0"/>
              <a:t>) If so:</a:t>
            </a:r>
            <a:endParaRPr dirty="0"/>
          </a:p>
          <a:p>
            <a:pPr marL="1371600" lvl="1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dirty="0"/>
              <a:t>Test using a </a:t>
            </a:r>
            <a:r>
              <a:rPr lang="en-US" b="1" dirty="0"/>
              <a:t>keyboard-only</a:t>
            </a:r>
            <a:r>
              <a:rPr lang="en-US" dirty="0"/>
              <a:t>: can you navigate </a:t>
            </a:r>
            <a:r>
              <a:rPr lang="en-US" i="1" dirty="0"/>
              <a:t>and</a:t>
            </a:r>
            <a:r>
              <a:rPr lang="en-US" dirty="0"/>
              <a:t> use keyboard activation (spacebar/enter) on the visualization?</a:t>
            </a:r>
            <a:endParaRPr dirty="0"/>
          </a:p>
          <a:p>
            <a:pPr marL="1371600" lvl="1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dirty="0"/>
              <a:t>Test using a </a:t>
            </a:r>
            <a:r>
              <a:rPr lang="en-US" b="1" dirty="0"/>
              <a:t>screen reader</a:t>
            </a:r>
            <a:r>
              <a:rPr lang="en-US" dirty="0"/>
              <a:t>: Can you use a screen reader to navigate and use keyboard activation on the visualization?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104eaf235_1_51"/>
          <p:cNvSpPr txBox="1">
            <a:spLocks noGrp="1"/>
          </p:cNvSpPr>
          <p:nvPr>
            <p:ph type="title"/>
          </p:nvPr>
        </p:nvSpPr>
        <p:spPr>
          <a:xfrm>
            <a:off x="1206450" y="5743875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Understandable</a:t>
            </a:r>
            <a:endParaRPr/>
          </a:p>
        </p:txBody>
      </p:sp>
      <p:sp>
        <p:nvSpPr>
          <p:cNvPr id="434" name="Google Shape;434;g10104eaf235_1_51"/>
          <p:cNvSpPr txBox="1">
            <a:spLocks noGrp="1"/>
          </p:cNvSpPr>
          <p:nvPr>
            <p:ph type="body" idx="1"/>
          </p:nvPr>
        </p:nvSpPr>
        <p:spPr>
          <a:xfrm>
            <a:off x="1206450" y="7037337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Can someone understand this in multiple ways? Is each way easy?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1206500" y="4424279"/>
            <a:ext cx="21971000" cy="1869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 sz="85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you will learn today</a:t>
            </a:r>
            <a:endParaRPr dirty="0"/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2"/>
          </p:nvPr>
        </p:nvSpPr>
        <p:spPr>
          <a:xfrm>
            <a:off x="1206500" y="6293872"/>
            <a:ext cx="21971000" cy="2898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What is accessibility?</a:t>
            </a:r>
            <a:endParaRPr dirty="0"/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How do you know a visualization is inaccessible? </a:t>
            </a:r>
            <a:endParaRPr dirty="0"/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How can you make a a visualization more accessible?</a:t>
            </a:r>
            <a:endParaRPr dirty="0"/>
          </a:p>
        </p:txBody>
      </p:sp>
      <p:sp>
        <p:nvSpPr>
          <p:cNvPr id="136" name="Google Shape;136;p6"/>
          <p:cNvSpPr txBox="1">
            <a:spLocks noGrp="1"/>
          </p:cNvSpPr>
          <p:nvPr>
            <p:ph type="sldNum" idx="12"/>
          </p:nvPr>
        </p:nvSpPr>
        <p:spPr>
          <a:xfrm>
            <a:off x="23558552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2159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117343390_0_300"/>
          <p:cNvSpPr txBox="1">
            <a:spLocks noGrp="1"/>
          </p:cNvSpPr>
          <p:nvPr>
            <p:ph type="title"/>
          </p:nvPr>
        </p:nvSpPr>
        <p:spPr>
          <a:xfrm>
            <a:off x="1206450" y="5743871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Understandable Checklist:</a:t>
            </a:r>
            <a:endParaRPr/>
          </a:p>
        </p:txBody>
      </p:sp>
      <p:sp>
        <p:nvSpPr>
          <p:cNvPr id="440" name="Google Shape;440;g10117343390_0_300"/>
          <p:cNvSpPr txBox="1">
            <a:spLocks noGrp="1"/>
          </p:cNvSpPr>
          <p:nvPr>
            <p:ph type="body" idx="1"/>
          </p:nvPr>
        </p:nvSpPr>
        <p:spPr>
          <a:xfrm>
            <a:off x="1206450" y="7037300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Descriptive title, summary, or caption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Data table or data download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Reading level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32af637055b3545_0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Non-descriptive titles are inaccessible</a:t>
            </a:r>
            <a:endParaRPr dirty="0"/>
          </a:p>
        </p:txBody>
      </p:sp>
      <p:pic>
        <p:nvPicPr>
          <p:cNvPr id="446" name="Google Shape;446;g132af637055b3545_0" title="Line chart titled &quot;Entropic Force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888" y="2638172"/>
            <a:ext cx="17010218" cy="1084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2af637055b3545_25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Descriptive titles have summaries/takeaways</a:t>
            </a:r>
            <a:endParaRPr dirty="0"/>
          </a:p>
        </p:txBody>
      </p:sp>
      <p:pic>
        <p:nvPicPr>
          <p:cNvPr id="452" name="Google Shape;452;g132af637055b3545_25" title="Line chart titled &quot;Entropic Force has increased exponentially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975" y="2679108"/>
            <a:ext cx="17164050" cy="107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2af637055b3545_36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charts should have data available!</a:t>
            </a:r>
            <a:endParaRPr/>
          </a:p>
        </p:txBody>
      </p:sp>
      <p:pic>
        <p:nvPicPr>
          <p:cNvPr id="458" name="Google Shape;458;g132af637055b3545_36" title="a data table with a callout to a pressed button above i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3875" y="3132150"/>
            <a:ext cx="10475000" cy="1016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g132af637055b3545_36" title="line chart with a callout that points to a button underneath i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25" y="2992958"/>
            <a:ext cx="12379073" cy="7730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Google Shape;460;g132af637055b3545_36"/>
          <p:cNvCxnSpPr/>
          <p:nvPr/>
        </p:nvCxnSpPr>
        <p:spPr>
          <a:xfrm rot="10800000">
            <a:off x="1412650" y="10686300"/>
            <a:ext cx="2517900" cy="1658100"/>
          </a:xfrm>
          <a:prstGeom prst="straightConnector1">
            <a:avLst/>
          </a:prstGeom>
          <a:noFill/>
          <a:ln w="114300" cap="flat" cmpd="sng">
            <a:solidFill>
              <a:srgbClr val="009BF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g132af637055b3545_36"/>
          <p:cNvCxnSpPr/>
          <p:nvPr/>
        </p:nvCxnSpPr>
        <p:spPr>
          <a:xfrm rot="10800000" flipH="1">
            <a:off x="10788550" y="3673550"/>
            <a:ext cx="2261100" cy="31800"/>
          </a:xfrm>
          <a:prstGeom prst="straightConnector1">
            <a:avLst/>
          </a:prstGeom>
          <a:noFill/>
          <a:ln w="114300" cap="flat" cmpd="sng">
            <a:solidFill>
              <a:srgbClr val="009BF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32af637055b3545_45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Keep summaries as non-technical as possible</a:t>
            </a:r>
            <a:endParaRPr/>
          </a:p>
        </p:txBody>
      </p:sp>
      <p:sp>
        <p:nvSpPr>
          <p:cNvPr id="467" name="Google Shape;467;g132af637055b3545_45"/>
          <p:cNvSpPr txBox="1">
            <a:spLocks noGrp="1"/>
          </p:cNvSpPr>
          <p:nvPr>
            <p:ph type="body" idx="1"/>
          </p:nvPr>
        </p:nvSpPr>
        <p:spPr>
          <a:xfrm>
            <a:off x="1206500" y="2372937"/>
            <a:ext cx="21971100" cy="1948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If the topic </a:t>
            </a:r>
            <a:r>
              <a:rPr lang="en-US" i="1"/>
              <a:t>is </a:t>
            </a:r>
            <a:r>
              <a:rPr lang="en-US"/>
              <a:t>technical, provide a “plain language” summary somewhere close by that is easy to find (either in the same location or with by providing a link).</a:t>
            </a:r>
            <a:endParaRPr/>
          </a:p>
        </p:txBody>
      </p:sp>
      <p:pic>
        <p:nvPicPr>
          <p:cNvPr id="468" name="Google Shape;468;g132af637055b3545_45" descr="text reads: Measured in EF units (non-normalized). EF units are valuable for catching egregious over-simulation in models that use randomized data decimation techniques. This particular evaluation findings demonstrate that the randomization models are significantly over-producing entropy in our latest force simulations." title="Screenshot of the Hemingway editor showing text that has a reading level of &quot;post graduate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25" y="4628175"/>
            <a:ext cx="10370024" cy="825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g132af637055b3545_45" descr="text reads: Measured in EF units (non-normalized). These units are helpful for catching bad data loss when we remove our data at random. We are producing too much entropic force in our latest models." title="Screenshot of the Hemingway editor showing text that has a reading level of grade 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4550" y="4628175"/>
            <a:ext cx="8924257" cy="82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0117343390_0_305"/>
          <p:cNvSpPr txBox="1">
            <a:spLocks noGrp="1"/>
          </p:cNvSpPr>
          <p:nvPr>
            <p:ph type="title"/>
          </p:nvPr>
        </p:nvSpPr>
        <p:spPr>
          <a:xfrm>
            <a:off x="1206450" y="3980034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Understandable Evaluation Toolkit:</a:t>
            </a:r>
            <a:endParaRPr/>
          </a:p>
        </p:txBody>
      </p:sp>
      <p:sp>
        <p:nvSpPr>
          <p:cNvPr id="475" name="Google Shape;475;g10117343390_0_305"/>
          <p:cNvSpPr txBox="1">
            <a:spLocks noGrp="1"/>
          </p:cNvSpPr>
          <p:nvPr>
            <p:ph type="body" idx="1"/>
          </p:nvPr>
        </p:nvSpPr>
        <p:spPr>
          <a:xfrm>
            <a:off x="1206450" y="5273462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Is there a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descriptive title</a:t>
            </a:r>
            <a:r>
              <a:rPr lang="en-US" dirty="0"/>
              <a:t>, summary, or caption?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Is there an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accessible table</a:t>
            </a:r>
            <a:r>
              <a:rPr lang="en-US" dirty="0"/>
              <a:t> or downloadable data file provided?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Is the descriptive text supporting the visualization presented at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a reading level at grade 9</a:t>
            </a:r>
            <a:r>
              <a:rPr lang="en-US" dirty="0"/>
              <a:t> or below?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104eaf235_1_57"/>
          <p:cNvSpPr txBox="1">
            <a:spLocks noGrp="1"/>
          </p:cNvSpPr>
          <p:nvPr>
            <p:ph type="title"/>
          </p:nvPr>
        </p:nvSpPr>
        <p:spPr>
          <a:xfrm>
            <a:off x="1206450" y="5743863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Exercise: Group improve!</a:t>
            </a:r>
            <a:endParaRPr dirty="0"/>
          </a:p>
        </p:txBody>
      </p:sp>
      <p:sp>
        <p:nvSpPr>
          <p:cNvPr id="481" name="Google Shape;481;g10104eaf235_1_57"/>
          <p:cNvSpPr txBox="1">
            <a:spLocks noGrp="1"/>
          </p:cNvSpPr>
          <p:nvPr>
            <p:ph type="body" idx="1"/>
          </p:nvPr>
        </p:nvSpPr>
        <p:spPr>
          <a:xfrm>
            <a:off x="1206450" y="7037325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Try to give feedback on a visualization in the wild using what you just learned.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you can do now</a:t>
            </a:r>
            <a:endParaRPr/>
          </a:p>
        </p:txBody>
      </p:sp>
      <p:sp>
        <p:nvSpPr>
          <p:cNvPr id="605" name="Google Shape;605;p7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endParaRPr sz="5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6" name="Google Shape;606;p7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Define accessibility</a:t>
            </a:r>
            <a:endParaRPr dirty="0"/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Explain why people do accessibility work</a:t>
            </a:r>
            <a:endParaRPr dirty="0"/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Use a screen reader</a:t>
            </a:r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Identify inaccessibility</a:t>
            </a:r>
            <a:endParaRPr dirty="0"/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Come up with feedback for improving accessibility</a:t>
            </a:r>
            <a:endParaRPr dirty="0"/>
          </a:p>
        </p:txBody>
      </p:sp>
      <p:sp>
        <p:nvSpPr>
          <p:cNvPr id="607" name="Google Shape;607;p7"/>
          <p:cNvSpPr txBox="1">
            <a:spLocks noGrp="1"/>
          </p:cNvSpPr>
          <p:nvPr>
            <p:ph type="sldNum" idx="12"/>
          </p:nvPr>
        </p:nvSpPr>
        <p:spPr>
          <a:xfrm>
            <a:off x="23558552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0104eaf235_1_75"/>
          <p:cNvSpPr txBox="1">
            <a:spLocks noGrp="1"/>
          </p:cNvSpPr>
          <p:nvPr>
            <p:ph type="title"/>
          </p:nvPr>
        </p:nvSpPr>
        <p:spPr>
          <a:xfrm>
            <a:off x="772800" y="4376488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Q/A</a:t>
            </a:r>
            <a:endParaRPr/>
          </a:p>
        </p:txBody>
      </p:sp>
      <p:sp>
        <p:nvSpPr>
          <p:cNvPr id="613" name="Google Shape;613;g10104eaf235_1_75"/>
          <p:cNvSpPr txBox="1">
            <a:spLocks noGrp="1"/>
          </p:cNvSpPr>
          <p:nvPr>
            <p:ph type="body" idx="1"/>
          </p:nvPr>
        </p:nvSpPr>
        <p:spPr>
          <a:xfrm>
            <a:off x="772800" y="5669912"/>
            <a:ext cx="22838400" cy="5760087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Happy to answer questions about </a:t>
            </a:r>
            <a:r>
              <a:rPr lang="en-US" b="1" dirty="0"/>
              <a:t>how to do this work professionally</a:t>
            </a:r>
            <a:r>
              <a:rPr lang="en-US" dirty="0"/>
              <a:t> (design, engineering, research, education) </a:t>
            </a: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as well as any questions about </a:t>
            </a:r>
            <a:r>
              <a:rPr lang="en-US" b="1" dirty="0"/>
              <a:t>data visualization and accessibility more broadly</a:t>
            </a:r>
            <a:r>
              <a:rPr lang="en-US" dirty="0"/>
              <a:t> (including tools, challenges, what lies in the future)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0117343390_0_389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619" name="Google Shape;619;g10117343390_0_389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endParaRPr sz="5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0" name="Google Shape;620;g10117343390_0_389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resources repository</a:t>
            </a:r>
            <a:r>
              <a:rPr lang="en-US" dirty="0"/>
              <a:t>!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twitter (@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FrankElavsky</a:t>
            </a:r>
            <a:r>
              <a:rPr lang="en-US" dirty="0"/>
              <a:t>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Chartability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1" name="Google Shape;621;g10117343390_0_389"/>
          <p:cNvSpPr txBox="1">
            <a:spLocks noGrp="1"/>
          </p:cNvSpPr>
          <p:nvPr>
            <p:ph type="sldNum" idx="12"/>
          </p:nvPr>
        </p:nvSpPr>
        <p:spPr>
          <a:xfrm>
            <a:off x="23558552" y="13080999"/>
            <a:ext cx="2415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104eaf235_0_17"/>
          <p:cNvSpPr txBox="1">
            <a:spLocks noGrp="1"/>
          </p:cNvSpPr>
          <p:nvPr>
            <p:ph type="title"/>
          </p:nvPr>
        </p:nvSpPr>
        <p:spPr>
          <a:xfrm>
            <a:off x="1206450" y="4568658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Discuss: What is accessibility?</a:t>
            </a:r>
            <a:endParaRPr dirty="0"/>
          </a:p>
        </p:txBody>
      </p:sp>
      <p:sp>
        <p:nvSpPr>
          <p:cNvPr id="166" name="Google Shape;166;g10104eaf235_0_17"/>
          <p:cNvSpPr txBox="1">
            <a:spLocks noGrp="1"/>
          </p:cNvSpPr>
          <p:nvPr>
            <p:ph type="body" idx="2"/>
          </p:nvPr>
        </p:nvSpPr>
        <p:spPr>
          <a:xfrm>
            <a:off x="1206450" y="6197620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 i="1" dirty="0"/>
              <a:t>Bonus discussion:</a:t>
            </a:r>
            <a:endParaRPr sz="5500" i="1"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 dirty="0"/>
              <a:t>What is “Inclusive Design” and how is it different from accessibility?</a:t>
            </a:r>
            <a:endParaRPr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104eaf235_0_17"/>
          <p:cNvSpPr txBox="1">
            <a:spLocks noGrp="1"/>
          </p:cNvSpPr>
          <p:nvPr>
            <p:ph type="title"/>
          </p:nvPr>
        </p:nvSpPr>
        <p:spPr>
          <a:xfrm>
            <a:off x="1206450" y="4568658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Accessibility (some working definitions):</a:t>
            </a:r>
            <a:endParaRPr dirty="0"/>
          </a:p>
        </p:txBody>
      </p:sp>
      <p:sp>
        <p:nvSpPr>
          <p:cNvPr id="166" name="Google Shape;166;g10104eaf235_0_17"/>
          <p:cNvSpPr txBox="1">
            <a:spLocks noGrp="1"/>
          </p:cNvSpPr>
          <p:nvPr>
            <p:ph type="body" idx="2"/>
          </p:nvPr>
        </p:nvSpPr>
        <p:spPr>
          <a:xfrm>
            <a:off x="1206450" y="6197620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/>
            <a:r>
              <a:rPr lang="en-US" sz="5500" dirty="0"/>
              <a:t>1. The qualities that make an experience open or usable to all.</a:t>
            </a:r>
          </a:p>
          <a:p>
            <a:pPr marL="0" lvl="0" indent="0"/>
            <a:r>
              <a:rPr lang="en-US" sz="5500" dirty="0"/>
              <a:t>2. The qualities that make an experience open or usable specifically for people with disabilities.</a:t>
            </a:r>
            <a:endParaRPr sz="5500" dirty="0"/>
          </a:p>
        </p:txBody>
      </p:sp>
    </p:spTree>
    <p:extLst>
      <p:ext uri="{BB962C8B-B14F-4D97-AF65-F5344CB8AC3E}">
        <p14:creationId xmlns:p14="http://schemas.microsoft.com/office/powerpoint/2010/main" val="156706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117343390_0_24"/>
          <p:cNvSpPr txBox="1">
            <a:spLocks noGrp="1"/>
          </p:cNvSpPr>
          <p:nvPr>
            <p:ph type="title"/>
          </p:nvPr>
        </p:nvSpPr>
        <p:spPr>
          <a:xfrm>
            <a:off x="831200" y="1584800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Colorblindness: ~4.5% of those with Eur. ancestry</a:t>
            </a:r>
            <a:endParaRPr dirty="0"/>
          </a:p>
        </p:txBody>
      </p:sp>
      <p:grpSp>
        <p:nvGrpSpPr>
          <p:cNvPr id="202" name="Google Shape;202;g10117343390_0_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66881" y="3182222"/>
            <a:ext cx="21945874" cy="892811"/>
            <a:chOff x="437575" y="1193318"/>
            <a:chExt cx="8229600" cy="334800"/>
          </a:xfrm>
        </p:grpSpPr>
        <p:sp>
          <p:nvSpPr>
            <p:cNvPr id="203" name="Google Shape;203;g10117343390_0_24"/>
            <p:cNvSpPr/>
            <p:nvPr/>
          </p:nvSpPr>
          <p:spPr>
            <a:xfrm>
              <a:off x="437575" y="1193318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g10117343390_0_24"/>
            <p:cNvSpPr/>
            <p:nvPr/>
          </p:nvSpPr>
          <p:spPr>
            <a:xfrm>
              <a:off x="437575" y="1193318"/>
              <a:ext cx="3750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5" name="Google Shape;205;g10117343390_0_24"/>
          <p:cNvSpPr txBox="1">
            <a:spLocks noGrp="1"/>
          </p:cNvSpPr>
          <p:nvPr>
            <p:ph type="title"/>
          </p:nvPr>
        </p:nvSpPr>
        <p:spPr>
          <a:xfrm>
            <a:off x="831200" y="5612900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Uncorrected/low vision: ~25% of all people</a:t>
            </a:r>
            <a:endParaRPr dirty="0"/>
          </a:p>
        </p:txBody>
      </p:sp>
      <p:grpSp>
        <p:nvGrpSpPr>
          <p:cNvPr id="206" name="Google Shape;206;g10117343390_0_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66881" y="7210357"/>
            <a:ext cx="21945874" cy="892827"/>
            <a:chOff x="437575" y="2703850"/>
            <a:chExt cx="8229600" cy="334806"/>
          </a:xfrm>
        </p:grpSpPr>
        <p:sp>
          <p:nvSpPr>
            <p:cNvPr id="207" name="Google Shape;207;g10117343390_0_24"/>
            <p:cNvSpPr/>
            <p:nvPr/>
          </p:nvSpPr>
          <p:spPr>
            <a:xfrm>
              <a:off x="437575" y="2703856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g10117343390_0_24"/>
            <p:cNvSpPr/>
            <p:nvPr/>
          </p:nvSpPr>
          <p:spPr>
            <a:xfrm>
              <a:off x="437575" y="2703850"/>
              <a:ext cx="22581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g10117343390_0_24"/>
          <p:cNvSpPr txBox="1">
            <a:spLocks noGrp="1"/>
          </p:cNvSpPr>
          <p:nvPr>
            <p:ph type="title"/>
          </p:nvPr>
        </p:nvSpPr>
        <p:spPr>
          <a:xfrm>
            <a:off x="831200" y="9552067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Vision correction (broadly): ~75% of all people</a:t>
            </a:r>
            <a:endParaRPr/>
          </a:p>
        </p:txBody>
      </p:sp>
      <p:grpSp>
        <p:nvGrpSpPr>
          <p:cNvPr id="210" name="Google Shape;210;g10117343390_0_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66881" y="11149588"/>
            <a:ext cx="21945874" cy="892811"/>
            <a:chOff x="437575" y="4181043"/>
            <a:chExt cx="8229600" cy="334800"/>
          </a:xfrm>
        </p:grpSpPr>
        <p:sp>
          <p:nvSpPr>
            <p:cNvPr id="211" name="Google Shape;211;g10117343390_0_24"/>
            <p:cNvSpPr/>
            <p:nvPr/>
          </p:nvSpPr>
          <p:spPr>
            <a:xfrm>
              <a:off x="437575" y="4181043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g10117343390_0_24"/>
            <p:cNvSpPr/>
            <p:nvPr/>
          </p:nvSpPr>
          <p:spPr>
            <a:xfrm>
              <a:off x="437575" y="4181043"/>
              <a:ext cx="61722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5681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117343390_0_39"/>
          <p:cNvSpPr txBox="1">
            <a:spLocks noGrp="1"/>
          </p:cNvSpPr>
          <p:nvPr>
            <p:ph type="title"/>
          </p:nvPr>
        </p:nvSpPr>
        <p:spPr>
          <a:xfrm>
            <a:off x="831200" y="1584800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Severe disability: ~8.5% of all people</a:t>
            </a:r>
            <a:endParaRPr dirty="0"/>
          </a:p>
        </p:txBody>
      </p:sp>
      <p:grpSp>
        <p:nvGrpSpPr>
          <p:cNvPr id="218" name="Google Shape;218;g10117343390_0_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66881" y="3182222"/>
            <a:ext cx="21945874" cy="892811"/>
            <a:chOff x="437575" y="1193318"/>
            <a:chExt cx="8229600" cy="334800"/>
          </a:xfrm>
        </p:grpSpPr>
        <p:sp>
          <p:nvSpPr>
            <p:cNvPr id="219" name="Google Shape;219;g10117343390_0_39"/>
            <p:cNvSpPr/>
            <p:nvPr/>
          </p:nvSpPr>
          <p:spPr>
            <a:xfrm>
              <a:off x="437575" y="1193318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g10117343390_0_39"/>
            <p:cNvSpPr/>
            <p:nvPr/>
          </p:nvSpPr>
          <p:spPr>
            <a:xfrm>
              <a:off x="437575" y="1193318"/>
              <a:ext cx="6219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g10117343390_0_39"/>
          <p:cNvSpPr txBox="1">
            <a:spLocks noGrp="1"/>
          </p:cNvSpPr>
          <p:nvPr>
            <p:ph type="title"/>
          </p:nvPr>
        </p:nvSpPr>
        <p:spPr>
          <a:xfrm>
            <a:off x="831200" y="5612900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 impairment: ~17.5% of all people</a:t>
            </a:r>
            <a:endParaRPr dirty="0"/>
          </a:p>
        </p:txBody>
      </p:sp>
      <p:grpSp>
        <p:nvGrpSpPr>
          <p:cNvPr id="222" name="Google Shape;222;g10117343390_0_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66881" y="7210372"/>
            <a:ext cx="21945874" cy="892811"/>
            <a:chOff x="437575" y="2703856"/>
            <a:chExt cx="8229600" cy="334800"/>
          </a:xfrm>
        </p:grpSpPr>
        <p:sp>
          <p:nvSpPr>
            <p:cNvPr id="223" name="Google Shape;223;g10117343390_0_39"/>
            <p:cNvSpPr/>
            <p:nvPr/>
          </p:nvSpPr>
          <p:spPr>
            <a:xfrm>
              <a:off x="437575" y="2703856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g10117343390_0_39"/>
            <p:cNvSpPr/>
            <p:nvPr/>
          </p:nvSpPr>
          <p:spPr>
            <a:xfrm>
              <a:off x="437575" y="2703856"/>
              <a:ext cx="27432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g10117343390_0_39"/>
          <p:cNvSpPr txBox="1">
            <a:spLocks noGrp="1"/>
          </p:cNvSpPr>
          <p:nvPr>
            <p:ph type="title"/>
          </p:nvPr>
        </p:nvSpPr>
        <p:spPr>
          <a:xfrm>
            <a:off x="831200" y="9552067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Situational impairment: </a:t>
            </a:r>
            <a:r>
              <a:rPr lang="en-US" b="1" dirty="0"/>
              <a:t>100</a:t>
            </a:r>
            <a:r>
              <a:rPr lang="en-US" dirty="0"/>
              <a:t>% of us at some point</a:t>
            </a:r>
            <a:endParaRPr dirty="0"/>
          </a:p>
        </p:txBody>
      </p:sp>
      <p:grpSp>
        <p:nvGrpSpPr>
          <p:cNvPr id="226" name="Google Shape;226;g10117343390_0_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66881" y="10960270"/>
            <a:ext cx="21945874" cy="1460553"/>
            <a:chOff x="437575" y="4110050"/>
            <a:chExt cx="8229600" cy="547701"/>
          </a:xfrm>
        </p:grpSpPr>
        <p:sp>
          <p:nvSpPr>
            <p:cNvPr id="227" name="Google Shape;227;g10117343390_0_39"/>
            <p:cNvSpPr/>
            <p:nvPr/>
          </p:nvSpPr>
          <p:spPr>
            <a:xfrm>
              <a:off x="437575" y="4181050"/>
              <a:ext cx="82296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8" name="Google Shape;228;g10117343390_0_39"/>
            <p:cNvCxnSpPr/>
            <p:nvPr/>
          </p:nvCxnSpPr>
          <p:spPr>
            <a:xfrm rot="10800000" flipH="1">
              <a:off x="413401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g10117343390_0_39"/>
            <p:cNvCxnSpPr/>
            <p:nvPr/>
          </p:nvCxnSpPr>
          <p:spPr>
            <a:xfrm rot="10800000" flipH="1">
              <a:off x="587137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g10117343390_0_39"/>
            <p:cNvCxnSpPr/>
            <p:nvPr/>
          </p:nvCxnSpPr>
          <p:spPr>
            <a:xfrm rot="10800000" flipH="1">
              <a:off x="760873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g10117343390_0_39"/>
            <p:cNvCxnSpPr/>
            <p:nvPr/>
          </p:nvCxnSpPr>
          <p:spPr>
            <a:xfrm rot="10800000" flipH="1">
              <a:off x="471313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g10117343390_0_39"/>
            <p:cNvCxnSpPr/>
            <p:nvPr/>
          </p:nvCxnSpPr>
          <p:spPr>
            <a:xfrm rot="10800000" flipH="1">
              <a:off x="645049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g10117343390_0_39"/>
            <p:cNvCxnSpPr/>
            <p:nvPr/>
          </p:nvCxnSpPr>
          <p:spPr>
            <a:xfrm rot="10800000" flipH="1">
              <a:off x="818785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g10117343390_0_39"/>
            <p:cNvCxnSpPr/>
            <p:nvPr/>
          </p:nvCxnSpPr>
          <p:spPr>
            <a:xfrm rot="10800000" flipH="1">
              <a:off x="529225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g10117343390_0_39"/>
            <p:cNvCxnSpPr/>
            <p:nvPr/>
          </p:nvCxnSpPr>
          <p:spPr>
            <a:xfrm rot="10800000" flipH="1">
              <a:off x="702961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g10117343390_0_39"/>
            <p:cNvCxnSpPr/>
            <p:nvPr/>
          </p:nvCxnSpPr>
          <p:spPr>
            <a:xfrm rot="10800000" flipH="1">
              <a:off x="65929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g10117343390_0_39"/>
            <p:cNvCxnSpPr/>
            <p:nvPr/>
          </p:nvCxnSpPr>
          <p:spPr>
            <a:xfrm rot="10800000" flipH="1">
              <a:off x="181753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g10117343390_0_39"/>
            <p:cNvCxnSpPr/>
            <p:nvPr/>
          </p:nvCxnSpPr>
          <p:spPr>
            <a:xfrm rot="10800000" flipH="1">
              <a:off x="297577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g10117343390_0_39"/>
            <p:cNvCxnSpPr/>
            <p:nvPr/>
          </p:nvCxnSpPr>
          <p:spPr>
            <a:xfrm rot="10800000" flipH="1">
              <a:off x="123841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g10117343390_0_39"/>
            <p:cNvCxnSpPr/>
            <p:nvPr/>
          </p:nvCxnSpPr>
          <p:spPr>
            <a:xfrm rot="10800000" flipH="1">
              <a:off x="239665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g10117343390_0_39"/>
            <p:cNvCxnSpPr/>
            <p:nvPr/>
          </p:nvCxnSpPr>
          <p:spPr>
            <a:xfrm rot="10800000" flipH="1">
              <a:off x="355489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2" name="Google Shape;242;g10117343390_0_39"/>
            <p:cNvSpPr/>
            <p:nvPr/>
          </p:nvSpPr>
          <p:spPr>
            <a:xfrm>
              <a:off x="437575" y="4515850"/>
              <a:ext cx="8229600" cy="141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g10117343390_0_39"/>
            <p:cNvSpPr/>
            <p:nvPr/>
          </p:nvSpPr>
          <p:spPr>
            <a:xfrm>
              <a:off x="437575" y="4110050"/>
              <a:ext cx="82296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g10117343390_0_39"/>
            <p:cNvSpPr/>
            <p:nvPr/>
          </p:nvSpPr>
          <p:spPr>
            <a:xfrm>
              <a:off x="437575" y="4181043"/>
              <a:ext cx="8229600" cy="334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104eaf235_0_29"/>
          <p:cNvSpPr txBox="1">
            <a:spLocks noGrp="1"/>
          </p:cNvSpPr>
          <p:nvPr>
            <p:ph type="title"/>
          </p:nvPr>
        </p:nvSpPr>
        <p:spPr>
          <a:xfrm>
            <a:off x="1206450" y="5675563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Discuss: Why do people do this work?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</TotalTime>
  <Words>1308</Words>
  <Application>Microsoft Macintosh PowerPoint</Application>
  <PresentationFormat>Custom</PresentationFormat>
  <Paragraphs>172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Helvetica Neue</vt:lpstr>
      <vt:lpstr>Arial</vt:lpstr>
      <vt:lpstr>21_BasicWhite</vt:lpstr>
      <vt:lpstr>Data Visualization Accessibility</vt:lpstr>
      <vt:lpstr>Today’s slides:</vt:lpstr>
      <vt:lpstr>Who am I? A data visualization + accessibility researcher and engineer</vt:lpstr>
      <vt:lpstr>What you will learn today</vt:lpstr>
      <vt:lpstr>Discuss: What is accessibility?</vt:lpstr>
      <vt:lpstr>Accessibility (some working definitions):</vt:lpstr>
      <vt:lpstr>Colorblindness: ~4.5% of those with Eur. ancestry</vt:lpstr>
      <vt:lpstr>Severe disability: ~8.5% of all people</vt:lpstr>
      <vt:lpstr>Discuss: Why do people do this work?</vt:lpstr>
      <vt:lpstr>1. Access is a human right</vt:lpstr>
      <vt:lpstr>2. It is expensive to exclude</vt:lpstr>
      <vt:lpstr>15% of time spent on accessibility…</vt:lpstr>
      <vt:lpstr>Fixing inaccessibility takes 1.5 – 10x more time if done after something is built.</vt:lpstr>
      <vt:lpstr>3. “Design for One, Extend to All” is better design work</vt:lpstr>
      <vt:lpstr>What is an inaccessible experience like?</vt:lpstr>
      <vt:lpstr>Demo: Using a screen reader</vt:lpstr>
      <vt:lpstr>Explore: An interactive bar chart</vt:lpstr>
      <vt:lpstr>Exercise: Using a screen reader (your turn!)</vt:lpstr>
      <vt:lpstr>Discuss!</vt:lpstr>
      <vt:lpstr>A methods question: How do you know something is inaccessible?</vt:lpstr>
      <vt:lpstr>Listen to people with disabilities.</vt:lpstr>
      <vt:lpstr>There are a lot of ways to listen to PWD:</vt:lpstr>
      <vt:lpstr>How do you make a visualization accessible?</vt:lpstr>
      <vt:lpstr>Perceivable</vt:lpstr>
      <vt:lpstr>Perceivable Checklist:</vt:lpstr>
      <vt:lpstr>Design with high contrast</vt:lpstr>
      <vt:lpstr>Use High Contrast Text</vt:lpstr>
      <vt:lpstr>Use High Contrast Geometries</vt:lpstr>
      <vt:lpstr>Don’t rely on color alone! </vt:lpstr>
      <vt:lpstr>Add alt text</vt:lpstr>
      <vt:lpstr>Perceivable Evaluation Toolkit:</vt:lpstr>
      <vt:lpstr>Operable</vt:lpstr>
      <vt:lpstr>Operable Checklist:</vt:lpstr>
      <vt:lpstr>Ensure Keyboard Access (if interactive)</vt:lpstr>
      <vt:lpstr>Indicate keyboard focus, use multi-modal style</vt:lpstr>
      <vt:lpstr>Why Keyboard-only?</vt:lpstr>
      <vt:lpstr>Keyboard only example:</vt:lpstr>
      <vt:lpstr>Operable Evaluation Toolkit:</vt:lpstr>
      <vt:lpstr>Understandable</vt:lpstr>
      <vt:lpstr>Understandable Checklist:</vt:lpstr>
      <vt:lpstr>Non-descriptive titles are inaccessible</vt:lpstr>
      <vt:lpstr>Descriptive titles have summaries/takeaways</vt:lpstr>
      <vt:lpstr>All charts should have data available!</vt:lpstr>
      <vt:lpstr>Keep summaries as non-technical as possible</vt:lpstr>
      <vt:lpstr>Understandable Evaluation Toolkit:</vt:lpstr>
      <vt:lpstr>Exercise: Group improve!</vt:lpstr>
      <vt:lpstr>What you can do now</vt:lpstr>
      <vt:lpstr>Q/A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cp:lastModifiedBy>Frank Josiah Elavsky</cp:lastModifiedBy>
  <cp:revision>12</cp:revision>
  <dcterms:modified xsi:type="dcterms:W3CDTF">2022-09-01T05:00:48Z</dcterms:modified>
</cp:coreProperties>
</file>