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5c9f92a9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5c9f92a9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5c9f92a9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5c9f92a9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5c9f92a9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5c9f92a9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5c9f92a9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5c9f92a9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5c9f92a9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5c9f92a9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5c9f92a9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5c9f92a9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5c9f92a9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5c9f92a9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5c9f92a9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5c9f92a9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Web Security</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By Areeza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Definition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Georgia"/>
                <a:ea typeface="Georgia"/>
                <a:cs typeface="Georgia"/>
                <a:sym typeface="Georgia"/>
              </a:rPr>
              <a:t>Website </a:t>
            </a:r>
            <a:r>
              <a:rPr lang="en-GB">
                <a:solidFill>
                  <a:srgbClr val="FFFFFF"/>
                </a:solidFill>
                <a:latin typeface="Georgia"/>
                <a:ea typeface="Georgia"/>
                <a:cs typeface="Georgia"/>
                <a:sym typeface="Georgia"/>
              </a:rPr>
              <a:t>security is any action or application taken to ensure website data is not exposed to cybercriminals or to prevent exploitation of websites in any ways.</a:t>
            </a:r>
            <a:endParaRPr>
              <a:solidFill>
                <a:srgbClr val="FFFFFF"/>
              </a:solidFill>
              <a:latin typeface="Georgia"/>
              <a:ea typeface="Georgia"/>
              <a:cs typeface="Georgia"/>
              <a:sym typeface="Georgia"/>
            </a:endParaRPr>
          </a:p>
          <a:p>
            <a:pPr indent="0" lvl="0" marL="0" rtl="0" algn="l">
              <a:spcBef>
                <a:spcPts val="1600"/>
              </a:spcBef>
              <a:spcAft>
                <a:spcPts val="0"/>
              </a:spcAft>
              <a:buNone/>
            </a:pPr>
            <a:r>
              <a:rPr b="1" lang="en-GB">
                <a:solidFill>
                  <a:srgbClr val="FFFFFF"/>
                </a:solidFill>
                <a:latin typeface="Georgia"/>
                <a:ea typeface="Georgia"/>
                <a:cs typeface="Georgia"/>
                <a:sym typeface="Georgia"/>
              </a:rPr>
              <a:t>Protects our websites:</a:t>
            </a:r>
            <a:endParaRPr b="1">
              <a:solidFill>
                <a:srgbClr val="FFFFFF"/>
              </a:solidFill>
              <a:latin typeface="Georgia"/>
              <a:ea typeface="Georgia"/>
              <a:cs typeface="Georgia"/>
              <a:sym typeface="Georgia"/>
            </a:endParaRPr>
          </a:p>
          <a:p>
            <a:pPr indent="-342900" lvl="0" marL="457200" rtl="0" algn="l">
              <a:spcBef>
                <a:spcPts val="1600"/>
              </a:spcBef>
              <a:spcAft>
                <a:spcPts val="0"/>
              </a:spcAft>
              <a:buClr>
                <a:srgbClr val="FFFFFF"/>
              </a:buClr>
              <a:buSzPts val="1800"/>
              <a:buFont typeface="Georgia"/>
              <a:buChar char="●"/>
            </a:pPr>
            <a:r>
              <a:rPr lang="en-GB">
                <a:solidFill>
                  <a:srgbClr val="FFFFFF"/>
                </a:solidFill>
                <a:latin typeface="Georgia"/>
                <a:ea typeface="Georgia"/>
                <a:cs typeface="Georgia"/>
                <a:sym typeface="Georgia"/>
              </a:rPr>
              <a:t>DDoS (Distributed Denial of Service) attacks.</a:t>
            </a:r>
            <a:endParaRPr>
              <a:solidFill>
                <a:srgbClr val="FFFFFF"/>
              </a:solidFill>
              <a:latin typeface="Georgia"/>
              <a:ea typeface="Georgia"/>
              <a:cs typeface="Georgia"/>
              <a:sym typeface="Georgia"/>
            </a:endParaRPr>
          </a:p>
          <a:p>
            <a:pPr indent="-342900" lvl="0" marL="457200" rtl="0" algn="l">
              <a:spcBef>
                <a:spcPts val="0"/>
              </a:spcBef>
              <a:spcAft>
                <a:spcPts val="0"/>
              </a:spcAft>
              <a:buClr>
                <a:srgbClr val="FFFFFF"/>
              </a:buClr>
              <a:buSzPts val="1800"/>
              <a:buFont typeface="Georgia"/>
              <a:buChar char="●"/>
            </a:pPr>
            <a:r>
              <a:rPr lang="en-GB">
                <a:solidFill>
                  <a:srgbClr val="FFFFFF"/>
                </a:solidFill>
                <a:latin typeface="Georgia"/>
                <a:ea typeface="Georgia"/>
                <a:cs typeface="Georgia"/>
                <a:sym typeface="Georgia"/>
              </a:rPr>
              <a:t>Malware.</a:t>
            </a:r>
            <a:endParaRPr>
              <a:solidFill>
                <a:srgbClr val="FFFFFF"/>
              </a:solidFill>
              <a:latin typeface="Georgia"/>
              <a:ea typeface="Georgia"/>
              <a:cs typeface="Georgia"/>
              <a:sym typeface="Georgia"/>
            </a:endParaRPr>
          </a:p>
          <a:p>
            <a:pPr indent="-342900" lvl="0" marL="457200" rtl="0" algn="l">
              <a:spcBef>
                <a:spcPts val="0"/>
              </a:spcBef>
              <a:spcAft>
                <a:spcPts val="0"/>
              </a:spcAft>
              <a:buClr>
                <a:srgbClr val="FFFFFF"/>
              </a:buClr>
              <a:buSzPts val="1800"/>
              <a:buFont typeface="Georgia"/>
              <a:buChar char="●"/>
            </a:pPr>
            <a:r>
              <a:rPr lang="en-GB">
                <a:solidFill>
                  <a:srgbClr val="FFFFFF"/>
                </a:solidFill>
                <a:latin typeface="Georgia"/>
                <a:ea typeface="Georgia"/>
                <a:cs typeface="Georgia"/>
                <a:sym typeface="Georgia"/>
              </a:rPr>
              <a:t>Blacklisting.</a:t>
            </a:r>
            <a:endParaRPr>
              <a:solidFill>
                <a:srgbClr val="FFFFFF"/>
              </a:solidFill>
              <a:latin typeface="Georgia"/>
              <a:ea typeface="Georgia"/>
              <a:cs typeface="Georgia"/>
              <a:sym typeface="Georgia"/>
            </a:endParaRPr>
          </a:p>
          <a:p>
            <a:pPr indent="-342900" lvl="0" marL="457200" rtl="0" algn="l">
              <a:spcBef>
                <a:spcPts val="0"/>
              </a:spcBef>
              <a:spcAft>
                <a:spcPts val="0"/>
              </a:spcAft>
              <a:buClr>
                <a:srgbClr val="FFFFFF"/>
              </a:buClr>
              <a:buSzPts val="1800"/>
              <a:buFont typeface="Georgia"/>
              <a:buChar char="●"/>
            </a:pPr>
            <a:r>
              <a:rPr lang="en-GB">
                <a:solidFill>
                  <a:srgbClr val="FFFFFF"/>
                </a:solidFill>
                <a:latin typeface="Georgia"/>
                <a:ea typeface="Georgia"/>
                <a:cs typeface="Georgia"/>
                <a:sym typeface="Georgia"/>
              </a:rPr>
              <a:t>Defacement</a:t>
            </a:r>
            <a:endParaRPr>
              <a:solidFill>
                <a:srgbClr val="FFFFFF"/>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Protect our user:</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Stolen data.</a:t>
            </a:r>
            <a:endParaRPr/>
          </a:p>
          <a:p>
            <a:pPr indent="-342900" lvl="0" marL="457200" rtl="0" algn="l">
              <a:spcBef>
                <a:spcPts val="0"/>
              </a:spcBef>
              <a:spcAft>
                <a:spcPts val="0"/>
              </a:spcAft>
              <a:buSzPts val="1800"/>
              <a:buChar char="●"/>
            </a:pPr>
            <a:r>
              <a:rPr lang="en-GB"/>
              <a:t>Phishing Schemes.</a:t>
            </a:r>
            <a:endParaRPr/>
          </a:p>
          <a:p>
            <a:pPr indent="-342900" lvl="0" marL="457200" rtl="0" algn="l">
              <a:spcBef>
                <a:spcPts val="0"/>
              </a:spcBef>
              <a:spcAft>
                <a:spcPts val="0"/>
              </a:spcAft>
              <a:buSzPts val="1800"/>
              <a:buChar char="●"/>
            </a:pPr>
            <a:r>
              <a:rPr lang="en-GB"/>
              <a:t>Session Hijacking.</a:t>
            </a:r>
            <a:endParaRPr/>
          </a:p>
          <a:p>
            <a:pPr indent="-342900" lvl="0" marL="457200" rtl="0" algn="l">
              <a:spcBef>
                <a:spcPts val="0"/>
              </a:spcBef>
              <a:spcAft>
                <a:spcPts val="0"/>
              </a:spcAft>
              <a:buSzPts val="1800"/>
              <a:buChar char="●"/>
            </a:pPr>
            <a:r>
              <a:rPr lang="en-GB"/>
              <a:t>Malicious Redirects.</a:t>
            </a:r>
            <a:endParaRPr/>
          </a:p>
          <a:p>
            <a:pPr indent="-342900" lvl="0" marL="457200" rtl="0" algn="l">
              <a:spcBef>
                <a:spcPts val="0"/>
              </a:spcBef>
              <a:spcAft>
                <a:spcPts val="0"/>
              </a:spcAft>
              <a:buSzPts val="1800"/>
              <a:buChar char="●"/>
            </a:pPr>
            <a:r>
              <a:rPr lang="en-GB"/>
              <a:t>SEO Spam.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What to do to secure a website:</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An SSL(Secure Socket Layer).</a:t>
            </a:r>
            <a:endParaRPr/>
          </a:p>
          <a:p>
            <a:pPr indent="-342900" lvl="0" marL="457200" rtl="0" algn="l">
              <a:spcBef>
                <a:spcPts val="0"/>
              </a:spcBef>
              <a:spcAft>
                <a:spcPts val="0"/>
              </a:spcAft>
              <a:buSzPts val="1800"/>
              <a:buChar char="●"/>
            </a:pPr>
            <a:r>
              <a:rPr lang="en-GB"/>
              <a:t>A Web Application Firewall.</a:t>
            </a:r>
            <a:endParaRPr/>
          </a:p>
          <a:p>
            <a:pPr indent="-342900" lvl="0" marL="457200" rtl="0" algn="l">
              <a:spcBef>
                <a:spcPts val="0"/>
              </a:spcBef>
              <a:spcAft>
                <a:spcPts val="0"/>
              </a:spcAft>
              <a:buSzPts val="1800"/>
              <a:buChar char="●"/>
            </a:pPr>
            <a:r>
              <a:rPr lang="en-GB"/>
              <a:t>A Website Scanner.</a:t>
            </a:r>
            <a:endParaRPr/>
          </a:p>
          <a:p>
            <a:pPr indent="-342900" lvl="0" marL="457200" rtl="0" algn="l">
              <a:spcBef>
                <a:spcPts val="0"/>
              </a:spcBef>
              <a:spcAft>
                <a:spcPts val="0"/>
              </a:spcAft>
              <a:buSzPts val="1800"/>
              <a:buChar char="●"/>
            </a:pPr>
            <a:r>
              <a:rPr lang="en-GB"/>
              <a:t>Software Updates.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Security Lapse:</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Arial"/>
                <a:ea typeface="Arial"/>
                <a:cs typeface="Arial"/>
                <a:sym typeface="Arial"/>
              </a:rPr>
              <a:t>A security lapse is any incident that results in unauthorized access of data, applications, services, networks and/or devices by bypassing their underlying security mechanisms.</a:t>
            </a:r>
            <a:r>
              <a:rPr lang="en-GB">
                <a:solidFill>
                  <a:srgbClr val="333333"/>
                </a:solidFill>
                <a:latin typeface="Arial"/>
                <a:ea typeface="Arial"/>
                <a:cs typeface="Arial"/>
                <a:sym typeface="Arial"/>
              </a:rPr>
              <a:t> </a:t>
            </a:r>
            <a:r>
              <a:rPr lang="en-GB">
                <a:solidFill>
                  <a:srgbClr val="FFFFFF"/>
                </a:solidFill>
                <a:latin typeface="Arial"/>
                <a:ea typeface="Arial"/>
                <a:cs typeface="Arial"/>
                <a:sym typeface="Arial"/>
              </a:rPr>
              <a:t>A security breach occurs when an individual or an application illegitimately enters a private, confidential or unauthorized logical IT perimeter.</a:t>
            </a:r>
            <a:endParaRPr>
              <a:solidFill>
                <a:srgbClr val="FFFFFF"/>
              </a:solidFill>
              <a:latin typeface="Arial"/>
              <a:ea typeface="Arial"/>
              <a:cs typeface="Arial"/>
              <a:sym typeface="Arial"/>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a:solidFill>
                  <a:srgbClr val="FFFFFF"/>
                </a:solidFill>
                <a:latin typeface="Arial"/>
                <a:ea typeface="Arial"/>
                <a:cs typeface="Arial"/>
                <a:sym typeface="Arial"/>
              </a:rPr>
              <a:t>A security breach is also known as a security violation or security lapse.</a:t>
            </a:r>
            <a:endParaRPr>
              <a:solidFill>
                <a:srgbClr val="FFFFFF"/>
              </a:solidFill>
              <a:latin typeface="Arial"/>
              <a:ea typeface="Arial"/>
              <a:cs typeface="Arial"/>
              <a:sym typeface="Arial"/>
            </a:endParaRPr>
          </a:p>
          <a:p>
            <a:pPr indent="0" lvl="0" marL="0" rtl="0" algn="l">
              <a:spcBef>
                <a:spcPts val="150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1100"/>
              </a:spcBef>
              <a:spcAft>
                <a:spcPts val="1600"/>
              </a:spcAft>
              <a:buNone/>
            </a:pPr>
            <a:r>
              <a:t/>
            </a:r>
            <a:endParaRPr>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Top 5 Security attacks:</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GB">
                <a:solidFill>
                  <a:srgbClr val="000000"/>
                </a:solidFill>
                <a:highlight>
                  <a:srgbClr val="FFFFFF"/>
                </a:highlight>
              </a:rPr>
              <a:t>Adobe:</a:t>
            </a:r>
            <a:r>
              <a:rPr lang="en-GB">
                <a:solidFill>
                  <a:srgbClr val="FFFFFF"/>
                </a:solidFill>
                <a:latin typeface="Arial"/>
                <a:ea typeface="Arial"/>
                <a:cs typeface="Arial"/>
                <a:sym typeface="Arial"/>
              </a:rPr>
              <a:t>Adobe announced in October 2013 the massive hacking of its IT infrastructure. Personal information of </a:t>
            </a:r>
            <a:r>
              <a:rPr b="1" lang="en-GB">
                <a:solidFill>
                  <a:srgbClr val="FFFFFF"/>
                </a:solidFill>
                <a:latin typeface="Arial"/>
                <a:ea typeface="Arial"/>
                <a:cs typeface="Arial"/>
                <a:sym typeface="Arial"/>
              </a:rPr>
              <a:t>2.9 million accounts was stolen</a:t>
            </a:r>
            <a:r>
              <a:rPr lang="en-GB">
                <a:solidFill>
                  <a:srgbClr val="FFFFFF"/>
                </a:solidFill>
                <a:latin typeface="Arial"/>
                <a:ea typeface="Arial"/>
                <a:cs typeface="Arial"/>
                <a:sym typeface="Arial"/>
              </a:rPr>
              <a:t> (logins, passwords, names, credit card numbers and expiration dates).</a:t>
            </a:r>
            <a:endParaRPr>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b="1" lang="en-GB">
                <a:solidFill>
                  <a:srgbClr val="000000"/>
                </a:solidFill>
                <a:highlight>
                  <a:srgbClr val="FFFFFF"/>
                </a:highlight>
                <a:latin typeface="Arial"/>
                <a:ea typeface="Arial"/>
                <a:cs typeface="Arial"/>
                <a:sym typeface="Arial"/>
              </a:rPr>
              <a:t>Panic at SONY:</a:t>
            </a:r>
            <a:r>
              <a:rPr lang="en-GB">
                <a:solidFill>
                  <a:srgbClr val="FFFFFF"/>
                </a:solidFill>
                <a:latin typeface="Arial"/>
                <a:ea typeface="Arial"/>
                <a:cs typeface="Arial"/>
                <a:sym typeface="Arial"/>
              </a:rPr>
              <a:t>In April 2011, Sony’s PlayStation Network was attacked. The multiplayer gaming service, online gaming purchasing and live content distribution of the Japanese brand contained </a:t>
            </a:r>
            <a:r>
              <a:rPr b="1" lang="en-GB">
                <a:solidFill>
                  <a:srgbClr val="FFFFFF"/>
                </a:solidFill>
                <a:latin typeface="Arial"/>
                <a:ea typeface="Arial"/>
                <a:cs typeface="Arial"/>
                <a:sym typeface="Arial"/>
              </a:rPr>
              <a:t>the personal data of 77 million users which was leaked</a:t>
            </a:r>
            <a:r>
              <a:rPr lang="en-GB">
                <a:solidFill>
                  <a:srgbClr val="FFFFFF"/>
                </a:solidFill>
                <a:latin typeface="Arial"/>
                <a:ea typeface="Arial"/>
                <a:cs typeface="Arial"/>
                <a:sym typeface="Arial"/>
              </a:rPr>
              <a:t>.</a:t>
            </a:r>
            <a:r>
              <a:rPr lang="en-GB" sz="1200">
                <a:solidFill>
                  <a:srgbClr val="333333"/>
                </a:solidFill>
                <a:highlight>
                  <a:srgbClr val="FAFBFC"/>
                </a:highlight>
                <a:latin typeface="Arial"/>
                <a:ea typeface="Arial"/>
                <a:cs typeface="Arial"/>
                <a:sym typeface="Arial"/>
              </a:rPr>
              <a:t> </a:t>
            </a:r>
            <a:endParaRPr sz="1200">
              <a:solidFill>
                <a:srgbClr val="333333"/>
              </a:solidFill>
              <a:highlight>
                <a:srgbClr val="FAFBFC"/>
              </a:highlight>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b="1" lang="en-GB" sz="1300">
                <a:solidFill>
                  <a:srgbClr val="333333"/>
                </a:solidFill>
                <a:highlight>
                  <a:srgbClr val="FAFBFC"/>
                </a:highlight>
                <a:latin typeface="Arial"/>
                <a:ea typeface="Arial"/>
                <a:cs typeface="Arial"/>
                <a:sym typeface="Arial"/>
              </a:rPr>
              <a:t> </a:t>
            </a:r>
            <a:r>
              <a:rPr b="1" lang="en-GB">
                <a:solidFill>
                  <a:srgbClr val="333333"/>
                </a:solidFill>
                <a:highlight>
                  <a:srgbClr val="FAFBFC"/>
                </a:highlight>
                <a:latin typeface="Arial"/>
                <a:ea typeface="Arial"/>
                <a:cs typeface="Arial"/>
                <a:sym typeface="Arial"/>
              </a:rPr>
              <a:t>The South Korean nightmare:</a:t>
            </a:r>
            <a:r>
              <a:rPr lang="en-GB">
                <a:solidFill>
                  <a:srgbClr val="FFFFFF"/>
                </a:solidFill>
                <a:latin typeface="Arial"/>
                <a:ea typeface="Arial"/>
                <a:cs typeface="Arial"/>
                <a:sym typeface="Arial"/>
              </a:rPr>
              <a:t>The South Koreans learned in January 2014 that data from </a:t>
            </a:r>
            <a:r>
              <a:rPr b="1" lang="en-GB">
                <a:solidFill>
                  <a:srgbClr val="FFFFFF"/>
                </a:solidFill>
                <a:latin typeface="Arial"/>
                <a:ea typeface="Arial"/>
                <a:cs typeface="Arial"/>
                <a:sym typeface="Arial"/>
              </a:rPr>
              <a:t>100 million credit cards had been stolen</a:t>
            </a:r>
            <a:r>
              <a:rPr lang="en-GB">
                <a:solidFill>
                  <a:srgbClr val="FFFFFF"/>
                </a:solidFill>
                <a:latin typeface="Arial"/>
                <a:ea typeface="Arial"/>
                <a:cs typeface="Arial"/>
                <a:sym typeface="Arial"/>
              </a:rPr>
              <a:t> over the </a:t>
            </a:r>
            <a:endParaRPr>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1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solidFill>
                  <a:srgbClr val="FFFFFF"/>
                </a:solidFill>
                <a:latin typeface="Arial"/>
                <a:ea typeface="Arial"/>
                <a:cs typeface="Arial"/>
                <a:sym typeface="Arial"/>
              </a:rPr>
              <a:t>course of several years. In addition, 20 million bank accounts had also been hacked. For fear of having their bank accounts emptied, more than 2 million South Koreans had their credit cards blocked or replaced.</a:t>
            </a:r>
            <a:endParaRPr>
              <a:solidFill>
                <a:srgbClr val="FFFFFF"/>
              </a:solidFill>
              <a:latin typeface="Arial"/>
              <a:ea typeface="Arial"/>
              <a:cs typeface="Arial"/>
              <a:sym typeface="Arial"/>
            </a:endParaRPr>
          </a:p>
          <a:p>
            <a:pPr indent="-342900" lvl="0" marL="457200" rtl="0" algn="l">
              <a:spcBef>
                <a:spcPts val="400"/>
              </a:spcBef>
              <a:spcAft>
                <a:spcPts val="0"/>
              </a:spcAft>
              <a:buClr>
                <a:srgbClr val="FFFFFF"/>
              </a:buClr>
              <a:buSzPts val="1800"/>
              <a:buFont typeface="Arial"/>
              <a:buChar char="●"/>
            </a:pPr>
            <a:r>
              <a:rPr lang="en-GB">
                <a:solidFill>
                  <a:srgbClr val="FFFFFF"/>
                </a:solidFill>
                <a:highlight>
                  <a:srgbClr val="000000"/>
                </a:highlight>
                <a:latin typeface="Arial"/>
                <a:ea typeface="Arial"/>
                <a:cs typeface="Arial"/>
                <a:sym typeface="Arial"/>
              </a:rPr>
              <a:t>Target Targeted:</a:t>
            </a:r>
            <a:r>
              <a:rPr lang="en-GB">
                <a:solidFill>
                  <a:srgbClr val="FFFFFF"/>
                </a:solidFill>
                <a:latin typeface="Arial"/>
                <a:ea typeface="Arial"/>
                <a:cs typeface="Arial"/>
                <a:sym typeface="Arial"/>
              </a:rPr>
              <a:t>Target, the second-largest US discount retail chain, was the victim of a large-scale cyber attack in December 2013. Data from </a:t>
            </a:r>
            <a:r>
              <a:rPr b="1" lang="en-GB">
                <a:solidFill>
                  <a:srgbClr val="FFFFFF"/>
                </a:solidFill>
                <a:latin typeface="Arial"/>
                <a:ea typeface="Arial"/>
                <a:cs typeface="Arial"/>
                <a:sym typeface="Arial"/>
              </a:rPr>
              <a:t>110 million customers</a:t>
            </a:r>
            <a:r>
              <a:rPr lang="en-GB">
                <a:solidFill>
                  <a:srgbClr val="FFFFFF"/>
                </a:solidFill>
                <a:latin typeface="Arial"/>
                <a:ea typeface="Arial"/>
                <a:cs typeface="Arial"/>
                <a:sym typeface="Arial"/>
              </a:rPr>
              <a:t> was hijacked between November 27 and December 15 including </a:t>
            </a:r>
            <a:r>
              <a:rPr b="1" lang="en-GB">
                <a:solidFill>
                  <a:srgbClr val="FFFFFF"/>
                </a:solidFill>
                <a:latin typeface="Arial"/>
                <a:ea typeface="Arial"/>
                <a:cs typeface="Arial"/>
                <a:sym typeface="Arial"/>
              </a:rPr>
              <a:t>banking data of 40 million customers and personal data.</a:t>
            </a:r>
            <a:endParaRPr b="1">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b="1" lang="en-GB">
                <a:solidFill>
                  <a:srgbClr val="FFFFFF"/>
                </a:solidFill>
                <a:highlight>
                  <a:srgbClr val="000000"/>
                </a:highlight>
                <a:latin typeface="Arial"/>
                <a:ea typeface="Arial"/>
                <a:cs typeface="Arial"/>
                <a:sym typeface="Arial"/>
              </a:rPr>
              <a:t> Alteryx data leak exposes 123 million households.</a:t>
            </a:r>
            <a:endParaRPr>
              <a:solidFill>
                <a:srgbClr val="000000"/>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b="1" lang="en-GB">
                <a:solidFill>
                  <a:srgbClr val="FFFFFF"/>
                </a:solidFill>
                <a:highlight>
                  <a:srgbClr val="000000"/>
                </a:highlight>
                <a:latin typeface="Arial"/>
                <a:ea typeface="Arial"/>
                <a:cs typeface="Arial"/>
                <a:sym typeface="Arial"/>
              </a:rPr>
              <a:t>Equifax: a tricky crisis management:</a:t>
            </a:r>
            <a:endParaRPr b="1">
              <a:solidFill>
                <a:srgbClr val="FFFFFF"/>
              </a:solidFill>
              <a:latin typeface="Arial"/>
              <a:ea typeface="Arial"/>
              <a:cs typeface="Arial"/>
              <a:sym typeface="Arial"/>
            </a:endParaRPr>
          </a:p>
          <a:p>
            <a:pPr indent="0" lvl="0" marL="0" rtl="0" algn="l">
              <a:spcBef>
                <a:spcPts val="4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txBox="1"/>
          <p:nvPr>
            <p:ph idx="1" type="body"/>
          </p:nvPr>
        </p:nvSpPr>
        <p:spPr>
          <a:xfrm>
            <a:off x="387900" y="1401075"/>
            <a:ext cx="8368200" cy="31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FFFFFF"/>
                </a:solidFill>
                <a:latin typeface="Arial"/>
                <a:ea typeface="Arial"/>
                <a:cs typeface="Arial"/>
                <a:sym typeface="Arial"/>
              </a:rPr>
              <a:t>Equifax, an American credit company, revealed (first six weeks after the fact), that it had suffered a cyber attack over the course of a number of months. Detected in July of 2017</a:t>
            </a:r>
            <a:r>
              <a:rPr lang="en-GB">
                <a:solidFill>
                  <a:srgbClr val="FFFFFF"/>
                </a:solidFill>
                <a:latin typeface="Arial"/>
                <a:ea typeface="Arial"/>
                <a:cs typeface="Arial"/>
                <a:sym typeface="Arial"/>
              </a:rPr>
              <a:t>, </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Pakistan security attacks:</a:t>
            </a:r>
            <a:endParaRPr/>
          </a:p>
        </p:txBody>
      </p:sp>
      <p:sp>
        <p:nvSpPr>
          <p:cNvPr id="112" name="Google Shape;112;p21"/>
          <p:cNvSpPr txBox="1"/>
          <p:nvPr>
            <p:ph idx="1" type="body"/>
          </p:nvPr>
        </p:nvSpPr>
        <p:spPr>
          <a:xfrm>
            <a:off x="387900" y="1489825"/>
            <a:ext cx="8368200" cy="330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After Pulwama attack,several Pakistani websites have reportedly been hacked by Indian hackers (Team I crew) leaving message that we will never forget 14/02/2019.</a:t>
            </a:r>
            <a:endParaRPr/>
          </a:p>
          <a:p>
            <a:pPr indent="-342900" lvl="0" marL="457200" rtl="0" algn="l">
              <a:spcBef>
                <a:spcPts val="0"/>
              </a:spcBef>
              <a:spcAft>
                <a:spcPts val="0"/>
              </a:spcAft>
              <a:buClr>
                <a:srgbClr val="FFFFFF"/>
              </a:buClr>
              <a:buSzPts val="1800"/>
              <a:buChar char="●"/>
            </a:pPr>
            <a:r>
              <a:rPr lang="en-GB">
                <a:solidFill>
                  <a:srgbClr val="FFFFFF"/>
                </a:solidFill>
                <a:latin typeface="Georgia"/>
                <a:ea typeface="Georgia"/>
                <a:cs typeface="Georgia"/>
                <a:sym typeface="Georgia"/>
              </a:rPr>
              <a:t>Pakistan’s banking system has been hit by the ‘biggest cyber attack in country’s history’.Data from 19,864 cards belonging to customers of 22 Pakistani banks has been put on sale on the dark web, according to an analysis by Pakistan’s Computer Emergency Response Team, PakCERT.</a:t>
            </a:r>
            <a:endParaRPr>
              <a:solidFill>
                <a:srgbClr val="FFFFFF"/>
              </a:solidFill>
              <a:latin typeface="Georgia"/>
              <a:ea typeface="Georgia"/>
              <a:cs typeface="Georgia"/>
              <a:sym typeface="Georgia"/>
            </a:endParaRPr>
          </a:p>
          <a:p>
            <a:pPr indent="-342900" lvl="0" marL="457200" rtl="0" algn="l">
              <a:spcBef>
                <a:spcPts val="0"/>
              </a:spcBef>
              <a:spcAft>
                <a:spcPts val="0"/>
              </a:spcAft>
              <a:buClr>
                <a:srgbClr val="FFFFFF"/>
              </a:buClr>
              <a:buSzPts val="1800"/>
              <a:buFont typeface="Georgia"/>
              <a:buChar char="●"/>
            </a:pPr>
            <a:r>
              <a:rPr lang="en-GB">
                <a:solidFill>
                  <a:srgbClr val="FFFFFF"/>
                </a:solidFill>
                <a:latin typeface="Georgia"/>
                <a:ea typeface="Georgia"/>
                <a:cs typeface="Georgia"/>
                <a:sym typeface="Georgia"/>
              </a:rPr>
              <a:t>In a major cyber-attack on a Pakistani bank, hackers siphoned off at least Rs2.6 million through October 27 from debit cards issued by Bank Islami.</a:t>
            </a:r>
            <a:endParaRPr>
              <a:solidFill>
                <a:srgbClr val="FFFFFF"/>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