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hyperlink" Target="https://www.thepythoncode.com/article/kmeans-for-image-segmentation-opencv-python"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openxmlformats.org/officeDocument/2006/relationships/hyperlink" Target="https://fuzzy-c-means.readthedocs.io/en/latest/"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hyperlink" Target="https://www.kaggle.com/datasets/ealaxi/paysim1"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hyperlink" Target="https://www.kaggle.com/datasets/ealaxi/paysim1"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hyperlink" Target="https://github.com/lyn-sys/Image-segmentation-using-FC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means"/>
          <p:cNvSpPr txBox="1"/>
          <p:nvPr>
            <p:ph type="ctrTitle"/>
          </p:nvPr>
        </p:nvSpPr>
        <p:spPr>
          <a:prstGeom prst="rect">
            <a:avLst/>
          </a:prstGeom>
        </p:spPr>
        <p:txBody>
          <a:bodyPr/>
          <a:lstStyle/>
          <a:p>
            <a:pPr/>
            <a:r>
              <a:t>C-means</a:t>
            </a:r>
          </a:p>
        </p:txBody>
      </p:sp>
      <p:sp>
        <p:nvSpPr>
          <p:cNvPr id="152" name="Yazd University…"/>
          <p:cNvSpPr txBox="1"/>
          <p:nvPr>
            <p:ph type="body" idx="21"/>
          </p:nvPr>
        </p:nvSpPr>
        <p:spPr>
          <a:xfrm>
            <a:off x="1270000" y="10866684"/>
            <a:ext cx="21844000" cy="1987801"/>
          </a:xfrm>
          <a:prstGeom prst="rect">
            <a:avLst/>
          </a:prstGeom>
          <a:extLst>
            <a:ext uri="{C572A759-6A51-4108-AA02-DFA0A04FC94B}">
              <ma14:wrappingTextBoxFlag xmlns:ma14="http://schemas.microsoft.com/office/mac/drawingml/2011/main" val="1"/>
            </a:ext>
          </a:extLst>
        </p:spPr>
        <p:txBody>
          <a:bodyPr/>
          <a:lstStyle/>
          <a:p>
            <a:pPr defTabSz="668655">
              <a:defRPr sz="2835"/>
            </a:pPr>
            <a:r>
              <a:t>Yazd University</a:t>
            </a:r>
          </a:p>
          <a:p>
            <a:pPr defTabSz="668655">
              <a:defRPr sz="2835"/>
            </a:pPr>
            <a:r>
              <a:t>Dr. Derhami</a:t>
            </a:r>
          </a:p>
          <a:p>
            <a:pPr defTabSz="668655">
              <a:defRPr sz="2835"/>
            </a:pPr>
            <a:r>
              <a:t>Aref Akbari</a:t>
            </a:r>
          </a:p>
          <a:p>
            <a:pPr defTabSz="668655">
              <a:defRPr sz="2835"/>
            </a:pPr>
            <a:r>
              <a:t>2022</a:t>
            </a:r>
          </a:p>
        </p:txBody>
      </p:sp>
      <p:sp>
        <p:nvSpPr>
          <p:cNvPr id="153" name="Examples and comparison to k-means"/>
          <p:cNvSpPr txBox="1"/>
          <p:nvPr>
            <p:ph type="subTitle" sz="quarter" idx="1"/>
          </p:nvPr>
        </p:nvSpPr>
        <p:spPr>
          <a:prstGeom prst="rect">
            <a:avLst/>
          </a:prstGeom>
        </p:spPr>
        <p:txBody>
          <a:bodyPr/>
          <a:lstStyle/>
          <a:p>
            <a:pPr/>
            <a:r>
              <a:t>Examples and comparison to k-means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cute-cat-kmeans.jpg" descr="cute-cat-kmeans.jpg"/>
          <p:cNvPicPr>
            <a:picLocks noChangeAspect="0"/>
          </p:cNvPicPr>
          <p:nvPr>
            <p:ph type="pic" idx="21"/>
          </p:nvPr>
        </p:nvPicPr>
        <p:blipFill>
          <a:blip r:embed="rId2">
            <a:extLst/>
          </a:blip>
          <a:srcRect l="16666" t="0" r="16666" b="0"/>
          <a:stretch>
            <a:fillRect/>
          </a:stretch>
        </p:blipFill>
        <p:spPr>
          <a:xfrm>
            <a:off x="12204700" y="0"/>
            <a:ext cx="12166601" cy="13687425"/>
          </a:xfrm>
          <a:prstGeom prst="rect">
            <a:avLst/>
          </a:prstGeom>
        </p:spPr>
      </p:pic>
      <p:sp>
        <p:nvSpPr>
          <p:cNvPr id="194" name="Results"/>
          <p:cNvSpPr txBox="1"/>
          <p:nvPr>
            <p:ph type="title"/>
          </p:nvPr>
        </p:nvSpPr>
        <p:spPr>
          <a:prstGeom prst="rect">
            <a:avLst/>
          </a:prstGeom>
        </p:spPr>
        <p:txBody>
          <a:bodyPr/>
          <a:lstStyle/>
          <a:p>
            <a:pPr/>
            <a:r>
              <a:t>Results</a:t>
            </a:r>
          </a:p>
        </p:txBody>
      </p:sp>
      <p:sp>
        <p:nvSpPr>
          <p:cNvPr id="195" name="Output"/>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Output</a:t>
            </a:r>
          </a:p>
        </p:txBody>
      </p:sp>
      <p:sp>
        <p:nvSpPr>
          <p:cNvPr id="196" name="Segmented result is provided in output directory.…"/>
          <p:cNvSpPr txBox="1"/>
          <p:nvPr/>
        </p:nvSpPr>
        <p:spPr>
          <a:xfrm>
            <a:off x="1270000" y="6009132"/>
            <a:ext cx="9652001" cy="1697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Segmented result is provided in output directory.</a:t>
            </a:r>
          </a:p>
          <a:p>
            <a:pPr algn="just" defTabSz="457200">
              <a:defRPr sz="3200">
                <a:latin typeface="Graphik Medium"/>
                <a:ea typeface="Graphik Medium"/>
                <a:cs typeface="Graphik Medium"/>
                <a:sym typeface="Graphik Medium"/>
              </a:defRPr>
            </a:pPr>
            <a:r>
              <a:t>And also in this slide on right side.</a:t>
            </a:r>
          </a:p>
        </p:txBody>
      </p:sp>
      <p:sp>
        <p:nvSpPr>
          <p:cNvPr id="197" name="Slide Number"/>
          <p:cNvSpPr txBox="1"/>
          <p:nvPr>
            <p:ph type="sldNum" sz="quarter" idx="4294967295"/>
          </p:nvPr>
        </p:nvSpPr>
        <p:spPr>
          <a:xfrm>
            <a:off x="5754623" y="13081000"/>
            <a:ext cx="416053"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k-means on image"/>
          <p:cNvSpPr txBox="1"/>
          <p:nvPr>
            <p:ph type="title"/>
          </p:nvPr>
        </p:nvSpPr>
        <p:spPr>
          <a:prstGeom prst="rect">
            <a:avLst/>
          </a:prstGeom>
        </p:spPr>
        <p:txBody>
          <a:bodyPr/>
          <a:lstStyle/>
          <a:p>
            <a:pPr/>
            <a:r>
              <a:t>k-means on image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cute-cat.jpg" descr="cute-cat.jpg"/>
          <p:cNvPicPr>
            <a:picLocks noChangeAspect="0"/>
          </p:cNvPicPr>
          <p:nvPr>
            <p:ph type="pic" idx="21"/>
          </p:nvPr>
        </p:nvPicPr>
        <p:blipFill>
          <a:blip r:embed="rId2">
            <a:extLst/>
          </a:blip>
          <a:srcRect l="5763" t="0" r="5763" b="0"/>
          <a:stretch>
            <a:fillRect/>
          </a:stretch>
        </p:blipFill>
        <p:spPr>
          <a:xfrm>
            <a:off x="12204700" y="0"/>
            <a:ext cx="12166601" cy="13687425"/>
          </a:xfrm>
          <a:prstGeom prst="rect">
            <a:avLst/>
          </a:prstGeom>
        </p:spPr>
      </p:pic>
      <p:sp>
        <p:nvSpPr>
          <p:cNvPr id="202" name="Implementation"/>
          <p:cNvSpPr txBox="1"/>
          <p:nvPr>
            <p:ph type="title"/>
          </p:nvPr>
        </p:nvSpPr>
        <p:spPr>
          <a:prstGeom prst="rect">
            <a:avLst/>
          </a:prstGeom>
        </p:spPr>
        <p:txBody>
          <a:bodyPr/>
          <a:lstStyle/>
          <a:p>
            <a:pPr/>
            <a:r>
              <a:t>Implementation</a:t>
            </a:r>
          </a:p>
        </p:txBody>
      </p:sp>
      <p:sp>
        <p:nvSpPr>
          <p:cNvPr id="203" name="Steps"/>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Steps</a:t>
            </a:r>
          </a:p>
        </p:txBody>
      </p:sp>
      <p:sp>
        <p:nvSpPr>
          <p:cNvPr id="204" name="For implementation of k-means image segmentation I used a tutorial from web.…"/>
          <p:cNvSpPr txBox="1"/>
          <p:nvPr/>
        </p:nvSpPr>
        <p:spPr>
          <a:xfrm>
            <a:off x="1270000" y="4942332"/>
            <a:ext cx="9652001" cy="3831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For implementation of k-means image segmentation I used a tutorial from web.</a:t>
            </a:r>
          </a:p>
          <a:p>
            <a:pPr algn="just" defTabSz="457200">
              <a:defRPr sz="3200">
                <a:latin typeface="Graphik Medium"/>
                <a:ea typeface="Graphik Medium"/>
                <a:cs typeface="Graphik Medium"/>
                <a:sym typeface="Graphik Medium"/>
              </a:defRPr>
            </a:pPr>
            <a:r>
              <a:t>The cute cat image was used as input.</a:t>
            </a:r>
          </a:p>
          <a:p>
            <a:pPr algn="just" defTabSz="457200">
              <a:defRPr sz="3200">
                <a:latin typeface="Graphik Medium"/>
                <a:ea typeface="Graphik Medium"/>
                <a:cs typeface="Graphik Medium"/>
                <a:sym typeface="Graphik Medium"/>
              </a:defRPr>
            </a:pPr>
            <a:r>
              <a:t>Same image was also used in c-means implementation.</a:t>
            </a:r>
          </a:p>
          <a:p>
            <a:pPr algn="just" defTabSz="457200">
              <a:defRPr sz="3200">
                <a:latin typeface="Graphik Medium"/>
                <a:ea typeface="Graphik Medium"/>
                <a:cs typeface="Graphik Medium"/>
                <a:sym typeface="Graphik Medium"/>
              </a:defRPr>
            </a:pPr>
            <a:r>
              <a:t>Url: </a:t>
            </a:r>
            <a:r>
              <a:rPr u="sng">
                <a:hlinkClick r:id="rId3" invalidUrl="" action="" tgtFrame="" tooltip="" history="1" highlightClick="0" endSnd="0"/>
              </a:rPr>
              <a:t>Website</a:t>
            </a:r>
          </a:p>
        </p:txBody>
      </p:sp>
      <p:sp>
        <p:nvSpPr>
          <p:cNvPr id="205" name="Slide Number"/>
          <p:cNvSpPr txBox="1"/>
          <p:nvPr>
            <p:ph type="sldNum" sz="quarter" idx="4294967295"/>
          </p:nvPr>
        </p:nvSpPr>
        <p:spPr>
          <a:xfrm>
            <a:off x="5772365" y="13081000"/>
            <a:ext cx="38057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cute-cat-cmeans.jpg" descr="cute-cat-cmeans.jpg"/>
          <p:cNvPicPr>
            <a:picLocks noChangeAspect="0"/>
          </p:cNvPicPr>
          <p:nvPr>
            <p:ph type="pic" idx="21"/>
          </p:nvPr>
        </p:nvPicPr>
        <p:blipFill>
          <a:blip r:embed="rId2">
            <a:extLst/>
          </a:blip>
          <a:srcRect l="16666" t="0" r="16666" b="0"/>
          <a:stretch>
            <a:fillRect/>
          </a:stretch>
        </p:blipFill>
        <p:spPr>
          <a:xfrm>
            <a:off x="12204700" y="0"/>
            <a:ext cx="12166601" cy="13687425"/>
          </a:xfrm>
          <a:prstGeom prst="rect">
            <a:avLst/>
          </a:prstGeom>
        </p:spPr>
      </p:pic>
      <p:sp>
        <p:nvSpPr>
          <p:cNvPr id="208" name="Results"/>
          <p:cNvSpPr txBox="1"/>
          <p:nvPr>
            <p:ph type="title"/>
          </p:nvPr>
        </p:nvSpPr>
        <p:spPr>
          <a:prstGeom prst="rect">
            <a:avLst/>
          </a:prstGeom>
        </p:spPr>
        <p:txBody>
          <a:bodyPr/>
          <a:lstStyle/>
          <a:p>
            <a:pPr/>
            <a:r>
              <a:t>Results</a:t>
            </a:r>
          </a:p>
        </p:txBody>
      </p:sp>
      <p:sp>
        <p:nvSpPr>
          <p:cNvPr id="209" name="Output"/>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Output</a:t>
            </a:r>
          </a:p>
        </p:txBody>
      </p:sp>
      <p:sp>
        <p:nvSpPr>
          <p:cNvPr id="210" name="Segmented result is provided in output directory.…"/>
          <p:cNvSpPr txBox="1"/>
          <p:nvPr/>
        </p:nvSpPr>
        <p:spPr>
          <a:xfrm>
            <a:off x="1270000" y="6009132"/>
            <a:ext cx="9652001" cy="1697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Segmented result is provided in output directory.</a:t>
            </a:r>
          </a:p>
          <a:p>
            <a:pPr algn="just" defTabSz="457200">
              <a:defRPr sz="3200">
                <a:latin typeface="Graphik Medium"/>
                <a:ea typeface="Graphik Medium"/>
                <a:cs typeface="Graphik Medium"/>
                <a:sym typeface="Graphik Medium"/>
              </a:defRPr>
            </a:pPr>
            <a:r>
              <a:t>And also in this slide on right side.</a:t>
            </a:r>
          </a:p>
        </p:txBody>
      </p:sp>
      <p:sp>
        <p:nvSpPr>
          <p:cNvPr id="211" name="Slide Number"/>
          <p:cNvSpPr txBox="1"/>
          <p:nvPr>
            <p:ph type="sldNum" sz="quarter" idx="4294967295"/>
          </p:nvPr>
        </p:nvSpPr>
        <p:spPr>
          <a:xfrm>
            <a:off x="5765380" y="13081000"/>
            <a:ext cx="39454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C-means on generated dataset"/>
          <p:cNvSpPr txBox="1"/>
          <p:nvPr>
            <p:ph type="title"/>
          </p:nvPr>
        </p:nvSpPr>
        <p:spPr>
          <a:prstGeom prst="rect">
            <a:avLst/>
          </a:prstGeom>
        </p:spPr>
        <p:txBody>
          <a:bodyPr/>
          <a:lstStyle/>
          <a:p>
            <a:pPr/>
            <a:r>
              <a:t>C-means on generated dataset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generated-dataset.jpg" descr="generated-dataset.jpg"/>
          <p:cNvPicPr>
            <a:picLocks noChangeAspect="0"/>
          </p:cNvPicPr>
          <p:nvPr>
            <p:ph type="pic" idx="21"/>
          </p:nvPr>
        </p:nvPicPr>
        <p:blipFill>
          <a:blip r:embed="rId2">
            <a:extLst/>
          </a:blip>
          <a:srcRect l="5555" t="0" r="5555" b="0"/>
          <a:stretch>
            <a:fillRect/>
          </a:stretch>
        </p:blipFill>
        <p:spPr>
          <a:xfrm>
            <a:off x="12204700" y="0"/>
            <a:ext cx="12166601" cy="13687425"/>
          </a:xfrm>
          <a:prstGeom prst="rect">
            <a:avLst/>
          </a:prstGeom>
        </p:spPr>
      </p:pic>
      <p:sp>
        <p:nvSpPr>
          <p:cNvPr id="216" name="Implementation"/>
          <p:cNvSpPr txBox="1"/>
          <p:nvPr>
            <p:ph type="title"/>
          </p:nvPr>
        </p:nvSpPr>
        <p:spPr>
          <a:prstGeom prst="rect">
            <a:avLst/>
          </a:prstGeom>
        </p:spPr>
        <p:txBody>
          <a:bodyPr/>
          <a:lstStyle/>
          <a:p>
            <a:pPr/>
            <a:r>
              <a:t>Implementation</a:t>
            </a:r>
          </a:p>
        </p:txBody>
      </p:sp>
      <p:sp>
        <p:nvSpPr>
          <p:cNvPr id="217" name="Steps"/>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Steps</a:t>
            </a:r>
          </a:p>
        </p:txBody>
      </p:sp>
      <p:sp>
        <p:nvSpPr>
          <p:cNvPr id="218" name="This part was implemented from an example of fuzzy-c-means python module. Fuzzy-c-means is a simple implementation of Fuzzy C-means algorithm.…"/>
          <p:cNvSpPr txBox="1"/>
          <p:nvPr/>
        </p:nvSpPr>
        <p:spPr>
          <a:xfrm>
            <a:off x="1270000" y="4408931"/>
            <a:ext cx="9652001" cy="48981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This part was implemented from an example of fuzzy-c-means python module. Fuzzy-c-means is a simple implementation of Fuzzy C-means algorithm.</a:t>
            </a:r>
          </a:p>
          <a:p>
            <a:pPr algn="just" defTabSz="457200">
              <a:defRPr sz="3200">
                <a:latin typeface="Graphik Medium"/>
                <a:ea typeface="Graphik Medium"/>
                <a:cs typeface="Graphik Medium"/>
                <a:sym typeface="Graphik Medium"/>
              </a:defRPr>
            </a:pPr>
            <a:r>
              <a:t>First step was generating random dataset using numpy library.</a:t>
            </a:r>
          </a:p>
          <a:p>
            <a:pPr algn="just" defTabSz="457200">
              <a:defRPr sz="3200">
                <a:latin typeface="Graphik Medium"/>
                <a:ea typeface="Graphik Medium"/>
                <a:cs typeface="Graphik Medium"/>
                <a:sym typeface="Graphik Medium"/>
              </a:defRPr>
            </a:pPr>
          </a:p>
          <a:p>
            <a:pPr algn="just" defTabSz="457200">
              <a:defRPr sz="3200">
                <a:latin typeface="Graphik Medium"/>
                <a:ea typeface="Graphik Medium"/>
                <a:cs typeface="Graphik Medium"/>
                <a:sym typeface="Graphik Medium"/>
              </a:defRPr>
            </a:pPr>
            <a:r>
              <a:t>Url: </a:t>
            </a:r>
            <a:r>
              <a:rPr u="sng">
                <a:hlinkClick r:id="rId3" invalidUrl="" action="" tgtFrame="" tooltip="" history="1" highlightClick="0" endSnd="0"/>
              </a:rPr>
              <a:t>Website</a:t>
            </a:r>
          </a:p>
        </p:txBody>
      </p:sp>
      <p:sp>
        <p:nvSpPr>
          <p:cNvPr id="219" name="Slide Number"/>
          <p:cNvSpPr txBox="1"/>
          <p:nvPr>
            <p:ph type="sldNum" sz="quarter" idx="4294967295"/>
          </p:nvPr>
        </p:nvSpPr>
        <p:spPr>
          <a:xfrm>
            <a:off x="5767755" y="13081000"/>
            <a:ext cx="38979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basic-clustering-output.jpg" descr="basic-clustering-output.jpg"/>
          <p:cNvPicPr>
            <a:picLocks noChangeAspect="0"/>
          </p:cNvPicPr>
          <p:nvPr>
            <p:ph type="pic" idx="21"/>
          </p:nvPr>
        </p:nvPicPr>
        <p:blipFill>
          <a:blip r:embed="rId2">
            <a:extLst/>
          </a:blip>
          <a:srcRect l="0" t="0" r="0" b="0"/>
          <a:stretch>
            <a:fillRect/>
          </a:stretch>
        </p:blipFill>
        <p:spPr>
          <a:xfrm>
            <a:off x="12204700" y="4078576"/>
            <a:ext cx="12166601" cy="5530273"/>
          </a:xfrm>
          <a:prstGeom prst="rect">
            <a:avLst/>
          </a:prstGeom>
        </p:spPr>
      </p:pic>
      <p:sp>
        <p:nvSpPr>
          <p:cNvPr id="222" name="Results"/>
          <p:cNvSpPr txBox="1"/>
          <p:nvPr>
            <p:ph type="title"/>
          </p:nvPr>
        </p:nvSpPr>
        <p:spPr>
          <a:prstGeom prst="rect">
            <a:avLst/>
          </a:prstGeom>
        </p:spPr>
        <p:txBody>
          <a:bodyPr/>
          <a:lstStyle/>
          <a:p>
            <a:pPr/>
            <a:r>
              <a:t>Results</a:t>
            </a:r>
          </a:p>
        </p:txBody>
      </p:sp>
      <p:sp>
        <p:nvSpPr>
          <p:cNvPr id="223" name="Output"/>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Output</a:t>
            </a:r>
          </a:p>
        </p:txBody>
      </p:sp>
      <p:sp>
        <p:nvSpPr>
          <p:cNvPr id="224" name="Clustering result is provided in output directory.…"/>
          <p:cNvSpPr txBox="1"/>
          <p:nvPr/>
        </p:nvSpPr>
        <p:spPr>
          <a:xfrm>
            <a:off x="1270000" y="6009132"/>
            <a:ext cx="9652001" cy="1697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Clustering result is provided in output directory.</a:t>
            </a:r>
          </a:p>
          <a:p>
            <a:pPr algn="just" defTabSz="457200">
              <a:defRPr sz="3200">
                <a:latin typeface="Graphik Medium"/>
                <a:ea typeface="Graphik Medium"/>
                <a:cs typeface="Graphik Medium"/>
                <a:sym typeface="Graphik Medium"/>
              </a:defRPr>
            </a:pPr>
            <a:r>
              <a:t>And also in this slide on right side.</a:t>
            </a:r>
          </a:p>
        </p:txBody>
      </p:sp>
      <p:sp>
        <p:nvSpPr>
          <p:cNvPr id="225" name="Slide Number"/>
          <p:cNvSpPr txBox="1"/>
          <p:nvPr>
            <p:ph type="sldNum" sz="quarter" idx="4294967295"/>
          </p:nvPr>
        </p:nvSpPr>
        <p:spPr>
          <a:xfrm>
            <a:off x="5763285" y="13081000"/>
            <a:ext cx="39873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C-means on real dataset"/>
          <p:cNvSpPr txBox="1"/>
          <p:nvPr>
            <p:ph type="title"/>
          </p:nvPr>
        </p:nvSpPr>
        <p:spPr>
          <a:prstGeom prst="rect">
            <a:avLst/>
          </a:prstGeom>
        </p:spPr>
        <p:txBody>
          <a:bodyPr/>
          <a:lstStyle/>
          <a:p>
            <a:pPr/>
            <a:r>
              <a:t>C-means on real dataset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fraud-clustering-output.jpg" descr="fraud-clustering-output.jpg"/>
          <p:cNvPicPr>
            <a:picLocks noChangeAspect="0"/>
          </p:cNvPicPr>
          <p:nvPr>
            <p:ph type="pic" idx="21"/>
          </p:nvPr>
        </p:nvPicPr>
        <p:blipFill>
          <a:blip r:embed="rId2">
            <a:extLst/>
          </a:blip>
          <a:srcRect l="3368" t="11386" r="63298" b="6113"/>
          <a:stretch>
            <a:fillRect/>
          </a:stretch>
        </p:blipFill>
        <p:spPr>
          <a:xfrm>
            <a:off x="12204700" y="0"/>
            <a:ext cx="12166601" cy="13687426"/>
          </a:xfrm>
          <a:prstGeom prst="rect">
            <a:avLst/>
          </a:prstGeom>
        </p:spPr>
      </p:pic>
      <p:sp>
        <p:nvSpPr>
          <p:cNvPr id="230" name="Implementation"/>
          <p:cNvSpPr txBox="1"/>
          <p:nvPr>
            <p:ph type="title"/>
          </p:nvPr>
        </p:nvSpPr>
        <p:spPr>
          <a:prstGeom prst="rect">
            <a:avLst/>
          </a:prstGeom>
        </p:spPr>
        <p:txBody>
          <a:bodyPr/>
          <a:lstStyle/>
          <a:p>
            <a:pPr/>
            <a:r>
              <a:t>Implementation</a:t>
            </a:r>
          </a:p>
        </p:txBody>
      </p:sp>
      <p:sp>
        <p:nvSpPr>
          <p:cNvPr id="231" name="Steps"/>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Steps</a:t>
            </a:r>
          </a:p>
        </p:txBody>
      </p:sp>
      <p:sp>
        <p:nvSpPr>
          <p:cNvPr id="232" name="Dataset was downloaded from kaggle website, titled “Synthetic Financial Datasets For Fraud Detection”.…"/>
          <p:cNvSpPr txBox="1"/>
          <p:nvPr/>
        </p:nvSpPr>
        <p:spPr>
          <a:xfrm>
            <a:off x="1270000" y="3875531"/>
            <a:ext cx="9652001" cy="59649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Dataset was downloaded from kaggle website, titled “Synthetic Financial Datasets For Fraud Detection”.</a:t>
            </a:r>
          </a:p>
          <a:p>
            <a:pPr algn="just" defTabSz="457200">
              <a:defRPr sz="3200">
                <a:latin typeface="Graphik Medium"/>
                <a:ea typeface="Graphik Medium"/>
                <a:cs typeface="Graphik Medium"/>
                <a:sym typeface="Graphik Medium"/>
              </a:defRPr>
            </a:pPr>
            <a:r>
              <a:t>For a lower resource usage (memory, cpu) only 20 percent of dataset was used.</a:t>
            </a:r>
          </a:p>
          <a:p>
            <a:pPr algn="just" defTabSz="457200">
              <a:defRPr sz="3200">
                <a:latin typeface="Graphik Medium"/>
                <a:ea typeface="Graphik Medium"/>
                <a:cs typeface="Graphik Medium"/>
                <a:sym typeface="Graphik Medium"/>
              </a:defRPr>
            </a:pPr>
            <a:r>
              <a:t>Also labels on target and source of transactions was converted to numeric value using pandas library.</a:t>
            </a:r>
          </a:p>
          <a:p>
            <a:pPr algn="just" defTabSz="457200">
              <a:defRPr sz="3200">
                <a:latin typeface="Graphik Medium"/>
                <a:ea typeface="Graphik Medium"/>
                <a:cs typeface="Graphik Medium"/>
                <a:sym typeface="Graphik Medium"/>
              </a:defRPr>
            </a:pPr>
          </a:p>
          <a:p>
            <a:pPr algn="just" defTabSz="457200">
              <a:defRPr sz="3200">
                <a:latin typeface="Graphik Medium"/>
                <a:ea typeface="Graphik Medium"/>
                <a:cs typeface="Graphik Medium"/>
                <a:sym typeface="Graphik Medium"/>
              </a:defRPr>
            </a:pPr>
            <a:r>
              <a:t>Url: </a:t>
            </a:r>
            <a:r>
              <a:rPr u="sng">
                <a:hlinkClick r:id="rId3" invalidUrl="" action="" tgtFrame="" tooltip="" history="1" highlightClick="0" endSnd="0"/>
              </a:rPr>
              <a:t>Website</a:t>
            </a:r>
          </a:p>
        </p:txBody>
      </p:sp>
      <p:sp>
        <p:nvSpPr>
          <p:cNvPr id="233" name="Slide Number"/>
          <p:cNvSpPr txBox="1"/>
          <p:nvPr>
            <p:ph type="sldNum" sz="quarter" idx="4294967295"/>
          </p:nvPr>
        </p:nvSpPr>
        <p:spPr>
          <a:xfrm>
            <a:off x="5764961" y="13081000"/>
            <a:ext cx="39537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fraud-clustering-output.jpg" descr="fraud-clustering-output.jpg"/>
          <p:cNvPicPr>
            <a:picLocks noChangeAspect="0"/>
          </p:cNvPicPr>
          <p:nvPr>
            <p:ph type="pic" idx="21"/>
          </p:nvPr>
        </p:nvPicPr>
        <p:blipFill>
          <a:blip r:embed="rId2">
            <a:extLst/>
          </a:blip>
          <a:srcRect l="36053" t="0" r="9135" b="0"/>
          <a:stretch>
            <a:fillRect/>
          </a:stretch>
        </p:blipFill>
        <p:spPr>
          <a:xfrm>
            <a:off x="12204700" y="1798845"/>
            <a:ext cx="12166601" cy="10089735"/>
          </a:xfrm>
          <a:prstGeom prst="rect">
            <a:avLst/>
          </a:prstGeom>
        </p:spPr>
      </p:pic>
      <p:sp>
        <p:nvSpPr>
          <p:cNvPr id="236" name="Results"/>
          <p:cNvSpPr txBox="1"/>
          <p:nvPr>
            <p:ph type="title"/>
          </p:nvPr>
        </p:nvSpPr>
        <p:spPr>
          <a:prstGeom prst="rect">
            <a:avLst/>
          </a:prstGeom>
        </p:spPr>
        <p:txBody>
          <a:bodyPr/>
          <a:lstStyle/>
          <a:p>
            <a:pPr/>
            <a:r>
              <a:t>Results</a:t>
            </a:r>
          </a:p>
        </p:txBody>
      </p:sp>
      <p:sp>
        <p:nvSpPr>
          <p:cNvPr id="237" name="Output"/>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Output</a:t>
            </a:r>
          </a:p>
        </p:txBody>
      </p:sp>
      <p:sp>
        <p:nvSpPr>
          <p:cNvPr id="238" name="Clustering result is provided in output directory.…"/>
          <p:cNvSpPr txBox="1"/>
          <p:nvPr/>
        </p:nvSpPr>
        <p:spPr>
          <a:xfrm>
            <a:off x="1270000" y="6009132"/>
            <a:ext cx="9652001" cy="1697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Clustering result is provided in output directory.</a:t>
            </a:r>
          </a:p>
          <a:p>
            <a:pPr algn="just" defTabSz="457200">
              <a:defRPr sz="3200">
                <a:latin typeface="Graphik Medium"/>
                <a:ea typeface="Graphik Medium"/>
                <a:cs typeface="Graphik Medium"/>
                <a:sym typeface="Graphik Medium"/>
              </a:defRPr>
            </a:pPr>
            <a:r>
              <a:t>And also in this slide on right side.</a:t>
            </a:r>
          </a:p>
        </p:txBody>
      </p:sp>
      <p:sp>
        <p:nvSpPr>
          <p:cNvPr id="239" name="Slide Number"/>
          <p:cNvSpPr txBox="1"/>
          <p:nvPr>
            <p:ph type="sldNum" sz="quarter" idx="4294967295"/>
          </p:nvPr>
        </p:nvSpPr>
        <p:spPr>
          <a:xfrm>
            <a:off x="5764542" y="13081000"/>
            <a:ext cx="39621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teps"/>
          <p:cNvSpPr txBox="1"/>
          <p:nvPr>
            <p:ph type="title"/>
          </p:nvPr>
        </p:nvSpPr>
        <p:spPr>
          <a:prstGeom prst="rect">
            <a:avLst/>
          </a:prstGeom>
        </p:spPr>
        <p:txBody>
          <a:bodyPr/>
          <a:lstStyle/>
          <a:p>
            <a:pPr/>
            <a:r>
              <a:t>Steps</a:t>
            </a:r>
          </a:p>
        </p:txBody>
      </p:sp>
      <p:sp>
        <p:nvSpPr>
          <p:cNvPr id="156" name="What has been done in this wor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has been done in this work</a:t>
            </a:r>
          </a:p>
        </p:txBody>
      </p:sp>
      <p:sp>
        <p:nvSpPr>
          <p:cNvPr id="157" name="Definitions…"/>
          <p:cNvSpPr txBox="1"/>
          <p:nvPr>
            <p:ph type="body" idx="1"/>
          </p:nvPr>
        </p:nvSpPr>
        <p:spPr>
          <a:prstGeom prst="rect">
            <a:avLst/>
          </a:prstGeom>
        </p:spPr>
        <p:txBody>
          <a:bodyPr/>
          <a:lstStyle/>
          <a:p>
            <a:pPr/>
            <a:r>
              <a:t>Definitions</a:t>
            </a:r>
          </a:p>
          <a:p>
            <a:pPr/>
            <a:r>
              <a:t>c-means on image</a:t>
            </a:r>
          </a:p>
          <a:p>
            <a:pPr/>
            <a:r>
              <a:t>k-means on image</a:t>
            </a:r>
          </a:p>
          <a:p>
            <a:pPr/>
            <a:r>
              <a:t>c-means example on random generated dataset</a:t>
            </a:r>
          </a:p>
          <a:p>
            <a:pPr/>
            <a:r>
              <a:t>c-means on bank transactions fraud dataset</a:t>
            </a:r>
          </a:p>
          <a:p>
            <a:pPr/>
            <a:r>
              <a:t>k-means on bank transactions fraud dataset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k-means on real dataset"/>
          <p:cNvSpPr txBox="1"/>
          <p:nvPr>
            <p:ph type="title"/>
          </p:nvPr>
        </p:nvSpPr>
        <p:spPr>
          <a:prstGeom prst="rect">
            <a:avLst/>
          </a:prstGeom>
        </p:spPr>
        <p:txBody>
          <a:bodyPr/>
          <a:lstStyle/>
          <a:p>
            <a:pPr/>
            <a:r>
              <a:t>k-means on real dataset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fraud-clustering-output.jpg" descr="fraud-clustering-output.jpg"/>
          <p:cNvPicPr>
            <a:picLocks noChangeAspect="0"/>
          </p:cNvPicPr>
          <p:nvPr>
            <p:ph type="pic" idx="21"/>
          </p:nvPr>
        </p:nvPicPr>
        <p:blipFill>
          <a:blip r:embed="rId2">
            <a:extLst/>
          </a:blip>
          <a:srcRect l="3368" t="11386" r="63298" b="6113"/>
          <a:stretch>
            <a:fillRect/>
          </a:stretch>
        </p:blipFill>
        <p:spPr>
          <a:xfrm>
            <a:off x="12204700" y="0"/>
            <a:ext cx="12166601" cy="13687425"/>
          </a:xfrm>
          <a:prstGeom prst="rect">
            <a:avLst/>
          </a:prstGeom>
        </p:spPr>
      </p:pic>
      <p:sp>
        <p:nvSpPr>
          <p:cNvPr id="244" name="Implementation"/>
          <p:cNvSpPr txBox="1"/>
          <p:nvPr>
            <p:ph type="title"/>
          </p:nvPr>
        </p:nvSpPr>
        <p:spPr>
          <a:prstGeom prst="rect">
            <a:avLst/>
          </a:prstGeom>
        </p:spPr>
        <p:txBody>
          <a:bodyPr/>
          <a:lstStyle/>
          <a:p>
            <a:pPr/>
            <a:r>
              <a:t>Implementation</a:t>
            </a:r>
          </a:p>
        </p:txBody>
      </p:sp>
      <p:sp>
        <p:nvSpPr>
          <p:cNvPr id="245" name="Steps"/>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Steps</a:t>
            </a:r>
          </a:p>
        </p:txBody>
      </p:sp>
      <p:sp>
        <p:nvSpPr>
          <p:cNvPr id="246" name="Dataset used is same as last section.…"/>
          <p:cNvSpPr txBox="1"/>
          <p:nvPr/>
        </p:nvSpPr>
        <p:spPr>
          <a:xfrm>
            <a:off x="1270000" y="5742432"/>
            <a:ext cx="9652001" cy="22311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Dataset used is same as last section.</a:t>
            </a:r>
          </a:p>
          <a:p>
            <a:pPr algn="just" defTabSz="457200">
              <a:defRPr sz="3200">
                <a:latin typeface="Graphik Medium"/>
                <a:ea typeface="Graphik Medium"/>
                <a:cs typeface="Graphik Medium"/>
                <a:sym typeface="Graphik Medium"/>
              </a:defRPr>
            </a:pPr>
          </a:p>
          <a:p>
            <a:pPr algn="just" defTabSz="457200">
              <a:defRPr sz="3200">
                <a:latin typeface="Graphik Medium"/>
                <a:ea typeface="Graphik Medium"/>
                <a:cs typeface="Graphik Medium"/>
                <a:sym typeface="Graphik Medium"/>
              </a:defRPr>
            </a:pPr>
            <a:r>
              <a:t>Url: </a:t>
            </a:r>
            <a:r>
              <a:rPr u="sng">
                <a:hlinkClick r:id="rId3" invalidUrl="" action="" tgtFrame="" tooltip="" history="1" highlightClick="0" endSnd="0"/>
              </a:rPr>
              <a:t>Website</a:t>
            </a:r>
          </a:p>
        </p:txBody>
      </p:sp>
      <p:sp>
        <p:nvSpPr>
          <p:cNvPr id="247" name="Slide Number"/>
          <p:cNvSpPr txBox="1"/>
          <p:nvPr>
            <p:ph type="sldNum" sz="quarter" idx="4294967295"/>
          </p:nvPr>
        </p:nvSpPr>
        <p:spPr>
          <a:xfrm>
            <a:off x="5772365" y="13081000"/>
            <a:ext cx="38057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fraud-kmeans.jpg" descr="fraud-kmeans.jpg"/>
          <p:cNvPicPr>
            <a:picLocks noChangeAspect="0"/>
          </p:cNvPicPr>
          <p:nvPr>
            <p:ph type="pic" idx="21"/>
          </p:nvPr>
        </p:nvPicPr>
        <p:blipFill>
          <a:blip r:embed="rId2">
            <a:extLst/>
          </a:blip>
          <a:srcRect l="0" t="0" r="0" b="0"/>
          <a:stretch>
            <a:fillRect/>
          </a:stretch>
        </p:blipFill>
        <p:spPr>
          <a:xfrm>
            <a:off x="12204700" y="2281237"/>
            <a:ext cx="12166601" cy="9124951"/>
          </a:xfrm>
          <a:prstGeom prst="rect">
            <a:avLst/>
          </a:prstGeom>
        </p:spPr>
      </p:pic>
      <p:sp>
        <p:nvSpPr>
          <p:cNvPr id="250" name="Results"/>
          <p:cNvSpPr txBox="1"/>
          <p:nvPr>
            <p:ph type="title"/>
          </p:nvPr>
        </p:nvSpPr>
        <p:spPr>
          <a:prstGeom prst="rect">
            <a:avLst/>
          </a:prstGeom>
        </p:spPr>
        <p:txBody>
          <a:bodyPr/>
          <a:lstStyle/>
          <a:p>
            <a:pPr/>
            <a:r>
              <a:t>Results</a:t>
            </a:r>
          </a:p>
        </p:txBody>
      </p:sp>
      <p:sp>
        <p:nvSpPr>
          <p:cNvPr id="251" name="Output"/>
          <p:cNvSpPr txBox="1"/>
          <p:nvPr>
            <p:ph type="body" idx="22"/>
          </p:nvPr>
        </p:nvSpPr>
        <p:spPr>
          <a:xfrm>
            <a:off x="1270000" y="2133600"/>
            <a:ext cx="9652000" cy="995839"/>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Output</a:t>
            </a:r>
          </a:p>
        </p:txBody>
      </p:sp>
      <p:sp>
        <p:nvSpPr>
          <p:cNvPr id="252" name="Clustering result is provided in output directory.…"/>
          <p:cNvSpPr txBox="1"/>
          <p:nvPr/>
        </p:nvSpPr>
        <p:spPr>
          <a:xfrm>
            <a:off x="1270000" y="6009132"/>
            <a:ext cx="9652001" cy="1697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Clustering result is provided in output directory.</a:t>
            </a:r>
          </a:p>
          <a:p>
            <a:pPr algn="just" defTabSz="457200">
              <a:defRPr sz="3200">
                <a:latin typeface="Graphik Medium"/>
                <a:ea typeface="Graphik Medium"/>
                <a:cs typeface="Graphik Medium"/>
                <a:sym typeface="Graphik Medium"/>
              </a:defRPr>
            </a:pPr>
            <a:r>
              <a:t>And also in this slide on right side.</a:t>
            </a:r>
          </a:p>
        </p:txBody>
      </p:sp>
      <p:sp>
        <p:nvSpPr>
          <p:cNvPr id="253" name="Slide Number"/>
          <p:cNvSpPr txBox="1"/>
          <p:nvPr>
            <p:ph type="sldNum" sz="quarter" idx="4294967295"/>
          </p:nvPr>
        </p:nvSpPr>
        <p:spPr>
          <a:xfrm>
            <a:off x="5750712" y="13081000"/>
            <a:ext cx="42387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alileo Galile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57200">
              <a:defRPr sz="2400">
                <a:solidFill>
                  <a:srgbClr val="212529"/>
                </a:solidFill>
                <a:latin typeface="Helvetica Neue"/>
                <a:ea typeface="Helvetica Neue"/>
                <a:cs typeface="Helvetica Neue"/>
                <a:sym typeface="Helvetica Neue"/>
              </a:defRPr>
            </a:lvl1pPr>
          </a:lstStyle>
          <a:p>
            <a:pPr/>
            <a:r>
              <a:t>Galileo Galilei</a:t>
            </a:r>
          </a:p>
        </p:txBody>
      </p:sp>
      <p:sp>
        <p:nvSpPr>
          <p:cNvPr id="256" name="“The Milky Way is…"/>
          <p:cNvSpPr txBox="1"/>
          <p:nvPr>
            <p:ph type="body" sz="half" idx="1"/>
          </p:nvPr>
        </p:nvSpPr>
        <p:spPr>
          <a:prstGeom prst="rect">
            <a:avLst/>
          </a:prstGeom>
        </p:spPr>
        <p:txBody>
          <a:bodyPr/>
          <a:lstStyle/>
          <a:p>
            <a:pPr defTabSz="1365504">
              <a:defRPr spc="-94" sz="4704"/>
            </a:pPr>
            <a:r>
              <a:t>“The Milky Way is</a:t>
            </a:r>
          </a:p>
          <a:p>
            <a:pPr defTabSz="1365504">
              <a:defRPr spc="-94" sz="4704"/>
            </a:pPr>
            <a:r>
              <a:t>nothing else but a mass</a:t>
            </a:r>
          </a:p>
          <a:p>
            <a:pPr defTabSz="1365504">
              <a:defRPr spc="-94" sz="4704"/>
            </a:pPr>
            <a:r>
              <a:t>of innumerable stars</a:t>
            </a:r>
          </a:p>
          <a:p>
            <a:pPr defTabSz="1365504">
              <a:defRPr spc="-94" sz="4704"/>
            </a:pPr>
            <a:r>
              <a:t>planted together in</a:t>
            </a:r>
          </a:p>
          <a:p>
            <a:pPr defTabSz="1365504">
              <a:defRPr spc="-94" sz="4704"/>
            </a:pPr>
            <a:r>
              <a:t>clusters.”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efinitions"/>
          <p:cNvSpPr txBox="1"/>
          <p:nvPr>
            <p:ph type="title"/>
          </p:nvPr>
        </p:nvSpPr>
        <p:spPr>
          <a:prstGeom prst="rect">
            <a:avLst/>
          </a:prstGeom>
        </p:spPr>
        <p:txBody>
          <a:bodyPr/>
          <a:lstStyle/>
          <a:p>
            <a:pPr/>
            <a:r>
              <a:t>Definitions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clustering.jpg" descr="clustering.jpg"/>
          <p:cNvPicPr>
            <a:picLocks noChangeAspect="0"/>
          </p:cNvPicPr>
          <p:nvPr>
            <p:ph type="pic" idx="21"/>
          </p:nvPr>
        </p:nvPicPr>
        <p:blipFill>
          <a:blip r:embed="rId2">
            <a:extLst/>
          </a:blip>
          <a:srcRect l="20370" t="0" r="20370" b="0"/>
          <a:stretch>
            <a:fillRect/>
          </a:stretch>
        </p:blipFill>
        <p:spPr>
          <a:xfrm>
            <a:off x="12204700" y="0"/>
            <a:ext cx="12166600" cy="13687425"/>
          </a:xfrm>
          <a:prstGeom prst="rect">
            <a:avLst/>
          </a:prstGeom>
        </p:spPr>
      </p:pic>
      <p:sp>
        <p:nvSpPr>
          <p:cNvPr id="162" name="Clustering"/>
          <p:cNvSpPr txBox="1"/>
          <p:nvPr>
            <p:ph type="title"/>
          </p:nvPr>
        </p:nvSpPr>
        <p:spPr>
          <a:prstGeom prst="rect">
            <a:avLst/>
          </a:prstGeom>
        </p:spPr>
        <p:txBody>
          <a:bodyPr/>
          <a:lstStyle/>
          <a:p>
            <a:pPr/>
            <a:r>
              <a:t>Clustering</a:t>
            </a:r>
          </a:p>
        </p:txBody>
      </p:sp>
      <p:sp>
        <p:nvSpPr>
          <p:cNvPr id="163" name="Definitio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Definition</a:t>
            </a:r>
          </a:p>
        </p:txBody>
      </p:sp>
      <p:sp>
        <p:nvSpPr>
          <p:cNvPr id="164" name="Cluster analysis or clustering is the task of grouping a set of objects in such a way that objects in the same group are more similar to each other than to those in other groups."/>
          <p:cNvSpPr txBox="1"/>
          <p:nvPr/>
        </p:nvSpPr>
        <p:spPr>
          <a:xfrm>
            <a:off x="1270000" y="5475731"/>
            <a:ext cx="9652001" cy="27645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sz="3200">
                <a:latin typeface="Graphik Medium"/>
                <a:ea typeface="Graphik Medium"/>
                <a:cs typeface="Graphik Medium"/>
                <a:sym typeface="Graphik Medium"/>
              </a:defRPr>
            </a:lvl1pPr>
          </a:lstStyle>
          <a:p>
            <a:pPr/>
            <a:r>
              <a:t>Cluster analysis or clustering is the task of grouping a set of objects in such a way that objects in the same group are more similar to each other than to those in other groups.</a:t>
            </a:r>
          </a:p>
        </p:txBody>
      </p:sp>
      <p:sp>
        <p:nvSpPr>
          <p:cNvPr id="165" name="Slide Number"/>
          <p:cNvSpPr txBox="1"/>
          <p:nvPr>
            <p:ph type="sldNum" sz="quarter" idx="4294967295"/>
          </p:nvPr>
        </p:nvSpPr>
        <p:spPr>
          <a:xfrm>
            <a:off x="5920905" y="13081000"/>
            <a:ext cx="28669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k-means.png" descr="k-means.png"/>
          <p:cNvPicPr>
            <a:picLocks noChangeAspect="0"/>
          </p:cNvPicPr>
          <p:nvPr>
            <p:ph type="pic" idx="21"/>
          </p:nvPr>
        </p:nvPicPr>
        <p:blipFill>
          <a:blip r:embed="rId2">
            <a:extLst/>
          </a:blip>
          <a:srcRect l="12820" t="0" r="12820" b="0"/>
          <a:stretch>
            <a:fillRect/>
          </a:stretch>
        </p:blipFill>
        <p:spPr>
          <a:xfrm>
            <a:off x="12204700" y="2716710"/>
            <a:ext cx="12166601" cy="8254005"/>
          </a:xfrm>
          <a:prstGeom prst="rect">
            <a:avLst/>
          </a:prstGeom>
        </p:spPr>
      </p:pic>
      <p:sp>
        <p:nvSpPr>
          <p:cNvPr id="168" name="K-means"/>
          <p:cNvSpPr txBox="1"/>
          <p:nvPr>
            <p:ph type="title"/>
          </p:nvPr>
        </p:nvSpPr>
        <p:spPr>
          <a:prstGeom prst="rect">
            <a:avLst/>
          </a:prstGeom>
        </p:spPr>
        <p:txBody>
          <a:bodyPr/>
          <a:lstStyle/>
          <a:p>
            <a:pPr/>
            <a:r>
              <a:t>K-means</a:t>
            </a:r>
          </a:p>
        </p:txBody>
      </p:sp>
      <p:sp>
        <p:nvSpPr>
          <p:cNvPr id="169" name="Definitio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Definition</a:t>
            </a:r>
          </a:p>
        </p:txBody>
      </p:sp>
      <p:sp>
        <p:nvSpPr>
          <p:cNvPr id="170" name="k-means clustering is a method of vector quantization, originally from signal processing, that aims to partition n observations into k clusters in which each observation belongs to the cluster with the nearest mean, serving as a prototype of the cluster."/>
          <p:cNvSpPr txBox="1"/>
          <p:nvPr/>
        </p:nvSpPr>
        <p:spPr>
          <a:xfrm>
            <a:off x="1270000" y="5209031"/>
            <a:ext cx="9652001" cy="32979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sz="3200">
                <a:latin typeface="Graphik Medium"/>
                <a:ea typeface="Graphik Medium"/>
                <a:cs typeface="Graphik Medium"/>
                <a:sym typeface="Graphik Medium"/>
              </a:defRPr>
            </a:lvl1pPr>
          </a:lstStyle>
          <a:p>
            <a:pPr/>
            <a:r>
              <a:t>k-means clustering is a method of vector quantization, originally from signal processing, that aims to partition n observations into k clusters in which each observation belongs to the cluster with the nearest mean, serving as a prototype of the cluster.</a:t>
            </a:r>
          </a:p>
        </p:txBody>
      </p:sp>
      <p:sp>
        <p:nvSpPr>
          <p:cNvPr id="171" name="Slide Number"/>
          <p:cNvSpPr txBox="1"/>
          <p:nvPr>
            <p:ph type="sldNum" sz="quarter" idx="4294967295"/>
          </p:nvPr>
        </p:nvSpPr>
        <p:spPr>
          <a:xfrm>
            <a:off x="12046496" y="13081000"/>
            <a:ext cx="27830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c-means.jpg" descr="c-means.jpg"/>
          <p:cNvPicPr>
            <a:picLocks noChangeAspect="0"/>
          </p:cNvPicPr>
          <p:nvPr>
            <p:ph type="pic" idx="21"/>
          </p:nvPr>
        </p:nvPicPr>
        <p:blipFill>
          <a:blip r:embed="rId2">
            <a:extLst/>
          </a:blip>
          <a:srcRect l="0" t="0" r="0" b="0"/>
          <a:stretch>
            <a:fillRect/>
          </a:stretch>
        </p:blipFill>
        <p:spPr>
          <a:xfrm>
            <a:off x="12204700" y="5425479"/>
            <a:ext cx="12166601" cy="3849589"/>
          </a:xfrm>
          <a:prstGeom prst="rect">
            <a:avLst/>
          </a:prstGeom>
        </p:spPr>
      </p:pic>
      <p:sp>
        <p:nvSpPr>
          <p:cNvPr id="174" name="C-means"/>
          <p:cNvSpPr txBox="1"/>
          <p:nvPr>
            <p:ph type="title"/>
          </p:nvPr>
        </p:nvSpPr>
        <p:spPr>
          <a:prstGeom prst="rect">
            <a:avLst/>
          </a:prstGeom>
        </p:spPr>
        <p:txBody>
          <a:bodyPr/>
          <a:lstStyle/>
          <a:p>
            <a:pPr/>
            <a:r>
              <a:t>C-means</a:t>
            </a:r>
          </a:p>
        </p:txBody>
      </p:sp>
      <p:sp>
        <p:nvSpPr>
          <p:cNvPr id="175" name="Definitio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Definition</a:t>
            </a:r>
          </a:p>
        </p:txBody>
      </p:sp>
      <p:sp>
        <p:nvSpPr>
          <p:cNvPr id="176" name="Fuzzy clustering is a form of clustering in which each data point can belong to more than one cluster. Clustering or cluster analysis involves assigning data points to clusters such that items in the same cluster are as similar as possible, while items b"/>
          <p:cNvSpPr txBox="1"/>
          <p:nvPr/>
        </p:nvSpPr>
        <p:spPr>
          <a:xfrm>
            <a:off x="1270000" y="4675631"/>
            <a:ext cx="9652001" cy="43647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sz="3200">
                <a:latin typeface="Graphik Medium"/>
                <a:ea typeface="Graphik Medium"/>
                <a:cs typeface="Graphik Medium"/>
                <a:sym typeface="Graphik Medium"/>
              </a:defRPr>
            </a:lvl1pPr>
          </a:lstStyle>
          <a:p>
            <a:pPr/>
            <a:r>
              <a:t>Fuzzy clustering is a form of clustering in which each data point can belong to more than one cluster. Clustering or cluster analysis involves assigning data points to clusters such that items in the same cluster are as similar as possible, while items belonging to different clusters are as dissimilar as possible.</a:t>
            </a:r>
          </a:p>
        </p:txBody>
      </p:sp>
      <p:sp>
        <p:nvSpPr>
          <p:cNvPr id="177" name="Slide Number"/>
          <p:cNvSpPr txBox="1"/>
          <p:nvPr>
            <p:ph type="sldNum" sz="quarter" idx="4294967295"/>
          </p:nvPr>
        </p:nvSpPr>
        <p:spPr>
          <a:xfrm>
            <a:off x="12042025" y="13081000"/>
            <a:ext cx="28725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c-means.jpg" descr="c-means.jpg"/>
          <p:cNvPicPr>
            <a:picLocks noChangeAspect="0"/>
          </p:cNvPicPr>
          <p:nvPr>
            <p:ph type="pic" idx="21"/>
          </p:nvPr>
        </p:nvPicPr>
        <p:blipFill>
          <a:blip r:embed="rId2">
            <a:extLst/>
          </a:blip>
          <a:srcRect l="0" t="0" r="0" b="0"/>
          <a:stretch>
            <a:fillRect/>
          </a:stretch>
        </p:blipFill>
        <p:spPr>
          <a:xfrm>
            <a:off x="12204700" y="5425479"/>
            <a:ext cx="12166601" cy="3849589"/>
          </a:xfrm>
          <a:prstGeom prst="rect">
            <a:avLst/>
          </a:prstGeom>
        </p:spPr>
      </p:pic>
      <p:sp>
        <p:nvSpPr>
          <p:cNvPr id="180" name="C-means and k-means"/>
          <p:cNvSpPr txBox="1"/>
          <p:nvPr>
            <p:ph type="title"/>
          </p:nvPr>
        </p:nvSpPr>
        <p:spPr>
          <a:prstGeom prst="rect">
            <a:avLst/>
          </a:prstGeom>
        </p:spPr>
        <p:txBody>
          <a:bodyPr/>
          <a:lstStyle>
            <a:lvl1pPr defTabSz="726440">
              <a:defRPr spc="-221" sz="7392"/>
            </a:lvl1pPr>
          </a:lstStyle>
          <a:p>
            <a:pPr/>
            <a:r>
              <a:t>C-means and k-means</a:t>
            </a:r>
          </a:p>
        </p:txBody>
      </p:sp>
      <p:sp>
        <p:nvSpPr>
          <p:cNvPr id="181" name="Differenc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Difference</a:t>
            </a:r>
          </a:p>
        </p:txBody>
      </p:sp>
      <p:sp>
        <p:nvSpPr>
          <p:cNvPr id="182" name="C-means is fuzzy but k-means is hard (not fuzzy), each point is belonging to a centroid in K-means, but in fuzzy c-means each point can be belonging to two centroids but with different quality. each point either is a part of the first centroids, or the s"/>
          <p:cNvSpPr txBox="1"/>
          <p:nvPr/>
        </p:nvSpPr>
        <p:spPr>
          <a:xfrm>
            <a:off x="1270000" y="4942332"/>
            <a:ext cx="9652001" cy="3831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sz="3200">
                <a:latin typeface="Graphik Medium"/>
                <a:ea typeface="Graphik Medium"/>
                <a:cs typeface="Graphik Medium"/>
                <a:sym typeface="Graphik Medium"/>
              </a:defRPr>
            </a:lvl1pPr>
          </a:lstStyle>
          <a:p>
            <a:pPr/>
            <a:r>
              <a:t>C-means is fuzzy but k-means is hard (not fuzzy), each point is belonging to a centroid in K-means, but in fuzzy c-means each point can be belonging to two centroids but with different quality. each point either is a part of the first centroids, or the second centroids.</a:t>
            </a:r>
          </a:p>
        </p:txBody>
      </p:sp>
      <p:sp>
        <p:nvSpPr>
          <p:cNvPr id="183" name="Slide Number"/>
          <p:cNvSpPr txBox="1"/>
          <p:nvPr>
            <p:ph type="sldNum" sz="quarter" idx="4294967295"/>
          </p:nvPr>
        </p:nvSpPr>
        <p:spPr>
          <a:xfrm>
            <a:off x="12055157" y="13081000"/>
            <a:ext cx="260986"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means on image"/>
          <p:cNvSpPr txBox="1"/>
          <p:nvPr>
            <p:ph type="title"/>
          </p:nvPr>
        </p:nvSpPr>
        <p:spPr>
          <a:prstGeom prst="rect">
            <a:avLst/>
          </a:prstGeom>
        </p:spPr>
        <p:txBody>
          <a:bodyPr/>
          <a:lstStyle/>
          <a:p>
            <a:pPr/>
            <a:r>
              <a:t>C-means on image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cute-cat.jpg" descr="cute-cat.jpg"/>
          <p:cNvPicPr>
            <a:picLocks noChangeAspect="0"/>
          </p:cNvPicPr>
          <p:nvPr>
            <p:ph type="pic" idx="21"/>
          </p:nvPr>
        </p:nvPicPr>
        <p:blipFill>
          <a:blip r:embed="rId2">
            <a:extLst/>
          </a:blip>
          <a:srcRect l="5763" t="0" r="5763" b="0"/>
          <a:stretch>
            <a:fillRect/>
          </a:stretch>
        </p:blipFill>
        <p:spPr>
          <a:xfrm>
            <a:off x="12204700" y="0"/>
            <a:ext cx="12166601" cy="13687425"/>
          </a:xfrm>
          <a:prstGeom prst="rect">
            <a:avLst/>
          </a:prstGeom>
        </p:spPr>
      </p:pic>
      <p:sp>
        <p:nvSpPr>
          <p:cNvPr id="188" name="Implementation"/>
          <p:cNvSpPr txBox="1"/>
          <p:nvPr>
            <p:ph type="title"/>
          </p:nvPr>
        </p:nvSpPr>
        <p:spPr>
          <a:prstGeom prst="rect">
            <a:avLst/>
          </a:prstGeom>
        </p:spPr>
        <p:txBody>
          <a:bodyPr/>
          <a:lstStyle/>
          <a:p>
            <a:pPr/>
            <a:r>
              <a:t>Implementation</a:t>
            </a:r>
          </a:p>
        </p:txBody>
      </p:sp>
      <p:sp>
        <p:nvSpPr>
          <p:cNvPr id="189" name="Steps"/>
          <p:cNvSpPr txBox="1"/>
          <p:nvPr>
            <p:ph type="body" idx="22"/>
          </p:nvPr>
        </p:nvSpPr>
        <p:spPr>
          <a:xfrm>
            <a:off x="1270000" y="2133599"/>
            <a:ext cx="9652000" cy="995840"/>
          </a:xfrm>
          <a:prstGeom prst="rect">
            <a:avLst/>
          </a:prstGeom>
          <a:extLst>
            <a:ext uri="{C572A759-6A51-4108-AA02-DFA0A04FC94B}">
              <ma14:wrappingTextBoxFlag xmlns:ma14="http://schemas.microsoft.com/office/mac/drawingml/2011/main" val="1"/>
            </a:ext>
          </a:extLst>
        </p:spPr>
        <p:txBody>
          <a:bodyPr/>
          <a:lstStyle>
            <a:lvl1pPr defTabSz="792479">
              <a:defRPr sz="5184"/>
            </a:lvl1pPr>
          </a:lstStyle>
          <a:p>
            <a:pPr/>
            <a:r>
              <a:t>Steps</a:t>
            </a:r>
          </a:p>
        </p:txBody>
      </p:sp>
      <p:sp>
        <p:nvSpPr>
          <p:cNvPr id="190" name="I used a boilerplate code from github that already had implemented c-means image segmentation.…"/>
          <p:cNvSpPr txBox="1"/>
          <p:nvPr/>
        </p:nvSpPr>
        <p:spPr>
          <a:xfrm>
            <a:off x="1270000" y="4942332"/>
            <a:ext cx="9652001" cy="38313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sz="3200">
                <a:latin typeface="Graphik Medium"/>
                <a:ea typeface="Graphik Medium"/>
                <a:cs typeface="Graphik Medium"/>
                <a:sym typeface="Graphik Medium"/>
              </a:defRPr>
            </a:pPr>
            <a:r>
              <a:t>I used a boilerplate code from github that already had implemented c-means image segmentation.</a:t>
            </a:r>
          </a:p>
          <a:p>
            <a:pPr algn="just" defTabSz="457200">
              <a:defRPr sz="3200">
                <a:latin typeface="Graphik Medium"/>
                <a:ea typeface="Graphik Medium"/>
                <a:cs typeface="Graphik Medium"/>
                <a:sym typeface="Graphik Medium"/>
              </a:defRPr>
            </a:pPr>
            <a:r>
              <a:t>The cute cat image was used as input.</a:t>
            </a:r>
          </a:p>
          <a:p>
            <a:pPr algn="just" defTabSz="457200">
              <a:defRPr sz="3200">
                <a:latin typeface="Graphik Medium"/>
                <a:ea typeface="Graphik Medium"/>
                <a:cs typeface="Graphik Medium"/>
                <a:sym typeface="Graphik Medium"/>
              </a:defRPr>
            </a:pPr>
            <a:r>
              <a:t>Same image was also used in k-means implementation.</a:t>
            </a:r>
          </a:p>
          <a:p>
            <a:pPr algn="just" defTabSz="457200">
              <a:defRPr sz="3200">
                <a:latin typeface="Graphik Medium"/>
                <a:ea typeface="Graphik Medium"/>
                <a:cs typeface="Graphik Medium"/>
                <a:sym typeface="Graphik Medium"/>
              </a:defRPr>
            </a:pPr>
            <a:r>
              <a:t>Url: </a:t>
            </a:r>
            <a:r>
              <a:rPr u="sng">
                <a:hlinkClick r:id="rId3" invalidUrl="" action="" tgtFrame="" tooltip="" history="1" highlightClick="0" endSnd="0"/>
              </a:rPr>
              <a:t>Github Repository</a:t>
            </a:r>
          </a:p>
        </p:txBody>
      </p:sp>
      <p:sp>
        <p:nvSpPr>
          <p:cNvPr id="191" name="Slide Number"/>
          <p:cNvSpPr txBox="1"/>
          <p:nvPr>
            <p:ph type="sldNum" sz="quarter" idx="4294967295"/>
          </p:nvPr>
        </p:nvSpPr>
        <p:spPr>
          <a:xfrm>
            <a:off x="5818885" y="13081000"/>
            <a:ext cx="287529"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