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257" r:id="rId4"/>
    <p:sldId id="258" r:id="rId5"/>
    <p:sldId id="259" r:id="rId6"/>
    <p:sldId id="262" r:id="rId7"/>
    <p:sldId id="263" r:id="rId8"/>
    <p:sldId id="307" r:id="rId9"/>
    <p:sldId id="260" r:id="rId10"/>
    <p:sldId id="291" r:id="rId11"/>
    <p:sldId id="289" r:id="rId12"/>
    <p:sldId id="290" r:id="rId13"/>
    <p:sldId id="285" r:id="rId14"/>
    <p:sldId id="305" r:id="rId15"/>
    <p:sldId id="309" r:id="rId16"/>
    <p:sldId id="308" r:id="rId17"/>
    <p:sldId id="3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12" autoAdjust="0"/>
  </p:normalViewPr>
  <p:slideViewPr>
    <p:cSldViewPr snapToGrid="0">
      <p:cViewPr varScale="1">
        <p:scale>
          <a:sx n="65" d="100"/>
          <a:sy n="65" d="100"/>
        </p:scale>
        <p:origin x="13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6185F-1FDE-473C-A391-B94B2E6A2653}" type="datetimeFigureOut">
              <a:rPr lang="en-CA" smtClean="0"/>
              <a:t>2022-11-02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676E4-C574-4E64-BFE0-74E18F8DC8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38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676E4-C574-4E64-BFE0-74E18F8DC8B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11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26AD-35A2-A114-CCFD-09CCA4794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0F228-4377-DF2A-6ACB-8B6DCE76B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BB9E-D1E9-71ED-348A-0CA181C9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20B-569D-401B-A7A1-2DA3F917B86B}" type="datetimeFigureOut">
              <a:rPr lang="en-CA" smtClean="0"/>
              <a:t>2022-11-02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AB18-DA67-F8AB-19FB-0BE5EEF6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F4A29-5F0C-A7DB-C937-F3253D86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5F60-704F-47AE-B628-6C777302CF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59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E7CA-223B-B2A2-6080-4B5B8585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BF2A3-0CC4-BB54-5EB1-9E0C343DD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BEEC-A53F-EF8F-E548-849484FD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20B-569D-401B-A7A1-2DA3F917B86B}" type="datetimeFigureOut">
              <a:rPr lang="en-CA" smtClean="0"/>
              <a:t>2022-11-02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DCE0E-0070-28F5-0F1E-02C20BB3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35091-1F54-E5F9-6239-0560E55E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5F60-704F-47AE-B628-6C777302CF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38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84552-8960-B1B1-CF3F-705461282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B4625-6615-CA52-A11B-C428B29FA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0B6E-E4CC-AFBF-4D3D-52EFD15B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20B-569D-401B-A7A1-2DA3F917B86B}" type="datetimeFigureOut">
              <a:rPr lang="en-CA" smtClean="0"/>
              <a:t>2022-11-02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8574F-1174-D0BA-CA56-5DED8DCC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F71F7-EF88-3BD3-9E27-61F0B2A2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5F60-704F-47AE-B628-6C777302CF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70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D911-A445-BAA8-B430-2E6F3D6B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D4E6-2523-6483-9BEA-70C1E00AB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FFCE7-DD4C-C260-3C91-0CAEF4E9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20B-569D-401B-A7A1-2DA3F917B86B}" type="datetimeFigureOut">
              <a:rPr lang="en-CA" smtClean="0"/>
              <a:t>2022-11-02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85720-A53C-59EA-1F34-9FF7F8C4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6D55-6460-6C38-A8DD-51AB8291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5F60-704F-47AE-B628-6C777302CF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94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2876-B2A7-5446-72C3-09884BD8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53ECD-DF72-EB65-DD43-00271A081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ECE8-491E-0A03-742E-E2B2143C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20B-569D-401B-A7A1-2DA3F917B86B}" type="datetimeFigureOut">
              <a:rPr lang="en-CA" smtClean="0"/>
              <a:t>2022-11-02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EBB2-1BBF-6A2D-BF38-B065309C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11DF-344B-0B6D-39C3-6F98B3FC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5F60-704F-47AE-B628-6C777302CF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8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9F70-16FE-24C1-591C-0CDFFF3C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5043-E365-77B4-72EA-81766F435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0E0D7-721C-93A8-CEEB-C126092DF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64739-D712-A5D4-C661-166E9127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20B-569D-401B-A7A1-2DA3F917B86B}" type="datetimeFigureOut">
              <a:rPr lang="en-CA" smtClean="0"/>
              <a:t>2022-11-02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11129-C3FB-9548-603B-E36BAFC5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3112B-6B82-8A51-DDF0-9B5BBDD5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5F60-704F-47AE-B628-6C777302CF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67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76D6-FAFE-CA03-C6F2-5A3A9FE4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21F24-DDD3-8ED8-EF72-E152DCD03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1FD75-ED1D-F443-0422-327CF13F5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4ECA0-038F-F03B-C47A-AEDC794BD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2130F-5647-2A96-D4D3-DA2CC3DD8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16501-27DD-4CA5-67D7-AD97D95D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20B-569D-401B-A7A1-2DA3F917B86B}" type="datetimeFigureOut">
              <a:rPr lang="en-CA" smtClean="0"/>
              <a:t>2022-11-02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AD987-2910-984C-B366-A87663FD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FBE92-3EA4-BFA5-1822-E4574A0F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5F60-704F-47AE-B628-6C777302CF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64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41B4-55A2-75A9-BC93-D8091F46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D558F-C5B6-020B-FBB1-D0066919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20B-569D-401B-A7A1-2DA3F917B86B}" type="datetimeFigureOut">
              <a:rPr lang="en-CA" smtClean="0"/>
              <a:t>2022-11-02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0C83A-9F62-3527-2337-31540047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041B7-8EA0-37DD-EC68-AC93CB85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5F60-704F-47AE-B628-6C777302CF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19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37484-E7C5-C711-E93F-C7E5E3E6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20B-569D-401B-A7A1-2DA3F917B86B}" type="datetimeFigureOut">
              <a:rPr lang="en-CA" smtClean="0"/>
              <a:t>2022-11-02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C6C78-8E95-E25C-4FE2-BC933745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9468A-0DEE-C32E-E5C0-F4B9793D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5F60-704F-47AE-B628-6C777302CF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15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CEC9-1C4A-085F-0640-DF64A693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0E328-30A0-DBF8-2C5E-F9D313C39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61C2F-D6E6-B00F-CFA9-DC27644F1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08AEE-EDFD-E99C-D734-E68622CA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20B-569D-401B-A7A1-2DA3F917B86B}" type="datetimeFigureOut">
              <a:rPr lang="en-CA" smtClean="0"/>
              <a:t>2022-11-02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35F7E-4F3B-E788-2B8D-CB3B0DE8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79D19-B5C6-BDCC-5736-89966DA1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5F60-704F-47AE-B628-6C777302CF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23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205D-2D1E-4D15-137E-7A9C872F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CCB55-101F-FA48-67CE-A40F9311B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9F08D-C801-B9DA-C423-B48032476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0591B-C77C-44D6-789D-6BBBA270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20B-569D-401B-A7A1-2DA3F917B86B}" type="datetimeFigureOut">
              <a:rPr lang="en-CA" smtClean="0"/>
              <a:t>2022-11-02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57936-8925-D8CA-0BB9-2B74C0C4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11B78-F66C-E084-C086-51E7A558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5F60-704F-47AE-B628-6C777302CF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83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30BE8-295C-AF17-7230-9A60A4AA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435BC-762D-4E22-BCEB-A09EAF8AB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FCC4-E485-5ABE-429E-ECEA39460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0920B-569D-401B-A7A1-2DA3F917B86B}" type="datetimeFigureOut">
              <a:rPr lang="en-CA" smtClean="0"/>
              <a:t>2022-11-02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A9E88-727E-B39E-2FFF-A16CED1AE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39355-9F78-83D5-86E7-967F68FCB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35F60-704F-47AE-B628-6C777302CF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02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microsoft.com/office/2007/relationships/media" Target="../media/media7.mp4"/><Relationship Id="rId18" Type="http://schemas.openxmlformats.org/officeDocument/2006/relationships/image" Target="../media/image38.png"/><Relationship Id="rId3" Type="http://schemas.microsoft.com/office/2007/relationships/media" Target="../media/media2.mp4"/><Relationship Id="rId21" Type="http://schemas.openxmlformats.org/officeDocument/2006/relationships/image" Target="../media/image41.png"/><Relationship Id="rId7" Type="http://schemas.microsoft.com/office/2007/relationships/media" Target="../media/media4.mp4"/><Relationship Id="rId12" Type="http://schemas.openxmlformats.org/officeDocument/2006/relationships/video" Target="../media/media6.mp4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45.png"/><Relationship Id="rId2" Type="http://schemas.openxmlformats.org/officeDocument/2006/relationships/video" Target="../media/media1.mp4"/><Relationship Id="rId16" Type="http://schemas.openxmlformats.org/officeDocument/2006/relationships/video" Target="../media/media8.mp4"/><Relationship Id="rId20" Type="http://schemas.openxmlformats.org/officeDocument/2006/relationships/image" Target="../media/image40.png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microsoft.com/office/2007/relationships/media" Target="../media/media6.mp4"/><Relationship Id="rId24" Type="http://schemas.openxmlformats.org/officeDocument/2006/relationships/image" Target="../media/image44.png"/><Relationship Id="rId5" Type="http://schemas.microsoft.com/office/2007/relationships/media" Target="../media/media3.mp4"/><Relationship Id="rId15" Type="http://schemas.microsoft.com/office/2007/relationships/media" Target="../media/media8.mp4"/><Relationship Id="rId23" Type="http://schemas.openxmlformats.org/officeDocument/2006/relationships/image" Target="../media/image43.png"/><Relationship Id="rId10" Type="http://schemas.openxmlformats.org/officeDocument/2006/relationships/video" Target="../media/media5.mp4"/><Relationship Id="rId19" Type="http://schemas.openxmlformats.org/officeDocument/2006/relationships/image" Target="../media/image39.png"/><Relationship Id="rId4" Type="http://schemas.openxmlformats.org/officeDocument/2006/relationships/video" Target="../media/media2.mp4"/><Relationship Id="rId9" Type="http://schemas.microsoft.com/office/2007/relationships/media" Target="../media/media5.mp4"/><Relationship Id="rId14" Type="http://schemas.openxmlformats.org/officeDocument/2006/relationships/video" Target="../media/media7.mp4"/><Relationship Id="rId22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E312-5174-B321-0B04-9B0CBD60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355"/>
            <a:ext cx="10515600" cy="1543685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1- How each movement is recognized?</a:t>
            </a:r>
            <a:br>
              <a:rPr lang="en-CA" sz="4400" dirty="0"/>
            </a:br>
            <a:r>
              <a:rPr lang="en-CA" sz="4400" dirty="0"/>
              <a:t>2- Does ANNs distinguish different movements in a similar way as we do ?</a:t>
            </a:r>
            <a:br>
              <a:rPr lang="en-CA" sz="4400" dirty="0"/>
            </a:br>
            <a:r>
              <a:rPr lang="en-CA" sz="4400" dirty="0"/>
              <a:t>2- </a:t>
            </a:r>
            <a:r>
              <a:rPr lang="en-CA" sz="4400" dirty="0">
                <a:highlight>
                  <a:srgbClr val="FFFF00"/>
                </a:highlight>
              </a:rPr>
              <a:t>How NN understand movement? </a:t>
            </a:r>
            <a:br>
              <a:rPr lang="en-CA" sz="4400" dirty="0">
                <a:highlight>
                  <a:srgbClr val="FFFF00"/>
                </a:highlight>
              </a:rPr>
            </a:br>
            <a:r>
              <a:rPr lang="en-CA" sz="4400" dirty="0"/>
              <a:t>3- Is it </a:t>
            </a:r>
            <a:r>
              <a:rPr lang="en-CA" sz="4400" dirty="0">
                <a:highlight>
                  <a:srgbClr val="FFFF00"/>
                </a:highlight>
              </a:rPr>
              <a:t>inspired</a:t>
            </a:r>
            <a:r>
              <a:rPr lang="en-CA" sz="4400" dirty="0"/>
              <a:t> by motor control? Of course not?</a:t>
            </a:r>
            <a:br>
              <a:rPr lang="en-CA" sz="4400" dirty="0"/>
            </a:br>
            <a:br>
              <a:rPr lang="en-CA" sz="4400" dirty="0"/>
            </a:br>
            <a:br>
              <a:rPr lang="en-CA" sz="4400" dirty="0">
                <a:highlight>
                  <a:srgbClr val="FFFF00"/>
                </a:highlight>
              </a:rPr>
            </a:b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4469-915A-7120-7FCE-A4E755C3A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875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dirty="0">
                <a:solidFill>
                  <a:srgbClr val="FF0000"/>
                </a:solidFill>
              </a:rPr>
              <a:t>How can we improve these models for healthcare application?</a:t>
            </a:r>
          </a:p>
          <a:p>
            <a:pPr marL="0" indent="0" algn="ctr">
              <a:buNone/>
            </a:pPr>
            <a:r>
              <a:rPr lang="en-CA" sz="3600" dirty="0">
                <a:solidFill>
                  <a:srgbClr val="FF0000"/>
                </a:solidFill>
              </a:rPr>
              <a:t>Can we classify abnormality in movements?</a:t>
            </a:r>
          </a:p>
        </p:txBody>
      </p:sp>
    </p:spTree>
    <p:extLst>
      <p:ext uri="{BB962C8B-B14F-4D97-AF65-F5344CB8AC3E}">
        <p14:creationId xmlns:p14="http://schemas.microsoft.com/office/powerpoint/2010/main" val="271285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BA3028-72C8-3698-DCBC-DBCA825D1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2"/>
          <a:stretch/>
        </p:blipFill>
        <p:spPr>
          <a:xfrm>
            <a:off x="7954265" y="162116"/>
            <a:ext cx="3293837" cy="2887243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9737C8-AA4D-3151-B344-F7EEEE722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8" y="146933"/>
            <a:ext cx="3522249" cy="3239053"/>
          </a:xfrm>
          <a:prstGeom prst="rect">
            <a:avLst/>
          </a:prstGeom>
        </p:spPr>
      </p:pic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D6108B3-2F3A-0469-8B7A-FB190504A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88" y="103230"/>
            <a:ext cx="3579840" cy="329201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F9B5617-62F0-49E9-6B36-66887844B5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5" y="3429000"/>
            <a:ext cx="3522250" cy="3239054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B463F3F-4B8E-A033-76AF-AD8A8649C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88" y="3385986"/>
            <a:ext cx="3687961" cy="3391442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7205C7F-B9DB-F77F-D0A6-FB1BADE6F8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110" y="3212086"/>
            <a:ext cx="3684028" cy="33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6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BA3028-72C8-3698-DCBC-DBCA825D1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2"/>
          <a:stretch/>
        </p:blipFill>
        <p:spPr>
          <a:xfrm>
            <a:off x="8496172" y="393682"/>
            <a:ext cx="3086920" cy="2705868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7450DED-9ABA-EA4A-0B54-09FE55E31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5" y="55965"/>
            <a:ext cx="3435579" cy="3159351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3F6020C9-663A-04A6-CBD0-955EB1D18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26" y="9874"/>
            <a:ext cx="3531580" cy="3247634"/>
          </a:xfrm>
          <a:prstGeom prst="rect">
            <a:avLst/>
          </a:prstGeom>
        </p:spPr>
      </p:pic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7184275-B8BE-7760-C0EB-AFB00813EC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728803" cy="3429000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3F6E1E8-A4A3-4099-2855-40E13F14C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03" y="3215316"/>
            <a:ext cx="3895474" cy="3582270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88E931-F1DB-CF6F-5A1C-B279BCD05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99" y="3243255"/>
            <a:ext cx="3683145" cy="33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0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BA3028-72C8-3698-DCBC-DBCA825D1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2"/>
          <a:stretch/>
        </p:blipFill>
        <p:spPr>
          <a:xfrm>
            <a:off x="8496172" y="393682"/>
            <a:ext cx="3086920" cy="2705868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E94D0B-D365-7367-F33E-B5D4BC9A7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" y="110210"/>
            <a:ext cx="3452956" cy="3175332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DCA2686-7CAB-66AF-618F-CE3DCFD85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847" y="85831"/>
            <a:ext cx="3452955" cy="3175331"/>
          </a:xfrm>
          <a:prstGeom prst="rect">
            <a:avLst/>
          </a:prstGeom>
        </p:spPr>
      </p:pic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EC18DDE-5336-77CB-541A-E8C9F40A6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459" y="3237327"/>
            <a:ext cx="3937234" cy="3620673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0C9A9FA-43D1-DED6-1359-5B2B8C194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75" y="3237327"/>
            <a:ext cx="3811498" cy="3505046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20EA888-1482-94AD-7135-5EE1559688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150" y="3334015"/>
            <a:ext cx="3706357" cy="34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5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BA3028-72C8-3698-DCBC-DBCA825D1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2"/>
          <a:stretch/>
        </p:blipFill>
        <p:spPr>
          <a:xfrm>
            <a:off x="8496172" y="393682"/>
            <a:ext cx="3086920" cy="2705868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46BA28E-E756-DB9D-0AC8-3B00F0B98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" y="64635"/>
            <a:ext cx="3658517" cy="3364365"/>
          </a:xfrm>
          <a:prstGeom prst="rect">
            <a:avLst/>
          </a:prstGeom>
        </p:spPr>
      </p:pic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3F5870D-54B6-0A8E-09FF-DBBA48A61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29" y="64635"/>
            <a:ext cx="3538781" cy="3254256"/>
          </a:xfrm>
          <a:prstGeom prst="rect">
            <a:avLst/>
          </a:prstGeom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5B0D32E-E5EE-CCE7-4294-21665AE55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" y="3428999"/>
            <a:ext cx="3658518" cy="3364366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EA02D6C-B051-D40E-B187-0B70333664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82" y="3412243"/>
            <a:ext cx="3747025" cy="3445757"/>
          </a:xfrm>
          <a:prstGeom prst="rect">
            <a:avLst/>
          </a:prstGeom>
        </p:spPr>
      </p:pic>
      <p:pic>
        <p:nvPicPr>
          <p:cNvPr id="14" name="Picture 1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6281B94-4A5E-BFFF-828F-1028851F16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528" y="3273444"/>
            <a:ext cx="3897960" cy="358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0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6939-E9D4-C16C-8A77-4700B465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49" y="150950"/>
            <a:ext cx="10515600" cy="1325563"/>
          </a:xfrm>
        </p:spPr>
        <p:txBody>
          <a:bodyPr/>
          <a:lstStyle/>
          <a:p>
            <a:r>
              <a:rPr lang="en-CA" dirty="0"/>
              <a:t>Animations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D134-8350-1D46-B464-58155B1B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49" y="1147666"/>
            <a:ext cx="10515600" cy="4870677"/>
          </a:xfr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r>
              <a:rPr lang="en-CA" dirty="0"/>
              <a:t>Does the model fool or comprehend the movements as humans do?</a:t>
            </a:r>
          </a:p>
          <a:p>
            <a:pPr marL="0" indent="0">
              <a:buNone/>
            </a:pPr>
            <a:r>
              <a:rPr lang="en-CA" dirty="0"/>
              <a:t>Variables:</a:t>
            </a:r>
          </a:p>
          <a:p>
            <a:pPr lvl="1"/>
            <a:r>
              <a:rPr lang="en-CA" dirty="0"/>
              <a:t>Amplitudes</a:t>
            </a:r>
          </a:p>
          <a:p>
            <a:pPr lvl="1"/>
            <a:r>
              <a:rPr lang="en-CA" dirty="0"/>
              <a:t>Frequency</a:t>
            </a:r>
          </a:p>
          <a:p>
            <a:pPr lvl="1"/>
            <a:r>
              <a:rPr lang="en-CA" dirty="0"/>
              <a:t>Joints</a:t>
            </a:r>
          </a:p>
          <a:p>
            <a:pPr marL="457200" lvl="1" indent="0">
              <a:buNone/>
            </a:pPr>
            <a:r>
              <a:rPr lang="en-CA" dirty="0"/>
              <a:t> two class “walking” &amp; “jumping jacks”:, perturb one specific joint </a:t>
            </a:r>
          </a:p>
          <a:p>
            <a:pPr lvl="1"/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DC4675-10C0-0207-18AE-A72692FE0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59487"/>
              </p:ext>
            </p:extLst>
          </p:nvPr>
        </p:nvGraphicFramePr>
        <p:xfrm>
          <a:off x="2042624" y="3868573"/>
          <a:ext cx="2407300" cy="2015508"/>
        </p:xfrm>
        <a:graphic>
          <a:graphicData uri="http://schemas.openxmlformats.org/drawingml/2006/table">
            <a:tbl>
              <a:tblPr firstRow="1" firstCol="1">
                <a:tableStyleId>{C4B1156A-380E-4F78-BDF5-A606A8083BF9}</a:tableStyleId>
              </a:tblPr>
              <a:tblGrid>
                <a:gridCol w="601825">
                  <a:extLst>
                    <a:ext uri="{9D8B030D-6E8A-4147-A177-3AD203B41FA5}">
                      <a16:colId xmlns:a16="http://schemas.microsoft.com/office/drawing/2014/main" val="421801656"/>
                    </a:ext>
                  </a:extLst>
                </a:gridCol>
                <a:gridCol w="601825">
                  <a:extLst>
                    <a:ext uri="{9D8B030D-6E8A-4147-A177-3AD203B41FA5}">
                      <a16:colId xmlns:a16="http://schemas.microsoft.com/office/drawing/2014/main" val="3323651932"/>
                    </a:ext>
                  </a:extLst>
                </a:gridCol>
                <a:gridCol w="601825">
                  <a:extLst>
                    <a:ext uri="{9D8B030D-6E8A-4147-A177-3AD203B41FA5}">
                      <a16:colId xmlns:a16="http://schemas.microsoft.com/office/drawing/2014/main" val="1514082226"/>
                    </a:ext>
                  </a:extLst>
                </a:gridCol>
                <a:gridCol w="601825">
                  <a:extLst>
                    <a:ext uri="{9D8B030D-6E8A-4147-A177-3AD203B41FA5}">
                      <a16:colId xmlns:a16="http://schemas.microsoft.com/office/drawing/2014/main" val="2025843834"/>
                    </a:ext>
                  </a:extLst>
                </a:gridCol>
              </a:tblGrid>
              <a:tr h="50387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03092"/>
                  </a:ext>
                </a:extLst>
              </a:tr>
              <a:tr h="503877"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240200"/>
                  </a:ext>
                </a:extLst>
              </a:tr>
              <a:tr h="503877">
                <a:tc>
                  <a:txBody>
                    <a:bodyPr/>
                    <a:lstStyle/>
                    <a:p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23842"/>
                  </a:ext>
                </a:extLst>
              </a:tr>
              <a:tr h="503877">
                <a:tc>
                  <a:txBody>
                    <a:bodyPr/>
                    <a:lstStyle/>
                    <a:p>
                      <a:r>
                        <a:rPr lang="en-C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79306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ACE4E9-A39B-62C1-33D0-0F9C7BAEEB82}"/>
              </a:ext>
            </a:extLst>
          </p:cNvPr>
          <p:cNvCxnSpPr/>
          <p:nvPr/>
        </p:nvCxnSpPr>
        <p:spPr>
          <a:xfrm>
            <a:off x="2062840" y="3868573"/>
            <a:ext cx="615821" cy="4946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EF1B37-6B63-544B-B9B0-EAC04EF6D79E}"/>
              </a:ext>
            </a:extLst>
          </p:cNvPr>
          <p:cNvSpPr txBox="1"/>
          <p:nvPr/>
        </p:nvSpPr>
        <p:spPr>
          <a:xfrm>
            <a:off x="1968757" y="4055416"/>
            <a:ext cx="61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4DAF2-E145-86FA-B422-B06D9418E42C}"/>
              </a:ext>
            </a:extLst>
          </p:cNvPr>
          <p:cNvSpPr txBox="1"/>
          <p:nvPr/>
        </p:nvSpPr>
        <p:spPr>
          <a:xfrm>
            <a:off x="2156923" y="3808106"/>
            <a:ext cx="61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Freq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AEE574D4-0893-58EA-D749-D315053B5199}"/>
              </a:ext>
            </a:extLst>
          </p:cNvPr>
          <p:cNvSpPr/>
          <p:nvPr/>
        </p:nvSpPr>
        <p:spPr>
          <a:xfrm>
            <a:off x="9320784" y="3071203"/>
            <a:ext cx="737117" cy="71559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38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6939-E9D4-C16C-8A77-4700B465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49" y="150950"/>
            <a:ext cx="10515600" cy="1325563"/>
          </a:xfrm>
        </p:spPr>
        <p:txBody>
          <a:bodyPr/>
          <a:lstStyle/>
          <a:p>
            <a:r>
              <a:rPr lang="en-CA" dirty="0"/>
              <a:t>Animations Analysis</a:t>
            </a:r>
          </a:p>
        </p:txBody>
      </p:sp>
      <p:pic>
        <p:nvPicPr>
          <p:cNvPr id="10" name="ankle1_x_0.8_jumping_jacks">
            <a:hlinkClick r:id="" action="ppaction://media"/>
            <a:extLst>
              <a:ext uri="{FF2B5EF4-FFF2-40B4-BE49-F238E27FC236}">
                <a16:creationId xmlns:a16="http://schemas.microsoft.com/office/drawing/2014/main" id="{89AE2977-4DA0-4831-3B34-126C8FD122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90928" y="1223241"/>
            <a:ext cx="3926939" cy="1472779"/>
          </a:xfrm>
          <a:prstGeom prst="rect">
            <a:avLst/>
          </a:prstGeom>
        </p:spPr>
      </p:pic>
      <p:pic>
        <p:nvPicPr>
          <p:cNvPr id="12" name="ankle1_x_0.5_jumping_jacks">
            <a:hlinkClick r:id="" action="ppaction://media"/>
            <a:extLst>
              <a:ext uri="{FF2B5EF4-FFF2-40B4-BE49-F238E27FC236}">
                <a16:creationId xmlns:a16="http://schemas.microsoft.com/office/drawing/2014/main" id="{6D73FE60-7633-46BC-50CF-88365C3DDA7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190928" y="4654746"/>
            <a:ext cx="3926939" cy="1472780"/>
          </a:xfrm>
          <a:prstGeom prst="rect">
            <a:avLst/>
          </a:prstGeom>
        </p:spPr>
      </p:pic>
      <p:pic>
        <p:nvPicPr>
          <p:cNvPr id="13" name="ankle1_x_0.8_walking">
            <a:hlinkClick r:id="" action="ppaction://media"/>
            <a:extLst>
              <a:ext uri="{FF2B5EF4-FFF2-40B4-BE49-F238E27FC236}">
                <a16:creationId xmlns:a16="http://schemas.microsoft.com/office/drawing/2014/main" id="{FBC62BEE-F48A-7D82-3D6E-BD20A9EE28B6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7866804" y="4735840"/>
            <a:ext cx="4306278" cy="1615049"/>
          </a:xfrm>
          <a:prstGeom prst="rect">
            <a:avLst/>
          </a:prstGeom>
        </p:spPr>
      </p:pic>
      <p:pic>
        <p:nvPicPr>
          <p:cNvPr id="15" name="knee1_x_0.5_jumping_jacks">
            <a:hlinkClick r:id="" action="ppaction://media"/>
            <a:extLst>
              <a:ext uri="{FF2B5EF4-FFF2-40B4-BE49-F238E27FC236}">
                <a16:creationId xmlns:a16="http://schemas.microsoft.com/office/drawing/2014/main" id="{4C4C157C-0F9D-6995-DBD4-79EBD0B47BFD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190928" y="2941592"/>
            <a:ext cx="3832097" cy="1437210"/>
          </a:xfrm>
          <a:prstGeom prst="rect">
            <a:avLst/>
          </a:prstGeom>
        </p:spPr>
      </p:pic>
      <p:pic>
        <p:nvPicPr>
          <p:cNvPr id="6" name="shoulder1_x_0.2_walking">
            <a:hlinkClick r:id="" action="ppaction://media"/>
            <a:extLst>
              <a:ext uri="{FF2B5EF4-FFF2-40B4-BE49-F238E27FC236}">
                <a16:creationId xmlns:a16="http://schemas.microsoft.com/office/drawing/2014/main" id="{FDBA171F-18AE-3AB3-B686-B122FB956DF9}"/>
              </a:ext>
            </a:extLst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7783644" y="1049783"/>
            <a:ext cx="4389438" cy="1646237"/>
          </a:xfrm>
          <a:prstGeom prst="rect">
            <a:avLst/>
          </a:prstGeom>
        </p:spPr>
      </p:pic>
      <p:pic>
        <p:nvPicPr>
          <p:cNvPr id="20" name="elbow1_x_0.8_walking">
            <a:hlinkClick r:id="" action="ppaction://media"/>
            <a:extLst>
              <a:ext uri="{FF2B5EF4-FFF2-40B4-BE49-F238E27FC236}">
                <a16:creationId xmlns:a16="http://schemas.microsoft.com/office/drawing/2014/main" id="{A134975C-5C73-6728-A390-38714D534F7E}"/>
              </a:ext>
            </a:extLst>
          </p:cNvPr>
          <p:cNvPicPr>
            <a:picLocks noGrp="1" noChangeAspect="1"/>
          </p:cNvPicPr>
          <p:nvPr>
            <p:ph idx="1"/>
            <a:vide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3939865" y="4735841"/>
            <a:ext cx="4389438" cy="1646039"/>
          </a:xfrm>
        </p:spPr>
      </p:pic>
      <p:pic>
        <p:nvPicPr>
          <p:cNvPr id="21" name="wrist1_x_0.8_walking">
            <a:hlinkClick r:id="" action="ppaction://media"/>
            <a:extLst>
              <a:ext uri="{FF2B5EF4-FFF2-40B4-BE49-F238E27FC236}">
                <a16:creationId xmlns:a16="http://schemas.microsoft.com/office/drawing/2014/main" id="{E5BD87CB-5774-10FA-92E9-3F225D9C22E7}"/>
              </a:ext>
            </a:extLst>
          </p:cNvPr>
          <p:cNvPicPr>
            <a:picLocks noChangeAspect="1"/>
          </p:cNvPicPr>
          <p:nvPr>
            <a:vide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7866804" y="2840673"/>
            <a:ext cx="4389437" cy="1646237"/>
          </a:xfrm>
          <a:prstGeom prst="rect">
            <a:avLst/>
          </a:prstGeom>
        </p:spPr>
      </p:pic>
      <p:pic>
        <p:nvPicPr>
          <p:cNvPr id="22" name="wrist1_x_0.8_jumping_jacks">
            <a:hlinkClick r:id="" action="ppaction://media"/>
            <a:extLst>
              <a:ext uri="{FF2B5EF4-FFF2-40B4-BE49-F238E27FC236}">
                <a16:creationId xmlns:a16="http://schemas.microsoft.com/office/drawing/2014/main" id="{F6519630-72A6-20D7-CC44-D2B1E8774CE3}"/>
              </a:ext>
            </a:extLst>
          </p:cNvPr>
          <p:cNvPicPr>
            <a:picLocks noChangeAspect="1"/>
          </p:cNvPicPr>
          <p:nvPr>
            <a:vide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5"/>
          <a:stretch>
            <a:fillRect/>
          </a:stretch>
        </p:blipFill>
        <p:spPr>
          <a:xfrm>
            <a:off x="3828162" y="2915233"/>
            <a:ext cx="4306278" cy="16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8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813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84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098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813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813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384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5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0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41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4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53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8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5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65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0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video>
              <p:cMediaNode vol="80000">
                <p:cTn id="71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video>
              <p:cMediaNode vol="80000">
                <p:cTn id="7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8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E100-ED2C-2EDF-65B5-1EEA6E99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B14ABE2-5711-AD8D-FBE2-153032C258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0"/>
          <a:stretch/>
        </p:blipFill>
        <p:spPr>
          <a:xfrm>
            <a:off x="6991871" y="3896005"/>
            <a:ext cx="4107426" cy="279257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7A0F83-75D8-1958-D398-CBABA3F3C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47" y="3651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When jogging, the knee and hip act like ‘springs’ as in running, but the foot and ankle act as ‘rockers’ with the same heel-toe pattern as walking.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The forces acting on the leg during the support phase double from 120% bodyweight when walking to over 250% bodyweight when jogging.</a:t>
            </a:r>
            <a:endParaRPr lang="en-US" sz="2000" dirty="0">
              <a:solidFill>
                <a:srgbClr val="545454"/>
              </a:solidFill>
              <a:latin typeface="Open Sans" panose="020B0606030504020204" pitchFamily="34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The range of movement required at the ankle also increases from a minimum of 10 degrees dorsiflexion when walking to a minimum 20 degrees dorsiflexion when jogging. 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Skillful human movement is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characterised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 by adopting the locomotive strategy for a given speed and terrain that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maximises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 economy while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minimising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 injury risk.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These locomotive strategies become progressively less pendulum like and more spring like as speed and gravitational loading increase and contact time decreases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B1DA5-59A1-BBB8-9CE3-774D4C65DD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365"/>
          <a:stretch/>
        </p:blipFill>
        <p:spPr>
          <a:xfrm>
            <a:off x="1949963" y="4139705"/>
            <a:ext cx="2270345" cy="23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6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24EC-5268-A855-F59A-3018B4B5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A6462-0EA0-8B6D-5E8D-1C230A3761DB}"/>
              </a:ext>
            </a:extLst>
          </p:cNvPr>
          <p:cNvSpPr txBox="1"/>
          <p:nvPr/>
        </p:nvSpPr>
        <p:spPr>
          <a:xfrm>
            <a:off x="1032387" y="2281084"/>
            <a:ext cx="6341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Focus on subdivided movements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Try multiclass model for animation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Try multi joint perturbation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3B34F-4CF8-37D5-2929-C692F4BA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61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37AA-AF5B-5C6F-72E4-22708935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Ways to approach the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D50CB-DC7D-5820-8CF0-FF04A3B0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Normal/abnormal pattern?</a:t>
            </a:r>
          </a:p>
          <a:p>
            <a:r>
              <a:rPr lang="en-CA" dirty="0"/>
              <a:t>Movements characteristics/identifier</a:t>
            </a:r>
          </a:p>
          <a:p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How NN process this task??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7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4202-E7DD-1F35-AEE4-6E94F334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</a:t>
            </a:r>
          </a:p>
          <a:p>
            <a:pPr lvl="1"/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Conv1d</a:t>
            </a:r>
            <a:endParaRPr lang="en-CA" dirty="0"/>
          </a:p>
          <a:p>
            <a:pPr lvl="1"/>
            <a:r>
              <a:rPr lang="en-CA" dirty="0"/>
              <a:t>3 fully connected layers</a:t>
            </a:r>
          </a:p>
          <a:p>
            <a:pPr lvl="1"/>
            <a:endParaRPr lang="en-CA" dirty="0"/>
          </a:p>
          <a:p>
            <a:r>
              <a:rPr lang="en-CA" dirty="0"/>
              <a:t>70 subject</a:t>
            </a:r>
          </a:p>
          <a:p>
            <a:r>
              <a:rPr lang="en-CA" dirty="0"/>
              <a:t>20 class</a:t>
            </a:r>
          </a:p>
          <a:p>
            <a:r>
              <a:rPr lang="en-CA" dirty="0"/>
              <a:t>80% acc (test)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B7ED8-6B49-4366-65AD-5F3C56E7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5730737" cy="549449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EF46541-075C-10DE-5830-E9A7D900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27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7A85-F1FC-3B1F-E953-75A88AB2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DE9F-2785-719D-DF4B-863A4995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Methods for make equal time series</a:t>
            </a:r>
          </a:p>
          <a:p>
            <a:pPr marL="0" indent="0">
              <a:buNone/>
            </a:pPr>
            <a:r>
              <a:rPr lang="en-CA" dirty="0"/>
              <a:t> for the model </a:t>
            </a:r>
          </a:p>
          <a:p>
            <a:r>
              <a:rPr lang="en-CA" dirty="0"/>
              <a:t>Padding or interpolation 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EE88E-CAC8-DF92-D07C-49D9A9C5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169" y="827259"/>
            <a:ext cx="5143946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9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23FC-986D-5F2C-57C8-ED2DC06C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RDM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A8DC4-CDAD-4CF6-CA37-E1C6F8D29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516" y="0"/>
            <a:ext cx="3650411" cy="3620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FED61-6020-71A5-762E-0E14AB6C9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768" y="-1"/>
            <a:ext cx="3511447" cy="3521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3E37A2-ADAB-CFD6-CA35-3DF9F9D32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977" y="3309960"/>
            <a:ext cx="3584950" cy="3482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5C4996-145C-63EB-31B7-89C39411F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848" y="3309959"/>
            <a:ext cx="3511447" cy="3482103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2E7E12A-2DD8-1AA0-7CAB-B08CBBB39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06" y="1455173"/>
            <a:ext cx="3261852" cy="468998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the dissimilarity between two patterns as 1−r based on the </a:t>
            </a:r>
            <a:r>
              <a:rPr lang="en-US" sz="1800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pearson</a:t>
            </a:r>
            <a:r>
              <a:rPr lang="en-US" sz="1800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 correlation between the patterns </a:t>
            </a:r>
            <a:r>
              <a:rPr lang="en-US" sz="1800" b="0" i="1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r</a:t>
            </a:r>
            <a:r>
              <a:rPr lang="en-US" sz="1800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, i.e.:</a:t>
            </a:r>
          </a:p>
          <a:p>
            <a:endParaRPr lang="en-CA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78395-3B8A-1446-B817-EC38DB822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14" y="2862124"/>
            <a:ext cx="3261852" cy="44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4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439B-1404-5900-E3A8-7EFD5F4E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341"/>
            <a:ext cx="10515600" cy="4351338"/>
          </a:xfrm>
        </p:spPr>
        <p:txBody>
          <a:bodyPr/>
          <a:lstStyle/>
          <a:p>
            <a:r>
              <a:rPr lang="en-CA" dirty="0"/>
              <a:t>PCA for each layer output to see any finding pointing to process of classification </a:t>
            </a:r>
          </a:p>
          <a:p>
            <a:endParaRPr lang="en-CA" dirty="0"/>
          </a:p>
          <a:p>
            <a:r>
              <a:rPr lang="en-CA" dirty="0"/>
              <a:t>TSNE clustering for all layers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9BCA9D3C-6EB6-595D-3B1D-F41DB654B590}"/>
              </a:ext>
            </a:extLst>
          </p:cNvPr>
          <p:cNvSpPr/>
          <p:nvPr/>
        </p:nvSpPr>
        <p:spPr>
          <a:xfrm>
            <a:off x="234368" y="1228572"/>
            <a:ext cx="737117" cy="71559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105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6F81-B0D0-394C-38F4-ACD94FC7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64" y="0"/>
            <a:ext cx="10515600" cy="796413"/>
          </a:xfrm>
        </p:spPr>
        <p:txBody>
          <a:bodyPr/>
          <a:lstStyle/>
          <a:p>
            <a:r>
              <a:rPr lang="en-CA" dirty="0" err="1"/>
              <a:t>Tsne</a:t>
            </a:r>
            <a:r>
              <a:rPr lang="en-CA" dirty="0"/>
              <a:t> </a:t>
            </a:r>
            <a:r>
              <a:rPr lang="en-CA" sz="2800" dirty="0"/>
              <a:t>Training</a:t>
            </a:r>
            <a:endParaRPr lang="en-C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9D967B-79EB-CFF2-6926-38454DB24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7" y="3848197"/>
            <a:ext cx="6001728" cy="295617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4C5A9-2E41-9638-EB55-E427F293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6" y="787380"/>
            <a:ext cx="6041284" cy="2988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8013AC-0839-7224-0DFE-F90163B9D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514" y="807693"/>
            <a:ext cx="6068214" cy="2992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9629D3-8113-D44E-DC94-58AA15FB4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514" y="3829725"/>
            <a:ext cx="6134699" cy="302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9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6F81-B0D0-394C-38F4-ACD94FC7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613"/>
            <a:ext cx="10515600" cy="1325563"/>
          </a:xfrm>
        </p:spPr>
        <p:txBody>
          <a:bodyPr/>
          <a:lstStyle/>
          <a:p>
            <a:r>
              <a:rPr lang="en-CA" dirty="0" err="1"/>
              <a:t>Tsne</a:t>
            </a:r>
            <a:r>
              <a:rPr lang="en-CA" dirty="0"/>
              <a:t> </a:t>
            </a:r>
            <a:r>
              <a:rPr lang="en-CA" sz="2800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D948-47AE-0977-91AC-79D2D6F8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645" y="1253331"/>
            <a:ext cx="10515600" cy="4351338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31FF7-70AC-5F7B-DAAE-A33F80A9D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0" y="1006302"/>
            <a:ext cx="5754371" cy="2843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63691-1923-99B0-AB18-34474D018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045" y="1006302"/>
            <a:ext cx="5774455" cy="2859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7C12C-C5F1-4878-7DF5-40D8A747A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60" y="3865974"/>
            <a:ext cx="5799471" cy="2850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124223-B6AA-953A-2784-8A5BA99F2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418" y="3865974"/>
            <a:ext cx="5774455" cy="28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3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F68A-7BA0-1C0D-7307-7AF26950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Frequency-based perturbation</a:t>
            </a:r>
            <a:br>
              <a:rPr lang="en-CA" dirty="0"/>
            </a:br>
            <a:r>
              <a:rPr lang="en-CA" sz="3200" dirty="0"/>
              <a:t>d-prime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F6D9-5B89-F6D8-3E7F-3E30A30C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does one specific </a:t>
            </a:r>
            <a:r>
              <a:rPr lang="en-CA" dirty="0" err="1"/>
              <a:t>freq</a:t>
            </a:r>
            <a:r>
              <a:rPr lang="en-CA" dirty="0"/>
              <a:t> differ the classification result?</a:t>
            </a:r>
          </a:p>
          <a:p>
            <a:r>
              <a:rPr lang="en-CA" dirty="0"/>
              <a:t>How can we interpret TSNE results?</a:t>
            </a:r>
          </a:p>
          <a:p>
            <a:r>
              <a:rPr lang="en-CA" dirty="0"/>
              <a:t>In each </a:t>
            </a:r>
            <a:r>
              <a:rPr lang="en-CA" dirty="0" err="1"/>
              <a:t>freq</a:t>
            </a:r>
            <a:r>
              <a:rPr lang="en-CA" dirty="0"/>
              <a:t> on specific joint, calculating d-prime between each two categories</a:t>
            </a:r>
          </a:p>
        </p:txBody>
      </p:sp>
      <p:pic>
        <p:nvPicPr>
          <p:cNvPr id="4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DF2C99DF-5695-D05D-9739-A6EF12F8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40" y="3861619"/>
            <a:ext cx="1966130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8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399</Words>
  <Application>Microsoft Office PowerPoint</Application>
  <PresentationFormat>Widescreen</PresentationFormat>
  <Paragraphs>64</Paragraphs>
  <Slides>17</Slides>
  <Notes>1</Notes>
  <HiddenSlides>0</HiddenSlides>
  <MMClips>8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Georgia</vt:lpstr>
      <vt:lpstr>Open Sans</vt:lpstr>
      <vt:lpstr>Office Theme</vt:lpstr>
      <vt:lpstr>1- How each movement is recognized? 2- Does ANNs distinguish different movements in a similar way as we do ? 2- How NN understand movement?  3- Is it inspired by motor control? Of course not?   </vt:lpstr>
      <vt:lpstr>Ways to approach the goals?</vt:lpstr>
      <vt:lpstr>PowerPoint Presentation</vt:lpstr>
      <vt:lpstr>PowerPoint Presentation</vt:lpstr>
      <vt:lpstr>RDM</vt:lpstr>
      <vt:lpstr>PowerPoint Presentation</vt:lpstr>
      <vt:lpstr>Tsne Training</vt:lpstr>
      <vt:lpstr>Tsne Test</vt:lpstr>
      <vt:lpstr>Frequency-based perturbation d-prime</vt:lpstr>
      <vt:lpstr>PowerPoint Presentation</vt:lpstr>
      <vt:lpstr>PowerPoint Presentation</vt:lpstr>
      <vt:lpstr>PowerPoint Presentation</vt:lpstr>
      <vt:lpstr>PowerPoint Presentation</vt:lpstr>
      <vt:lpstr>Animations Analysis</vt:lpstr>
      <vt:lpstr>Animations Analysis</vt:lpstr>
      <vt:lpstr>PowerPoint Presentation</vt:lpstr>
      <vt:lpstr>To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 Does ANNs distinguish different movements as we do in our daily life? 2-How NN comprehend movement?  3- Is it inspired by motor control?   </dc:title>
  <dc:creator>Arefeh Farahmandi Najaf Abadi</dc:creator>
  <cp:lastModifiedBy>Arefeh Farahmandi Najaf Abadi</cp:lastModifiedBy>
  <cp:revision>17</cp:revision>
  <dcterms:created xsi:type="dcterms:W3CDTF">2022-10-27T20:32:35Z</dcterms:created>
  <dcterms:modified xsi:type="dcterms:W3CDTF">2022-11-02T15:24:10Z</dcterms:modified>
</cp:coreProperties>
</file>