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79" r:id="rId11"/>
    <p:sldId id="281" r:id="rId12"/>
    <p:sldId id="282"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F0DA"/>
          </a:solidFill>
        </a:fill>
      </a:tcStyle>
    </a:wholeTbl>
    <a:band2H>
      <a:tcTxStyle/>
      <a:tcStyle>
        <a:tcBdr/>
        <a:fill>
          <a:solidFill>
            <a:srgbClr val="F0F7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2ED"/>
          </a:solidFill>
        </a:fill>
      </a:tcStyle>
    </a:wholeTbl>
    <a:band2H>
      <a:tcTxStyle/>
      <a:tcStyle>
        <a:tcBdr/>
        <a:fill>
          <a:solidFill>
            <a:srgbClr val="E8F1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8E9"/>
          </a:solidFill>
        </a:fill>
      </a:tcStyle>
    </a:wholeTbl>
    <a:band2H>
      <a:tcTxStyle/>
      <a:tcStyle>
        <a:tcBdr/>
        <a:fill>
          <a:solidFill>
            <a:schemeClr val="accent6">
              <a:satOff val="-3304"/>
              <a:lumOff val="28736"/>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n-lt"/>
        <a:ea typeface="+mn-ea"/>
        <a:cs typeface="+mn-cs"/>
        <a:sym typeface="Arial"/>
      </a:defRPr>
    </a:lvl1pPr>
    <a:lvl2pPr indent="228600" defTabSz="457200" latinLnBrk="0">
      <a:defRPr sz="1200">
        <a:solidFill>
          <a:srgbClr val="FFFFFF"/>
        </a:solidFill>
        <a:latin typeface="+mn-lt"/>
        <a:ea typeface="+mn-ea"/>
        <a:cs typeface="+mn-cs"/>
        <a:sym typeface="Arial"/>
      </a:defRPr>
    </a:lvl2pPr>
    <a:lvl3pPr indent="457200" defTabSz="457200" latinLnBrk="0">
      <a:defRPr sz="1200">
        <a:solidFill>
          <a:srgbClr val="FFFFFF"/>
        </a:solidFill>
        <a:latin typeface="+mn-lt"/>
        <a:ea typeface="+mn-ea"/>
        <a:cs typeface="+mn-cs"/>
        <a:sym typeface="Arial"/>
      </a:defRPr>
    </a:lvl3pPr>
    <a:lvl4pPr indent="685800" defTabSz="457200" latinLnBrk="0">
      <a:defRPr sz="1200">
        <a:solidFill>
          <a:srgbClr val="FFFFFF"/>
        </a:solidFill>
        <a:latin typeface="+mn-lt"/>
        <a:ea typeface="+mn-ea"/>
        <a:cs typeface="+mn-cs"/>
        <a:sym typeface="Arial"/>
      </a:defRPr>
    </a:lvl4pPr>
    <a:lvl5pPr indent="914400" defTabSz="457200" latinLnBrk="0">
      <a:defRPr sz="1200">
        <a:solidFill>
          <a:srgbClr val="FFFFFF"/>
        </a:solidFill>
        <a:latin typeface="+mn-lt"/>
        <a:ea typeface="+mn-ea"/>
        <a:cs typeface="+mn-cs"/>
        <a:sym typeface="Arial"/>
      </a:defRPr>
    </a:lvl5pPr>
    <a:lvl6pPr indent="1143000" defTabSz="457200" latinLnBrk="0">
      <a:defRPr sz="1200">
        <a:solidFill>
          <a:srgbClr val="FFFFFF"/>
        </a:solidFill>
        <a:latin typeface="+mn-lt"/>
        <a:ea typeface="+mn-ea"/>
        <a:cs typeface="+mn-cs"/>
        <a:sym typeface="Arial"/>
      </a:defRPr>
    </a:lvl6pPr>
    <a:lvl7pPr indent="1371600" defTabSz="457200" latinLnBrk="0">
      <a:defRPr sz="1200">
        <a:solidFill>
          <a:srgbClr val="FFFFFF"/>
        </a:solidFill>
        <a:latin typeface="+mn-lt"/>
        <a:ea typeface="+mn-ea"/>
        <a:cs typeface="+mn-cs"/>
        <a:sym typeface="Arial"/>
      </a:defRPr>
    </a:lvl7pPr>
    <a:lvl8pPr indent="1600200" defTabSz="457200" latinLnBrk="0">
      <a:defRPr sz="1200">
        <a:solidFill>
          <a:srgbClr val="FFFFFF"/>
        </a:solidFill>
        <a:latin typeface="+mn-lt"/>
        <a:ea typeface="+mn-ea"/>
        <a:cs typeface="+mn-cs"/>
        <a:sym typeface="Arial"/>
      </a:defRPr>
    </a:lvl8pPr>
    <a:lvl9pPr indent="1828800" defTabSz="457200" latinLnBrk="0">
      <a:defRPr sz="1200">
        <a:solidFill>
          <a:srgbClr val="FFFFFF"/>
        </a:solidFill>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7" name="Picture 17" descr="Picture 17"/>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18" name="Picture 14" descr="Picture 14"/>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19" name="Rectangle 7"/>
          <p:cNvSpPr/>
          <p:nvPr/>
        </p:nvSpPr>
        <p:spPr>
          <a:xfrm>
            <a:off x="0" y="0"/>
            <a:ext cx="964174" cy="6858000"/>
          </a:xfrm>
          <a:prstGeom prst="rect">
            <a:avLst/>
          </a:prstGeom>
          <a:solidFill>
            <a:srgbClr val="1F2D29"/>
          </a:solidFill>
          <a:ln w="12700">
            <a:miter lim="400000"/>
          </a:ln>
        </p:spPr>
        <p:txBody>
          <a:bodyPr lIns="45719" rIns="45719"/>
          <a:lstStyle/>
          <a:p>
            <a:pPr>
              <a:defRPr>
                <a:solidFill>
                  <a:srgbClr val="FFFFFF"/>
                </a:solidFill>
              </a:defRPr>
            </a:pPr>
            <a:endParaRPr/>
          </a:p>
        </p:txBody>
      </p:sp>
      <p:sp>
        <p:nvSpPr>
          <p:cNvPr id="20" name="Rectangle 56"/>
          <p:cNvSpPr/>
          <p:nvPr/>
        </p:nvSpPr>
        <p:spPr>
          <a:xfrm>
            <a:off x="962041" y="0"/>
            <a:ext cx="45720"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21" name="Rectangle 6"/>
          <p:cNvSpPr/>
          <p:nvPr/>
        </p:nvSpPr>
        <p:spPr>
          <a:xfrm>
            <a:off x="1007532" y="0"/>
            <a:ext cx="7934350" cy="6858000"/>
          </a:xfrm>
          <a:prstGeom prst="rect">
            <a:avLst/>
          </a:prstGeom>
          <a:solidFill>
            <a:srgbClr val="1F2D29">
              <a:alpha val="92000"/>
            </a:srgbClr>
          </a:solidFill>
          <a:ln w="12700">
            <a:miter lim="400000"/>
          </a:ln>
        </p:spPr>
        <p:txBody>
          <a:bodyPr lIns="45719" rIns="45719"/>
          <a:lstStyle/>
          <a:p>
            <a:pPr>
              <a:defRPr>
                <a:solidFill>
                  <a:srgbClr val="FFFFFF"/>
                </a:solidFill>
              </a:defRPr>
            </a:pPr>
            <a:endParaRPr/>
          </a:p>
        </p:txBody>
      </p:sp>
      <p:sp>
        <p:nvSpPr>
          <p:cNvPr id="22" name="Rectangle 7"/>
          <p:cNvSpPr/>
          <p:nvPr/>
        </p:nvSpPr>
        <p:spPr>
          <a:xfrm>
            <a:off x="8941881" y="0"/>
            <a:ext cx="27433"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23" name="Title Text"/>
          <p:cNvSpPr txBox="1">
            <a:spLocks noGrp="1"/>
          </p:cNvSpPr>
          <p:nvPr>
            <p:ph type="title"/>
          </p:nvPr>
        </p:nvSpPr>
        <p:spPr>
          <a:xfrm>
            <a:off x="2611808" y="3428998"/>
            <a:ext cx="5518066" cy="2268560"/>
          </a:xfrm>
          <a:prstGeom prst="rect">
            <a:avLst/>
          </a:prstGeom>
        </p:spPr>
        <p:txBody>
          <a:bodyPr/>
          <a:lstStyle>
            <a:lvl1pPr>
              <a:defRPr sz="6000"/>
            </a:lvl1pPr>
          </a:lstStyle>
          <a:p>
            <a:r>
              <a:t>Title Text</a:t>
            </a:r>
          </a:p>
        </p:txBody>
      </p:sp>
      <p:sp>
        <p:nvSpPr>
          <p:cNvPr id="24" name="Body Level One…"/>
          <p:cNvSpPr txBox="1">
            <a:spLocks noGrp="1"/>
          </p:cNvSpPr>
          <p:nvPr>
            <p:ph type="body" sz="quarter" idx="1"/>
          </p:nvPr>
        </p:nvSpPr>
        <p:spPr>
          <a:xfrm>
            <a:off x="2772274" y="2268785"/>
            <a:ext cx="5357601" cy="1160214"/>
          </a:xfrm>
          <a:prstGeom prst="rect">
            <a:avLst/>
          </a:prstGeom>
        </p:spPr>
        <p:txBody>
          <a:bodyPr lIns="0" tIns="0" rIns="0" bIns="0" anchor="b"/>
          <a:lstStyle>
            <a:lvl1pPr marL="0" indent="0" algn="r">
              <a:buClrTx/>
              <a:buSzTx/>
              <a:buNone/>
              <a:defRPr sz="1800"/>
            </a:lvl1pPr>
            <a:lvl2pPr marL="0" indent="457200" algn="r">
              <a:buClrTx/>
              <a:buSzTx/>
              <a:buNone/>
              <a:defRPr sz="1800"/>
            </a:lvl2pPr>
            <a:lvl3pPr marL="0" indent="914400" algn="r">
              <a:buClrTx/>
              <a:buSzTx/>
              <a:buNone/>
              <a:defRPr sz="1800"/>
            </a:lvl3pPr>
            <a:lvl4pPr marL="0" indent="1371600" algn="r">
              <a:buClrTx/>
              <a:buSzTx/>
              <a:buNone/>
              <a:defRPr sz="1800"/>
            </a:lvl4pPr>
            <a:lvl5pPr marL="0" indent="1828800" algn="r">
              <a:buClrTx/>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25" name="TextBox 12"/>
          <p:cNvSpPr txBox="1"/>
          <p:nvPr/>
        </p:nvSpPr>
        <p:spPr>
          <a:xfrm>
            <a:off x="2237002" y="3262852"/>
            <a:ext cx="324196" cy="434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2400">
                <a:solidFill>
                  <a:schemeClr val="accent6"/>
                </a:solidFill>
                <a:latin typeface="Wingdings 3"/>
                <a:ea typeface="Wingdings 3"/>
                <a:cs typeface="Wingdings 3"/>
                <a:sym typeface="Wingdings 3"/>
              </a:defRPr>
            </a:lvl1pPr>
          </a:lstStyle>
          <a:p>
            <a:r>
              <a:t></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23" name="Picture Placeholder 2"/>
          <p:cNvSpPr>
            <a:spLocks noGrp="1"/>
          </p:cNvSpPr>
          <p:nvPr>
            <p:ph type="pic" sz="half" idx="21"/>
          </p:nvPr>
        </p:nvSpPr>
        <p:spPr>
          <a:xfrm>
            <a:off x="6747061" y="3228"/>
            <a:ext cx="4629735" cy="6858001"/>
          </a:xfrm>
          <a:prstGeom prst="rect">
            <a:avLst/>
          </a:prstGeom>
        </p:spPr>
        <p:txBody>
          <a:bodyPr lIns="91439" rIns="91439">
            <a:noAutofit/>
          </a:bodyPr>
          <a:lstStyle/>
          <a:p>
            <a:endParaRPr/>
          </a:p>
        </p:txBody>
      </p:sp>
      <p:sp>
        <p:nvSpPr>
          <p:cNvPr id="124" name="TextBox 9"/>
          <p:cNvSpPr txBox="1"/>
          <p:nvPr/>
        </p:nvSpPr>
        <p:spPr>
          <a:xfrm>
            <a:off x="1600405" y="1127549"/>
            <a:ext cx="324197"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a:solidFill>
                  <a:schemeClr val="accent6"/>
                </a:solidFill>
                <a:latin typeface="Wingdings 3"/>
                <a:ea typeface="Wingdings 3"/>
                <a:cs typeface="Wingdings 3"/>
                <a:sym typeface="Wingdings 3"/>
              </a:defRPr>
            </a:lvl1pPr>
          </a:lstStyle>
          <a:p>
            <a:r>
              <a:t></a:t>
            </a:r>
          </a:p>
        </p:txBody>
      </p:sp>
      <p:sp>
        <p:nvSpPr>
          <p:cNvPr id="125" name="Title Text"/>
          <p:cNvSpPr txBox="1">
            <a:spLocks noGrp="1"/>
          </p:cNvSpPr>
          <p:nvPr>
            <p:ph type="title"/>
          </p:nvPr>
        </p:nvSpPr>
        <p:spPr>
          <a:xfrm>
            <a:off x="1971240" y="1282451"/>
            <a:ext cx="3970987" cy="1900474"/>
          </a:xfrm>
          <a:prstGeom prst="rect">
            <a:avLst/>
          </a:prstGeom>
        </p:spPr>
        <p:txBody>
          <a:bodyPr anchor="b"/>
          <a:lstStyle>
            <a:lvl1pPr algn="l">
              <a:defRPr sz="3200"/>
            </a:lvl1pPr>
          </a:lstStyle>
          <a:p>
            <a:r>
              <a:t>Title Text</a:t>
            </a:r>
          </a:p>
        </p:txBody>
      </p:sp>
      <p:sp>
        <p:nvSpPr>
          <p:cNvPr id="126" name="Body Level One…"/>
          <p:cNvSpPr txBox="1">
            <a:spLocks noGrp="1"/>
          </p:cNvSpPr>
          <p:nvPr>
            <p:ph type="body" sz="quarter" idx="1"/>
          </p:nvPr>
        </p:nvSpPr>
        <p:spPr>
          <a:xfrm>
            <a:off x="1970321" y="3182928"/>
            <a:ext cx="3971875" cy="238639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3" name="Picture 17" descr="Picture 17"/>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34" name="Picture 14" descr="Picture 14"/>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35" name="Rectangle 7"/>
          <p:cNvSpPr/>
          <p:nvPr/>
        </p:nvSpPr>
        <p:spPr>
          <a:xfrm>
            <a:off x="0" y="0"/>
            <a:ext cx="964174" cy="6858000"/>
          </a:xfrm>
          <a:prstGeom prst="rect">
            <a:avLst/>
          </a:prstGeom>
          <a:solidFill>
            <a:srgbClr val="1F2D29"/>
          </a:solidFill>
          <a:ln w="12700">
            <a:miter lim="400000"/>
          </a:ln>
        </p:spPr>
        <p:txBody>
          <a:bodyPr lIns="45719" rIns="45719"/>
          <a:lstStyle/>
          <a:p>
            <a:pPr>
              <a:defRPr>
                <a:solidFill>
                  <a:srgbClr val="FFFFFF"/>
                </a:solidFill>
              </a:defRPr>
            </a:pPr>
            <a:endParaRPr/>
          </a:p>
        </p:txBody>
      </p:sp>
      <p:sp>
        <p:nvSpPr>
          <p:cNvPr id="36" name="Rectangle 56"/>
          <p:cNvSpPr/>
          <p:nvPr/>
        </p:nvSpPr>
        <p:spPr>
          <a:xfrm>
            <a:off x="962041" y="0"/>
            <a:ext cx="45720"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37" name="Rectangle 28"/>
          <p:cNvSpPr/>
          <p:nvPr/>
        </p:nvSpPr>
        <p:spPr>
          <a:xfrm>
            <a:off x="1004478" y="0"/>
            <a:ext cx="10372318" cy="6858000"/>
          </a:xfrm>
          <a:prstGeom prst="rect">
            <a:avLst/>
          </a:prstGeom>
          <a:solidFill>
            <a:srgbClr val="1F2D29">
              <a:alpha val="92000"/>
            </a:srgbClr>
          </a:solidFill>
          <a:ln w="12700">
            <a:miter lim="400000"/>
          </a:ln>
        </p:spPr>
        <p:txBody>
          <a:bodyPr lIns="45719" rIns="45719"/>
          <a:lstStyle/>
          <a:p>
            <a:pPr>
              <a:defRPr>
                <a:solidFill>
                  <a:srgbClr val="FFFFFF"/>
                </a:solidFill>
              </a:defRPr>
            </a:pPr>
            <a:endParaRPr/>
          </a:p>
        </p:txBody>
      </p:sp>
      <p:sp>
        <p:nvSpPr>
          <p:cNvPr id="38" name="Rectangle 8"/>
          <p:cNvSpPr/>
          <p:nvPr/>
        </p:nvSpPr>
        <p:spPr>
          <a:xfrm>
            <a:off x="11377328" y="0"/>
            <a:ext cx="27433"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39" name="Title Text"/>
          <p:cNvSpPr txBox="1">
            <a:spLocks noGrp="1"/>
          </p:cNvSpPr>
          <p:nvPr>
            <p:ph type="title"/>
          </p:nvPr>
        </p:nvSpPr>
        <p:spPr>
          <a:xfrm>
            <a:off x="2611808" y="808056"/>
            <a:ext cx="7958332" cy="1077230"/>
          </a:xfrm>
          <a:prstGeom prst="rect">
            <a:avLst/>
          </a:prstGeom>
        </p:spPr>
        <p:txBody>
          <a:bodyPr/>
          <a:lstStyle/>
          <a:p>
            <a:r>
              <a:t>Title Text</a:t>
            </a:r>
          </a:p>
        </p:txBody>
      </p:sp>
      <p:sp>
        <p:nvSpPr>
          <p:cNvPr id="40" name="Body Level One…"/>
          <p:cNvSpPr txBox="1">
            <a:spLocks noGrp="1"/>
          </p:cNvSpPr>
          <p:nvPr>
            <p:ph type="body" sz="half" idx="1"/>
          </p:nvPr>
        </p:nvSpPr>
        <p:spPr>
          <a:xfrm>
            <a:off x="2773598" y="2052116"/>
            <a:ext cx="7796542" cy="3997829"/>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41" name="TextBox 6"/>
          <p:cNvSpPr txBox="1"/>
          <p:nvPr/>
        </p:nvSpPr>
        <p:spPr>
          <a:xfrm>
            <a:off x="2240663" y="641225"/>
            <a:ext cx="324196"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a:solidFill>
                  <a:schemeClr val="accent6"/>
                </a:solidFill>
                <a:latin typeface="Wingdings 3"/>
                <a:ea typeface="Wingdings 3"/>
                <a:cs typeface="Wingdings 3"/>
                <a:sym typeface="Wingdings 3"/>
              </a:defRPr>
            </a:lvl1pPr>
          </a:lstStyle>
          <a:p>
            <a:r>
              <a: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bg>
      <p:bgPr>
        <a:solidFill>
          <a:srgbClr val="FFFFFF"/>
        </a:solidFill>
        <a:effectLst/>
      </p:bgPr>
    </p:bg>
    <p:spTree>
      <p:nvGrpSpPr>
        <p:cNvPr id="1" name=""/>
        <p:cNvGrpSpPr/>
        <p:nvPr/>
      </p:nvGrpSpPr>
      <p:grpSpPr>
        <a:xfrm>
          <a:off x="0" y="0"/>
          <a:ext cx="0" cy="0"/>
          <a:chOff x="0" y="0"/>
          <a:chExt cx="0" cy="0"/>
        </a:xfrm>
      </p:grpSpPr>
      <p:pic>
        <p:nvPicPr>
          <p:cNvPr id="49" name="Picture 17" descr="Picture 17"/>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50" name="Picture 14" descr="Picture 14"/>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51" name="Rectangle 7"/>
          <p:cNvSpPr/>
          <p:nvPr/>
        </p:nvSpPr>
        <p:spPr>
          <a:xfrm>
            <a:off x="0" y="0"/>
            <a:ext cx="964174" cy="6858000"/>
          </a:xfrm>
          <a:prstGeom prst="rect">
            <a:avLst/>
          </a:prstGeom>
          <a:solidFill>
            <a:srgbClr val="C5FAEB"/>
          </a:solidFill>
          <a:ln w="12700">
            <a:miter lim="400000"/>
          </a:ln>
        </p:spPr>
        <p:txBody>
          <a:bodyPr lIns="45719" rIns="45719"/>
          <a:lstStyle/>
          <a:p>
            <a:endParaRPr/>
          </a:p>
        </p:txBody>
      </p:sp>
      <p:sp>
        <p:nvSpPr>
          <p:cNvPr id="52" name="Rectangle 56"/>
          <p:cNvSpPr/>
          <p:nvPr/>
        </p:nvSpPr>
        <p:spPr>
          <a:xfrm>
            <a:off x="962041" y="0"/>
            <a:ext cx="45720" cy="6858000"/>
          </a:xfrm>
          <a:prstGeom prst="rect">
            <a:avLst/>
          </a:prstGeom>
          <a:solidFill>
            <a:schemeClr val="accent6"/>
          </a:solidFill>
          <a:ln w="12700">
            <a:miter lim="400000"/>
          </a:ln>
        </p:spPr>
        <p:txBody>
          <a:bodyPr lIns="45719" rIns="45719"/>
          <a:lstStyle/>
          <a:p>
            <a:endParaRPr/>
          </a:p>
        </p:txBody>
      </p:sp>
      <p:sp>
        <p:nvSpPr>
          <p:cNvPr id="53" name="Rectangle 28"/>
          <p:cNvSpPr/>
          <p:nvPr/>
        </p:nvSpPr>
        <p:spPr>
          <a:xfrm>
            <a:off x="1004478" y="0"/>
            <a:ext cx="10372318" cy="6858000"/>
          </a:xfrm>
          <a:prstGeom prst="rect">
            <a:avLst/>
          </a:prstGeom>
          <a:solidFill>
            <a:srgbClr val="C5FAEB">
              <a:alpha val="92000"/>
            </a:srgbClr>
          </a:solidFill>
          <a:ln w="12700">
            <a:miter lim="400000"/>
          </a:ln>
        </p:spPr>
        <p:txBody>
          <a:bodyPr lIns="45719" rIns="45719"/>
          <a:lstStyle/>
          <a:p>
            <a:endParaRPr/>
          </a:p>
        </p:txBody>
      </p:sp>
      <p:sp>
        <p:nvSpPr>
          <p:cNvPr id="54" name="Rectangle 8"/>
          <p:cNvSpPr/>
          <p:nvPr/>
        </p:nvSpPr>
        <p:spPr>
          <a:xfrm>
            <a:off x="11377328" y="0"/>
            <a:ext cx="27433" cy="6858000"/>
          </a:xfrm>
          <a:prstGeom prst="rect">
            <a:avLst/>
          </a:prstGeom>
          <a:solidFill>
            <a:schemeClr val="accent6"/>
          </a:solidFill>
          <a:ln w="12700">
            <a:miter lim="400000"/>
          </a:ln>
        </p:spPr>
        <p:txBody>
          <a:bodyPr lIns="45719" rIns="45719"/>
          <a:lstStyle/>
          <a:p>
            <a:endParaRPr/>
          </a:p>
        </p:txBody>
      </p:sp>
      <p:sp>
        <p:nvSpPr>
          <p:cNvPr id="55" name="Title Text"/>
          <p:cNvSpPr txBox="1">
            <a:spLocks noGrp="1"/>
          </p:cNvSpPr>
          <p:nvPr>
            <p:ph type="title"/>
          </p:nvPr>
        </p:nvSpPr>
        <p:spPr>
          <a:xfrm>
            <a:off x="2611808" y="808056"/>
            <a:ext cx="7958332" cy="1077230"/>
          </a:xfrm>
          <a:prstGeom prst="rect">
            <a:avLst/>
          </a:prstGeom>
        </p:spPr>
        <p:txBody>
          <a:bodyPr/>
          <a:lstStyle>
            <a:lvl1pPr>
              <a:defRPr>
                <a:solidFill>
                  <a:srgbClr val="000000"/>
                </a:solidFill>
              </a:defRPr>
            </a:lvl1pPr>
          </a:lstStyle>
          <a:p>
            <a:r>
              <a:t>Title Text</a:t>
            </a:r>
          </a:p>
        </p:txBody>
      </p:sp>
      <p:sp>
        <p:nvSpPr>
          <p:cNvPr id="56" name="Body Level One…"/>
          <p:cNvSpPr txBox="1">
            <a:spLocks noGrp="1"/>
          </p:cNvSpPr>
          <p:nvPr>
            <p:ph type="body" sz="half" idx="1"/>
          </p:nvPr>
        </p:nvSpPr>
        <p:spPr>
          <a:xfrm>
            <a:off x="2773598" y="2052116"/>
            <a:ext cx="7796542" cy="3997829"/>
          </a:xfrm>
          <a:prstGeom prst="rect">
            <a:avLst/>
          </a:prstGeom>
        </p:spPr>
        <p:txBody>
          <a:bodyPr anchor="ct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7" name="TextBox 6"/>
          <p:cNvSpPr txBox="1"/>
          <p:nvPr/>
        </p:nvSpPr>
        <p:spPr>
          <a:xfrm>
            <a:off x="2240663" y="641225"/>
            <a:ext cx="324196"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a:solidFill>
                  <a:schemeClr val="accent6"/>
                </a:solidFill>
                <a:latin typeface="Wingdings 3"/>
                <a:ea typeface="Wingdings 3"/>
                <a:cs typeface="Wingdings 3"/>
                <a:sym typeface="Wingdings 3"/>
              </a:defRPr>
            </a:lvl1pPr>
          </a:lstStyle>
          <a:p>
            <a:r>
              <a:t></a:t>
            </a:r>
          </a:p>
        </p:txBody>
      </p:sp>
      <p:sp>
        <p:nvSpPr>
          <p:cNvPr id="58" name="Slide Number"/>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65" name="TextBox 10"/>
          <p:cNvSpPr txBox="1"/>
          <p:nvPr/>
        </p:nvSpPr>
        <p:spPr>
          <a:xfrm>
            <a:off x="2237563" y="2962586"/>
            <a:ext cx="324196"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a:solidFill>
                  <a:schemeClr val="accent6"/>
                </a:solidFill>
                <a:latin typeface="Wingdings 3"/>
                <a:ea typeface="Wingdings 3"/>
                <a:cs typeface="Wingdings 3"/>
                <a:sym typeface="Wingdings 3"/>
              </a:defRPr>
            </a:lvl1pPr>
          </a:lstStyle>
          <a:p>
            <a:r>
              <a:t></a:t>
            </a:r>
          </a:p>
        </p:txBody>
      </p:sp>
      <p:sp>
        <p:nvSpPr>
          <p:cNvPr id="66" name="Title Text"/>
          <p:cNvSpPr txBox="1">
            <a:spLocks noGrp="1"/>
          </p:cNvSpPr>
          <p:nvPr>
            <p:ph type="title"/>
          </p:nvPr>
        </p:nvSpPr>
        <p:spPr>
          <a:xfrm>
            <a:off x="2609873" y="3147254"/>
            <a:ext cx="7956561" cy="1424746"/>
          </a:xfrm>
          <a:prstGeom prst="rect">
            <a:avLst/>
          </a:prstGeom>
        </p:spPr>
        <p:txBody>
          <a:bodyPr/>
          <a:lstStyle>
            <a:lvl1pPr>
              <a:defRPr sz="3200"/>
            </a:lvl1pPr>
          </a:lstStyle>
          <a:p>
            <a:r>
              <a:t>Title Text</a:t>
            </a:r>
          </a:p>
        </p:txBody>
      </p:sp>
      <p:sp>
        <p:nvSpPr>
          <p:cNvPr id="67" name="Body Level One…"/>
          <p:cNvSpPr txBox="1">
            <a:spLocks noGrp="1"/>
          </p:cNvSpPr>
          <p:nvPr>
            <p:ph type="body" sz="quarter" idx="1"/>
          </p:nvPr>
        </p:nvSpPr>
        <p:spPr>
          <a:xfrm>
            <a:off x="2773968" y="2268785"/>
            <a:ext cx="7791932" cy="878469"/>
          </a:xfrm>
          <a:prstGeom prst="rect">
            <a:avLst/>
          </a:prstGeom>
        </p:spPr>
        <p:txBody>
          <a:bodyPr lIns="0" tIns="0" rIns="0" bIns="0" anchor="b"/>
          <a:lstStyle>
            <a:lvl1pPr marL="0" indent="0" algn="r">
              <a:buClrTx/>
              <a:buSzTx/>
              <a:buNone/>
              <a:defRPr sz="1800"/>
            </a:lvl1pPr>
            <a:lvl2pPr marL="0" indent="457200" algn="r">
              <a:buClrTx/>
              <a:buSzTx/>
              <a:buNone/>
              <a:defRPr sz="1800"/>
            </a:lvl2pPr>
            <a:lvl3pPr marL="0" indent="914400" algn="r">
              <a:buClrTx/>
              <a:buSzTx/>
              <a:buNone/>
              <a:defRPr sz="1800"/>
            </a:lvl3pPr>
            <a:lvl4pPr marL="0" indent="1371600" algn="r">
              <a:buClrTx/>
              <a:buSzTx/>
              <a:buNone/>
              <a:defRPr sz="1800"/>
            </a:lvl4pPr>
            <a:lvl5pPr marL="0" indent="1828800" algn="r">
              <a:buClrTx/>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5" name="Title Text"/>
          <p:cNvSpPr txBox="1">
            <a:spLocks noGrp="1"/>
          </p:cNvSpPr>
          <p:nvPr>
            <p:ph type="title"/>
          </p:nvPr>
        </p:nvSpPr>
        <p:spPr>
          <a:xfrm>
            <a:off x="2609873" y="805816"/>
            <a:ext cx="7950984" cy="1081706"/>
          </a:xfrm>
          <a:prstGeom prst="rect">
            <a:avLst/>
          </a:prstGeom>
        </p:spPr>
        <p:txBody>
          <a:bodyPr/>
          <a:lstStyle/>
          <a:p>
            <a:r>
              <a:t>Title Text</a:t>
            </a:r>
          </a:p>
        </p:txBody>
      </p:sp>
      <p:sp>
        <p:nvSpPr>
          <p:cNvPr id="76" name="Body Level One…"/>
          <p:cNvSpPr txBox="1">
            <a:spLocks noGrp="1"/>
          </p:cNvSpPr>
          <p:nvPr>
            <p:ph type="body" sz="quarter" idx="1"/>
          </p:nvPr>
        </p:nvSpPr>
        <p:spPr>
          <a:xfrm>
            <a:off x="2605373" y="2052116"/>
            <a:ext cx="3891962" cy="399782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7" name="TextBox 9"/>
          <p:cNvSpPr txBox="1"/>
          <p:nvPr/>
        </p:nvSpPr>
        <p:spPr>
          <a:xfrm>
            <a:off x="2241892" y="641223"/>
            <a:ext cx="324196"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a:solidFill>
                  <a:schemeClr val="accent6"/>
                </a:solidFill>
                <a:latin typeface="Wingdings 3"/>
                <a:ea typeface="Wingdings 3"/>
                <a:cs typeface="Wingdings 3"/>
                <a:sym typeface="Wingdings 3"/>
              </a:defRPr>
            </a:lvl1pPr>
          </a:lstStyle>
          <a:p>
            <a:r>
              <a: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5" name="TextBox 11"/>
          <p:cNvSpPr txBox="1"/>
          <p:nvPr/>
        </p:nvSpPr>
        <p:spPr>
          <a:xfrm>
            <a:off x="2239370" y="636423"/>
            <a:ext cx="324197"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a:solidFill>
                  <a:schemeClr val="accent6"/>
                </a:solidFill>
                <a:latin typeface="Wingdings 3"/>
                <a:ea typeface="Wingdings 3"/>
                <a:cs typeface="Wingdings 3"/>
                <a:sym typeface="Wingdings 3"/>
              </a:defRPr>
            </a:lvl1pPr>
          </a:lstStyle>
          <a:p>
            <a:r>
              <a:t></a:t>
            </a:r>
          </a:p>
        </p:txBody>
      </p:sp>
      <p:sp>
        <p:nvSpPr>
          <p:cNvPr id="86" name="Title Text"/>
          <p:cNvSpPr txBox="1">
            <a:spLocks noGrp="1"/>
          </p:cNvSpPr>
          <p:nvPr>
            <p:ph type="title"/>
          </p:nvPr>
        </p:nvSpPr>
        <p:spPr>
          <a:xfrm>
            <a:off x="2609873" y="805818"/>
            <a:ext cx="7956561" cy="1078349"/>
          </a:xfrm>
          <a:prstGeom prst="rect">
            <a:avLst/>
          </a:prstGeom>
        </p:spPr>
        <p:txBody>
          <a:bodyPr/>
          <a:lstStyle/>
          <a:p>
            <a:r>
              <a:t>Title Text</a:t>
            </a:r>
          </a:p>
        </p:txBody>
      </p:sp>
      <p:sp>
        <p:nvSpPr>
          <p:cNvPr id="87" name="Body Level One…"/>
          <p:cNvSpPr txBox="1">
            <a:spLocks noGrp="1"/>
          </p:cNvSpPr>
          <p:nvPr>
            <p:ph type="body" sz="quarter" idx="1"/>
          </p:nvPr>
        </p:nvSpPr>
        <p:spPr>
          <a:xfrm>
            <a:off x="2609284" y="2052115"/>
            <a:ext cx="3896468" cy="713819"/>
          </a:xfrm>
          <a:prstGeom prst="rect">
            <a:avLst/>
          </a:prstGeom>
        </p:spPr>
        <p:txBody>
          <a:bodyPr anchor="b"/>
          <a:lstStyle>
            <a:lvl1pPr marL="0" indent="0">
              <a:lnSpc>
                <a:spcPct val="100000"/>
              </a:lnSpc>
              <a:buClrTx/>
              <a:buSzTx/>
              <a:buNone/>
              <a:defRPr sz="2200">
                <a:solidFill>
                  <a:schemeClr val="accent6"/>
                </a:solidFill>
              </a:defRPr>
            </a:lvl1pPr>
            <a:lvl2pPr marL="0" indent="457200">
              <a:lnSpc>
                <a:spcPct val="100000"/>
              </a:lnSpc>
              <a:buClrTx/>
              <a:buSzTx/>
              <a:buNone/>
              <a:defRPr sz="2200">
                <a:solidFill>
                  <a:schemeClr val="accent6"/>
                </a:solidFill>
              </a:defRPr>
            </a:lvl2pPr>
            <a:lvl3pPr marL="0" indent="914400">
              <a:lnSpc>
                <a:spcPct val="100000"/>
              </a:lnSpc>
              <a:buClrTx/>
              <a:buSzTx/>
              <a:buNone/>
              <a:defRPr sz="2200">
                <a:solidFill>
                  <a:schemeClr val="accent6"/>
                </a:solidFill>
              </a:defRPr>
            </a:lvl3pPr>
            <a:lvl4pPr marL="0" indent="1371600">
              <a:lnSpc>
                <a:spcPct val="100000"/>
              </a:lnSpc>
              <a:buClrTx/>
              <a:buSzTx/>
              <a:buNone/>
              <a:defRPr sz="2200">
                <a:solidFill>
                  <a:schemeClr val="accent6"/>
                </a:solidFill>
              </a:defRPr>
            </a:lvl4pPr>
            <a:lvl5pPr marL="0" indent="1828800">
              <a:lnSpc>
                <a:spcPct val="100000"/>
              </a:lnSpc>
              <a:buClrTx/>
              <a:buSzTx/>
              <a:buNone/>
              <a:defRPr sz="2200">
                <a:solidFill>
                  <a:schemeClr val="accent6"/>
                </a:solidFill>
              </a:defRPr>
            </a:lvl5pPr>
          </a:lstStyle>
          <a:p>
            <a:r>
              <a:t>Body Level One</a:t>
            </a:r>
          </a:p>
          <a:p>
            <a:pPr lvl="1"/>
            <a:r>
              <a:t>Body Level Two</a:t>
            </a:r>
          </a:p>
          <a:p>
            <a:pPr lvl="2"/>
            <a:r>
              <a:t>Body Level Three</a:t>
            </a:r>
          </a:p>
          <a:p>
            <a:pPr lvl="3"/>
            <a:r>
              <a:t>Body Level Four</a:t>
            </a:r>
          </a:p>
          <a:p>
            <a:pPr lvl="4"/>
            <a:r>
              <a:t>Body Level Five</a:t>
            </a:r>
          </a:p>
        </p:txBody>
      </p:sp>
      <p:sp>
        <p:nvSpPr>
          <p:cNvPr id="88" name="Text Placeholder 4"/>
          <p:cNvSpPr>
            <a:spLocks noGrp="1"/>
          </p:cNvSpPr>
          <p:nvPr>
            <p:ph type="body" sz="quarter" idx="21"/>
          </p:nvPr>
        </p:nvSpPr>
        <p:spPr>
          <a:xfrm>
            <a:off x="6666634" y="2052115"/>
            <a:ext cx="3899799" cy="713819"/>
          </a:xfrm>
          <a:prstGeom prst="rect">
            <a:avLst/>
          </a:prstGeom>
        </p:spPr>
        <p:txBody>
          <a:bodyPr anchor="b"/>
          <a:lstStyle/>
          <a:p>
            <a:pPr marL="0" indent="0">
              <a:lnSpc>
                <a:spcPct val="100000"/>
              </a:lnSpc>
              <a:buClrTx/>
              <a:buSzTx/>
              <a:buNone/>
              <a:defRPr sz="2200">
                <a:solidFill>
                  <a:schemeClr val="accent6"/>
                </a:solidFill>
              </a:defRPr>
            </a:pPr>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6" name="Title Text"/>
          <p:cNvSpPr txBox="1">
            <a:spLocks noGrp="1"/>
          </p:cNvSpPr>
          <p:nvPr>
            <p:ph type="title"/>
          </p:nvPr>
        </p:nvSpPr>
        <p:spPr>
          <a:xfrm>
            <a:off x="2611808" y="808056"/>
            <a:ext cx="7958332" cy="1077230"/>
          </a:xfrm>
          <a:prstGeom prst="rect">
            <a:avLst/>
          </a:prstGeom>
        </p:spPr>
        <p:txBody>
          <a:bodyPr/>
          <a:lstStyle/>
          <a:p>
            <a:r>
              <a:t>Title Text</a:t>
            </a:r>
          </a:p>
        </p:txBody>
      </p:sp>
      <p:sp>
        <p:nvSpPr>
          <p:cNvPr id="97" name="TextBox 7"/>
          <p:cNvSpPr txBox="1"/>
          <p:nvPr/>
        </p:nvSpPr>
        <p:spPr>
          <a:xfrm>
            <a:off x="2241892" y="641225"/>
            <a:ext cx="324196"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a:solidFill>
                  <a:schemeClr val="accent6"/>
                </a:solidFill>
                <a:latin typeface="Wingdings 3"/>
                <a:ea typeface="Wingdings 3"/>
                <a:cs typeface="Wingdings 3"/>
                <a:sym typeface="Wingdings 3"/>
              </a:defRPr>
            </a:lvl1pPr>
          </a:lstStyle>
          <a:p>
            <a:r>
              <a:t></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12" name="TextBox 9"/>
          <p:cNvSpPr txBox="1"/>
          <p:nvPr/>
        </p:nvSpPr>
        <p:spPr>
          <a:xfrm>
            <a:off x="1599873" y="1127549"/>
            <a:ext cx="324197"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a:solidFill>
                  <a:schemeClr val="accent6"/>
                </a:solidFill>
                <a:latin typeface="Wingdings 3"/>
                <a:ea typeface="Wingdings 3"/>
                <a:cs typeface="Wingdings 3"/>
                <a:sym typeface="Wingdings 3"/>
              </a:defRPr>
            </a:lvl1pPr>
          </a:lstStyle>
          <a:p>
            <a:r>
              <a:t></a:t>
            </a:r>
          </a:p>
        </p:txBody>
      </p:sp>
      <p:sp>
        <p:nvSpPr>
          <p:cNvPr id="113" name="Title Text"/>
          <p:cNvSpPr txBox="1">
            <a:spLocks noGrp="1"/>
          </p:cNvSpPr>
          <p:nvPr>
            <p:ph type="title"/>
          </p:nvPr>
        </p:nvSpPr>
        <p:spPr>
          <a:xfrm>
            <a:off x="1970322" y="1282450"/>
            <a:ext cx="2664362" cy="1903242"/>
          </a:xfrm>
          <a:prstGeom prst="rect">
            <a:avLst/>
          </a:prstGeom>
        </p:spPr>
        <p:txBody>
          <a:bodyPr anchor="b"/>
          <a:lstStyle>
            <a:lvl1pPr algn="l">
              <a:defRPr sz="2400"/>
            </a:lvl1pPr>
          </a:lstStyle>
          <a:p>
            <a:r>
              <a:t>Title Text</a:t>
            </a:r>
          </a:p>
        </p:txBody>
      </p:sp>
      <p:sp>
        <p:nvSpPr>
          <p:cNvPr id="114" name="Body Level One…"/>
          <p:cNvSpPr txBox="1">
            <a:spLocks noGrp="1"/>
          </p:cNvSpPr>
          <p:nvPr>
            <p:ph type="body" sz="half" idx="1"/>
          </p:nvPr>
        </p:nvSpPr>
        <p:spPr>
          <a:xfrm>
            <a:off x="5120154" y="805818"/>
            <a:ext cx="5446279" cy="5244127"/>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15" name="Text Placeholder 3"/>
          <p:cNvSpPr>
            <a:spLocks noGrp="1"/>
          </p:cNvSpPr>
          <p:nvPr>
            <p:ph type="body" sz="quarter" idx="21"/>
          </p:nvPr>
        </p:nvSpPr>
        <p:spPr>
          <a:xfrm>
            <a:off x="1970321" y="3186153"/>
            <a:ext cx="2664362" cy="2386398"/>
          </a:xfrm>
          <a:prstGeom prst="rect">
            <a:avLst/>
          </a:prstGeom>
        </p:spPr>
        <p:txBody>
          <a:bodyPr/>
          <a:lstStyle/>
          <a:p>
            <a:pPr marL="0" indent="0">
              <a:buClrTx/>
              <a:buSzTx/>
              <a:buNone/>
              <a:defRPr sz="1600"/>
            </a:pPr>
            <a:endParaRP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pic>
        <p:nvPicPr>
          <p:cNvPr id="2" name="Picture 17" descr="Picture 17"/>
          <p:cNvPicPr>
            <a:picLocks noChangeAspect="1"/>
          </p:cNvPicPr>
          <p:nvPr/>
        </p:nvPicPr>
        <p:blipFill>
          <a:blip r:embed="rId13"/>
          <a:stretch>
            <a:fillRect/>
          </a:stretch>
        </p:blipFill>
        <p:spPr>
          <a:xfrm>
            <a:off x="2831794" y="2105201"/>
            <a:ext cx="9360205" cy="4752799"/>
          </a:xfrm>
          <a:prstGeom prst="rect">
            <a:avLst/>
          </a:prstGeom>
          <a:ln w="12700">
            <a:miter lim="400000"/>
          </a:ln>
        </p:spPr>
      </p:pic>
      <p:pic>
        <p:nvPicPr>
          <p:cNvPr id="3" name="Picture 14" descr="Picture 14"/>
          <p:cNvPicPr>
            <a:picLocks noChangeAspect="1"/>
          </p:cNvPicPr>
          <p:nvPr/>
        </p:nvPicPr>
        <p:blipFill>
          <a:blip r:embed="rId14"/>
          <a:stretch>
            <a:fillRect/>
          </a:stretch>
        </p:blipFill>
        <p:spPr>
          <a:xfrm>
            <a:off x="0" y="0"/>
            <a:ext cx="12189867" cy="6858000"/>
          </a:xfrm>
          <a:prstGeom prst="rect">
            <a:avLst/>
          </a:prstGeom>
          <a:ln w="12700">
            <a:miter lim="400000"/>
          </a:ln>
        </p:spPr>
      </p:pic>
      <p:sp>
        <p:nvSpPr>
          <p:cNvPr id="4" name="Rectangle 7"/>
          <p:cNvSpPr/>
          <p:nvPr/>
        </p:nvSpPr>
        <p:spPr>
          <a:xfrm>
            <a:off x="0" y="0"/>
            <a:ext cx="964174" cy="6858000"/>
          </a:xfrm>
          <a:prstGeom prst="rect">
            <a:avLst/>
          </a:prstGeom>
          <a:solidFill>
            <a:srgbClr val="1F2D29"/>
          </a:solidFill>
          <a:ln w="12700">
            <a:miter lim="400000"/>
          </a:ln>
        </p:spPr>
        <p:txBody>
          <a:bodyPr lIns="45719" rIns="45719"/>
          <a:lstStyle/>
          <a:p>
            <a:pPr>
              <a:defRPr>
                <a:solidFill>
                  <a:srgbClr val="FFFFFF"/>
                </a:solidFill>
              </a:defRPr>
            </a:pPr>
            <a:endParaRPr/>
          </a:p>
        </p:txBody>
      </p:sp>
      <p:sp>
        <p:nvSpPr>
          <p:cNvPr id="5" name="Rectangle 56"/>
          <p:cNvSpPr/>
          <p:nvPr/>
        </p:nvSpPr>
        <p:spPr>
          <a:xfrm>
            <a:off x="962041" y="0"/>
            <a:ext cx="45720"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6" name="Rectangle 11"/>
          <p:cNvSpPr/>
          <p:nvPr/>
        </p:nvSpPr>
        <p:spPr>
          <a:xfrm>
            <a:off x="1004478" y="0"/>
            <a:ext cx="10372318" cy="6858000"/>
          </a:xfrm>
          <a:prstGeom prst="rect">
            <a:avLst/>
          </a:prstGeom>
          <a:solidFill>
            <a:srgbClr val="1F2D29">
              <a:alpha val="92000"/>
            </a:srgbClr>
          </a:solidFill>
          <a:ln w="12700">
            <a:miter lim="400000"/>
          </a:ln>
        </p:spPr>
        <p:txBody>
          <a:bodyPr lIns="45719" rIns="45719"/>
          <a:lstStyle/>
          <a:p>
            <a:pPr>
              <a:defRPr>
                <a:solidFill>
                  <a:srgbClr val="FFFFFF"/>
                </a:solidFill>
              </a:defRPr>
            </a:pPr>
            <a:endParaRPr/>
          </a:p>
        </p:txBody>
      </p:sp>
      <p:sp>
        <p:nvSpPr>
          <p:cNvPr id="7" name="Rectangle 12"/>
          <p:cNvSpPr/>
          <p:nvPr/>
        </p:nvSpPr>
        <p:spPr>
          <a:xfrm>
            <a:off x="11377328" y="0"/>
            <a:ext cx="27433"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8"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436721" y="150686"/>
            <a:ext cx="358413" cy="350663"/>
          </a:xfrm>
          <a:prstGeom prst="rect">
            <a:avLst/>
          </a:prstGeom>
          <a:ln w="12700">
            <a:miter lim="400000"/>
          </a:ln>
        </p:spPr>
        <p:txBody>
          <a:bodyPr wrap="none" lIns="45719" rIns="45719" anchor="ctr">
            <a:spAutoFit/>
          </a:bodyPr>
          <a:lstStyle>
            <a:lvl1pPr algn="r">
              <a:defRPr>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1pPr>
      <a:lvl2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2pPr>
      <a:lvl3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3pPr>
      <a:lvl4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4pPr>
      <a:lvl5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5pPr>
      <a:lvl6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6pPr>
      <a:lvl7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7pPr>
      <a:lvl8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8pPr>
      <a:lvl9pPr marL="0" marR="0" indent="0" algn="r" defTabSz="914400" rtl="0" latinLnBrk="0">
        <a:lnSpc>
          <a:spcPct val="90000"/>
        </a:lnSpc>
        <a:spcBef>
          <a:spcPts val="0"/>
        </a:spcBef>
        <a:spcAft>
          <a:spcPts val="0"/>
        </a:spcAft>
        <a:buClrTx/>
        <a:buSzTx/>
        <a:buFontTx/>
        <a:buNone/>
        <a:tabLst/>
        <a:defRPr sz="3400" b="0" i="0" u="none" strike="noStrike" cap="none" spc="0" baseline="0">
          <a:solidFill>
            <a:srgbClr val="FFFFFF"/>
          </a:solidFill>
          <a:uFillTx/>
          <a:latin typeface="+mn-lt"/>
          <a:ea typeface="+mn-ea"/>
          <a:cs typeface="+mn-cs"/>
          <a:sym typeface="Arial"/>
        </a:defRPr>
      </a:lvl9pPr>
    </p:titleStyle>
    <p:bodyStyle>
      <a:lvl1pPr marL="344487" marR="0" indent="-344487"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1pPr>
      <a:lvl2pPr marL="832908" marR="0" indent="-375708"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2pPr>
      <a:lvl3pPr marL="1345009" marR="0" indent="-430609"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3pPr>
      <a:lvl4pPr marL="1854654" marR="0" indent="-483054"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4pPr>
      <a:lvl5pPr marL="2402946" marR="0" indent="-574146"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5pPr>
      <a:lvl6pPr marL="2868167" marR="0" indent="-563879"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6pPr>
      <a:lvl7pPr marL="3334511" marR="0" indent="-563879"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7pPr>
      <a:lvl8pPr marL="3800855" marR="0" indent="-563880"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8pPr>
      <a:lvl9pPr marL="4267200" marR="0" indent="-563880" algn="l" defTabSz="914400" rtl="0" latinLnBrk="0">
        <a:lnSpc>
          <a:spcPct val="120000"/>
        </a:lnSpc>
        <a:spcBef>
          <a:spcPts val="1000"/>
        </a:spcBef>
        <a:spcAft>
          <a:spcPts val="0"/>
        </a:spcAft>
        <a:buClr>
          <a:schemeClr val="accent6"/>
        </a:buClr>
        <a:buSzPct val="90000"/>
        <a:buFontTx/>
        <a:buChar char="▪"/>
        <a:tabLst/>
        <a:defRPr sz="2000" b="0" i="0" u="none" strike="noStrike" cap="none" spc="0" baseline="0">
          <a:solidFill>
            <a:srgbClr val="FFFFFF"/>
          </a:solidFill>
          <a:uFillTx/>
          <a:latin typeface="+mn-lt"/>
          <a:ea typeface="+mn-ea"/>
          <a:cs typeface="+mn-cs"/>
          <a:sym typeface="Arial"/>
        </a:defRPr>
      </a:lvl9pPr>
    </p:bodyStyle>
    <p:otherStyle>
      <a:lvl1pPr marL="0" marR="0" indent="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2D29"/>
        </a:solidFill>
        <a:effectLst/>
      </p:bgPr>
    </p:bg>
    <p:spTree>
      <p:nvGrpSpPr>
        <p:cNvPr id="1" name=""/>
        <p:cNvGrpSpPr/>
        <p:nvPr/>
      </p:nvGrpSpPr>
      <p:grpSpPr>
        <a:xfrm>
          <a:off x="0" y="0"/>
          <a:ext cx="0" cy="0"/>
          <a:chOff x="0" y="0"/>
          <a:chExt cx="0" cy="0"/>
        </a:xfrm>
      </p:grpSpPr>
      <p:pic>
        <p:nvPicPr>
          <p:cNvPr id="136" name="Picture 7" descr="Picture 7"/>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137" name="Picture 9" descr="Picture 9"/>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138" name="Rectangle 11"/>
          <p:cNvSpPr/>
          <p:nvPr/>
        </p:nvSpPr>
        <p:spPr>
          <a:xfrm>
            <a:off x="0" y="0"/>
            <a:ext cx="964174" cy="6858000"/>
          </a:xfrm>
          <a:prstGeom prst="rect">
            <a:avLst/>
          </a:prstGeom>
          <a:solidFill>
            <a:srgbClr val="1F2D29"/>
          </a:solidFill>
          <a:ln w="12700">
            <a:miter lim="400000"/>
          </a:ln>
        </p:spPr>
        <p:txBody>
          <a:bodyPr lIns="45719" rIns="45719"/>
          <a:lstStyle/>
          <a:p>
            <a:pPr>
              <a:defRPr>
                <a:solidFill>
                  <a:srgbClr val="FFFFFF"/>
                </a:solidFill>
              </a:defRPr>
            </a:pPr>
            <a:endParaRPr/>
          </a:p>
        </p:txBody>
      </p:sp>
      <p:sp>
        <p:nvSpPr>
          <p:cNvPr id="139" name="Rectangle 13"/>
          <p:cNvSpPr/>
          <p:nvPr/>
        </p:nvSpPr>
        <p:spPr>
          <a:xfrm>
            <a:off x="962041" y="0"/>
            <a:ext cx="45720"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140" name="Rectangle 15"/>
          <p:cNvSpPr/>
          <p:nvPr/>
        </p:nvSpPr>
        <p:spPr>
          <a:xfrm>
            <a:off x="1004478" y="0"/>
            <a:ext cx="10372318" cy="6858000"/>
          </a:xfrm>
          <a:prstGeom prst="rect">
            <a:avLst/>
          </a:prstGeom>
          <a:solidFill>
            <a:srgbClr val="1F2D29">
              <a:alpha val="92000"/>
            </a:srgbClr>
          </a:solidFill>
          <a:ln w="12700">
            <a:miter lim="400000"/>
          </a:ln>
        </p:spPr>
        <p:txBody>
          <a:bodyPr lIns="45719" rIns="45719"/>
          <a:lstStyle/>
          <a:p>
            <a:pPr>
              <a:defRPr>
                <a:solidFill>
                  <a:srgbClr val="FFFFFF"/>
                </a:solidFill>
              </a:defRPr>
            </a:pPr>
            <a:endParaRPr/>
          </a:p>
        </p:txBody>
      </p:sp>
      <p:sp>
        <p:nvSpPr>
          <p:cNvPr id="141" name="Rectangle 17"/>
          <p:cNvSpPr/>
          <p:nvPr/>
        </p:nvSpPr>
        <p:spPr>
          <a:xfrm>
            <a:off x="11377328" y="0"/>
            <a:ext cx="27433"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142" name="TextBox 19"/>
          <p:cNvSpPr txBox="1"/>
          <p:nvPr/>
        </p:nvSpPr>
        <p:spPr>
          <a:xfrm>
            <a:off x="2240663" y="641225"/>
            <a:ext cx="324196"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spcBef>
                <a:spcPts val="600"/>
              </a:spcBef>
              <a:defRPr>
                <a:solidFill>
                  <a:schemeClr val="accent6"/>
                </a:solidFill>
                <a:latin typeface="Wingdings 3"/>
                <a:ea typeface="Wingdings 3"/>
                <a:cs typeface="Wingdings 3"/>
                <a:sym typeface="Wingdings 3"/>
              </a:defRPr>
            </a:lvl1pPr>
          </a:lstStyle>
          <a:p>
            <a:r>
              <a:t></a:t>
            </a:r>
          </a:p>
        </p:txBody>
      </p:sp>
      <p:sp>
        <p:nvSpPr>
          <p:cNvPr id="143" name="Rectangle 21"/>
          <p:cNvSpPr/>
          <p:nvPr/>
        </p:nvSpPr>
        <p:spPr>
          <a:xfrm>
            <a:off x="2133" y="-1"/>
            <a:ext cx="12189867" cy="6858001"/>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pic>
        <p:nvPicPr>
          <p:cNvPr id="144" name="Picture 23" descr="Picture 23"/>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145" name="Rectangle 25"/>
          <p:cNvSpPr/>
          <p:nvPr/>
        </p:nvSpPr>
        <p:spPr>
          <a:xfrm>
            <a:off x="0" y="0"/>
            <a:ext cx="964174" cy="6858000"/>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46" name="Rectangle 27"/>
          <p:cNvSpPr/>
          <p:nvPr/>
        </p:nvSpPr>
        <p:spPr>
          <a:xfrm>
            <a:off x="945261" y="-3"/>
            <a:ext cx="45720" cy="6858001"/>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147" name="Oval 29"/>
          <p:cNvSpPr/>
          <p:nvPr/>
        </p:nvSpPr>
        <p:spPr>
          <a:xfrm>
            <a:off x="1547566" y="421698"/>
            <a:ext cx="967150" cy="967149"/>
          </a:xfrm>
          <a:prstGeom prst="ellipse">
            <a:avLst/>
          </a:prstGeom>
          <a:gradFill>
            <a:gsLst>
              <a:gs pos="0">
                <a:srgbClr val="1F2D29">
                  <a:alpha val="0"/>
                </a:srgbClr>
              </a:gs>
              <a:gs pos="100000">
                <a:schemeClr val="accent1">
                  <a:alpha val="21000"/>
                </a:schemeClr>
              </a:gs>
            </a:gsLst>
            <a:lin ang="10800000"/>
          </a:gradFill>
          <a:ln w="12700">
            <a:miter lim="400000"/>
          </a:ln>
        </p:spPr>
        <p:txBody>
          <a:bodyPr lIns="45719" rIns="45719" anchor="ctr"/>
          <a:lstStyle/>
          <a:p>
            <a:pPr algn="ctr">
              <a:defRPr>
                <a:solidFill>
                  <a:srgbClr val="FFFFFF"/>
                </a:solidFill>
              </a:defRPr>
            </a:pPr>
            <a:endParaRPr/>
          </a:p>
        </p:txBody>
      </p:sp>
      <p:sp>
        <p:nvSpPr>
          <p:cNvPr id="148" name="Title 1"/>
          <p:cNvSpPr txBox="1">
            <a:spLocks noGrp="1"/>
          </p:cNvSpPr>
          <p:nvPr>
            <p:ph type="title"/>
          </p:nvPr>
        </p:nvSpPr>
        <p:spPr>
          <a:xfrm>
            <a:off x="1518411" y="1201722"/>
            <a:ext cx="3133751" cy="4454556"/>
          </a:xfrm>
          <a:prstGeom prst="rect">
            <a:avLst/>
          </a:prstGeom>
        </p:spPr>
        <p:txBody>
          <a:bodyPr anchor="ctr"/>
          <a:lstStyle/>
          <a:p>
            <a:pPr>
              <a:defRPr sz="3600"/>
            </a:pPr>
            <a:r>
              <a:t>Monte Carlo Method for Option Pricing </a:t>
            </a:r>
            <a:br/>
            <a:endParaRPr/>
          </a:p>
        </p:txBody>
      </p:sp>
      <p:sp>
        <p:nvSpPr>
          <p:cNvPr id="149" name="Subtitle 2"/>
          <p:cNvSpPr txBox="1">
            <a:spLocks noGrp="1"/>
          </p:cNvSpPr>
          <p:nvPr>
            <p:ph type="body" sz="quarter" idx="1"/>
          </p:nvPr>
        </p:nvSpPr>
        <p:spPr>
          <a:xfrm>
            <a:off x="5454362" y="1201722"/>
            <a:ext cx="5329251" cy="4454556"/>
          </a:xfrm>
          <a:prstGeom prst="rect">
            <a:avLst/>
          </a:prstGeom>
        </p:spPr>
        <p:txBody>
          <a:bodyPr lIns="45719" tIns="45719" rIns="45719" bIns="45719" anchor="ctr"/>
          <a:lstStyle/>
          <a:p>
            <a:pPr indent="-228600" algn="l">
              <a:buClr>
                <a:schemeClr val="accent6"/>
              </a:buClr>
              <a:buSzPct val="90000"/>
              <a:buChar char="▪"/>
            </a:pPr>
            <a:r>
              <a:t>Narek Khachikyan, Melik Tigranyan, Areg Hovakimyan </a:t>
            </a:r>
          </a:p>
          <a:p>
            <a:pPr indent="-228600" algn="l">
              <a:buClr>
                <a:schemeClr val="accent6"/>
              </a:buClr>
              <a:buSzPct val="90000"/>
              <a:buChar char="▪"/>
            </a:pPr>
            <a:r>
              <a:t>ENGS 211: Numerical Methods</a:t>
            </a:r>
          </a:p>
          <a:p>
            <a:pPr indent="-228600" algn="l">
              <a:buClr>
                <a:schemeClr val="accent6"/>
              </a:buClr>
              <a:buSzPct val="90000"/>
              <a:buChar char="▪"/>
            </a:pPr>
            <a:r>
              <a:t>Professor- Michael Poghosyan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523209-E4CA-AF67-97D6-9393B3C8ABBE}"/>
              </a:ext>
            </a:extLst>
          </p:cNvPr>
          <p:cNvSpPr/>
          <p:nvPr/>
        </p:nvSpPr>
        <p:spPr>
          <a:xfrm>
            <a:off x="1524000" y="139920"/>
            <a:ext cx="9144000" cy="523220"/>
          </a:xfrm>
          <a:prstGeom prst="rect">
            <a:avLst/>
          </a:prstGeom>
          <a:noFill/>
        </p:spPr>
        <p:txBody>
          <a:bodyPr wrap="square" lIns="91440" tIns="45720" rIns="91440" bIns="45720">
            <a:spAutoFit/>
          </a:bodyPr>
          <a:lstStyle/>
          <a:p>
            <a:pPr algn="ctr"/>
            <a:r>
              <a:rPr kumimoji="0" lang="en-US" sz="2800" b="1" i="0" strike="noStrike" cap="none" spc="0" normalizeH="0" baseline="0" dirty="0">
                <a:ln w="22225">
                  <a:solidFill>
                    <a:schemeClr val="accent2"/>
                  </a:solidFill>
                  <a:prstDash val="solid"/>
                </a:ln>
                <a:solidFill>
                  <a:schemeClr val="accent2">
                    <a:lumMod val="40000"/>
                    <a:lumOff val="60000"/>
                  </a:schemeClr>
                </a:solidFill>
                <a:effectLst/>
                <a:uFillTx/>
                <a:latin typeface="+mn-lt"/>
                <a:ea typeface="+mn-ea"/>
                <a:cs typeface="+mn-cs"/>
                <a:sym typeface="Arial"/>
              </a:rPr>
              <a:t>Black Scholes Model Formulas for Option Pricing</a:t>
            </a:r>
            <a:endParaRPr lang="en-US" sz="2800" b="1" cap="none" spc="0" dirty="0">
              <a:ln w="22225">
                <a:solidFill>
                  <a:schemeClr val="accent2"/>
                </a:solidFill>
                <a:prstDash val="solid"/>
              </a:ln>
              <a:solidFill>
                <a:schemeClr val="accent2">
                  <a:lumMod val="40000"/>
                  <a:lumOff val="60000"/>
                </a:schemeClr>
              </a:solidFill>
              <a:effectLst/>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9EB041D-5A2C-2CBB-35C7-7F6E10F2BE2C}"/>
                  </a:ext>
                </a:extLst>
              </p:cNvPr>
              <p:cNvSpPr txBox="1"/>
              <p:nvPr/>
            </p:nvSpPr>
            <p:spPr>
              <a:xfrm>
                <a:off x="1266013" y="766253"/>
                <a:ext cx="10042453" cy="53722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bg1"/>
                    </a:solidFill>
                  </a:rPr>
                  <a:t>The Black-Scholes formula for the price of a European call option </a:t>
                </a:r>
                <a:r>
                  <a:rPr lang="en-US" b="1" dirty="0">
                    <a:solidFill>
                      <a:schemeClr val="bg1"/>
                    </a:solidFill>
                  </a:rPr>
                  <a:t>(C)</a:t>
                </a:r>
                <a:r>
                  <a:rPr lang="en-US" dirty="0">
                    <a:solidFill>
                      <a:schemeClr val="bg1"/>
                    </a:solidFill>
                  </a:rPr>
                  <a:t> and a European put option</a:t>
                </a:r>
              </a:p>
              <a:p>
                <a:r>
                  <a:rPr lang="en-US" b="1" dirty="0">
                    <a:solidFill>
                      <a:schemeClr val="bg1"/>
                    </a:solidFill>
                  </a:rPr>
                  <a:t>(P)</a:t>
                </a:r>
                <a:r>
                  <a:rPr lang="en-US" dirty="0">
                    <a:solidFill>
                      <a:schemeClr val="bg1"/>
                    </a:solidFill>
                  </a:rPr>
                  <a:t> on a non-dividend-paying stock is as follows:</a:t>
                </a:r>
                <a:endParaRPr lang="en-US" b="1" dirty="0">
                  <a:solidFill>
                    <a:schemeClr val="bg1"/>
                  </a:solidFill>
                </a:endParaRPr>
              </a:p>
              <a:p>
                <a:r>
                  <a:rPr lang="en-US" sz="2400" b="1" i="1" dirty="0">
                    <a:solidFill>
                      <a:schemeClr val="bg1"/>
                    </a:solidFill>
                  </a:rPr>
                  <a:t>5.1 European Call Option</a:t>
                </a:r>
              </a:p>
              <a:p>
                <a:endParaRPr lang="en-US" sz="1600" dirty="0">
                  <a:solidFill>
                    <a:schemeClr val="bg1"/>
                  </a:solidFill>
                </a:endParaRPr>
              </a:p>
              <a:p>
                <a:pPr algn="ctr"/>
                <a:r>
                  <a:rPr lang="en-US" sz="1600" dirty="0">
                    <a:solidFill>
                      <a:schemeClr val="bg1"/>
                    </a:solidFill>
                  </a:rPr>
                  <a:t>C(S, t) = SN(</a:t>
                </a:r>
                <a:r>
                  <a:rPr lang="en-GB" sz="1600" dirty="0">
                    <a:solidFill>
                      <a:schemeClr val="bg1"/>
                    </a:solidFill>
                    <a:effectLst/>
                    <a:latin typeface="Arial" panose="020B0604020202020204" pitchFamily="34" charset="0"/>
                    <a:ea typeface="Arial" panose="020B0604020202020204" pitchFamily="34" charset="0"/>
                  </a:rPr>
                  <a:t>d</a:t>
                </a:r>
                <a:r>
                  <a:rPr lang="en-GB" sz="1600" baseline="-25000" dirty="0">
                    <a:solidFill>
                      <a:schemeClr val="bg1"/>
                    </a:solidFill>
                    <a:effectLst/>
                    <a:latin typeface="Arial" panose="020B0604020202020204" pitchFamily="34" charset="0"/>
                    <a:ea typeface="Arial" panose="020B0604020202020204" pitchFamily="34" charset="0"/>
                  </a:rPr>
                  <a:t>1</a:t>
                </a:r>
                <a:r>
                  <a:rPr lang="en-US" sz="1600" dirty="0">
                    <a:solidFill>
                      <a:schemeClr val="bg1"/>
                    </a:solidFill>
                  </a:rPr>
                  <a:t>) − </a:t>
                </a:r>
                <a:r>
                  <a:rPr lang="en-GB" sz="1600" dirty="0">
                    <a:solidFill>
                      <a:schemeClr val="bg1"/>
                    </a:solidFill>
                    <a:effectLst/>
                    <a:latin typeface="Arial" panose="020B0604020202020204" pitchFamily="34" charset="0"/>
                    <a:ea typeface="Arial" panose="020B0604020202020204" pitchFamily="34" charset="0"/>
                  </a:rPr>
                  <a:t>Ke</a:t>
                </a:r>
                <a:r>
                  <a:rPr lang="en-GB" sz="1600" baseline="30000" dirty="0">
                    <a:solidFill>
                      <a:schemeClr val="bg1"/>
                    </a:solidFill>
                    <a:effectLst/>
                    <a:latin typeface="Arial" panose="020B0604020202020204" pitchFamily="34" charset="0"/>
                    <a:ea typeface="Arial" panose="020B0604020202020204" pitchFamily="34" charset="0"/>
                  </a:rPr>
                  <a:t>-</a:t>
                </a:r>
                <a:r>
                  <a:rPr lang="en-GB" sz="1600" baseline="30000" dirty="0" err="1">
                    <a:solidFill>
                      <a:schemeClr val="bg1"/>
                    </a:solidFill>
                    <a:effectLst/>
                    <a:latin typeface="Arial" panose="020B0604020202020204" pitchFamily="34" charset="0"/>
                    <a:ea typeface="Arial" panose="020B0604020202020204" pitchFamily="34" charset="0"/>
                  </a:rPr>
                  <a:t>rT</a:t>
                </a:r>
                <a:r>
                  <a:rPr lang="en-US" sz="1600" dirty="0">
                    <a:solidFill>
                      <a:schemeClr val="bg1"/>
                    </a:solidFill>
                  </a:rPr>
                  <a:t> N(</a:t>
                </a:r>
                <a:r>
                  <a:rPr lang="en-GB" sz="1600" dirty="0">
                    <a:solidFill>
                      <a:schemeClr val="bg1"/>
                    </a:solidFill>
                    <a:effectLst/>
                    <a:latin typeface="Arial" panose="020B0604020202020204" pitchFamily="34" charset="0"/>
                    <a:ea typeface="Arial" panose="020B0604020202020204" pitchFamily="34" charset="0"/>
                  </a:rPr>
                  <a:t>d</a:t>
                </a:r>
                <a:r>
                  <a:rPr lang="en-GB" sz="1600" baseline="-25000" dirty="0">
                    <a:solidFill>
                      <a:schemeClr val="bg1"/>
                    </a:solidFill>
                    <a:latin typeface="Arial" panose="020B0604020202020204" pitchFamily="34" charset="0"/>
                    <a:ea typeface="Arial" panose="020B0604020202020204" pitchFamily="34" charset="0"/>
                  </a:rPr>
                  <a:t>2</a:t>
                </a:r>
                <a:r>
                  <a:rPr lang="en-US" sz="1600" dirty="0">
                    <a:solidFill>
                      <a:schemeClr val="bg1"/>
                    </a:solidFill>
                  </a:rPr>
                  <a:t>)</a:t>
                </a:r>
              </a:p>
              <a:p>
                <a:endParaRPr lang="en-US" dirty="0">
                  <a:solidFill>
                    <a:schemeClr val="bg1"/>
                  </a:solidFill>
                </a:endParaRPr>
              </a:p>
              <a:p>
                <a:r>
                  <a:rPr lang="en-US" dirty="0">
                    <a:solidFill>
                      <a:schemeClr val="bg1"/>
                    </a:solidFill>
                  </a:rPr>
                  <a:t>where:</a:t>
                </a:r>
              </a:p>
              <a:p>
                <a:endParaRPr lang="en-US" dirty="0">
                  <a:solidFill>
                    <a:schemeClr val="bg1"/>
                  </a:solidFill>
                </a:endParaRPr>
              </a:p>
              <a:p>
                <a:pPr algn="ctr"/>
                <a:r>
                  <a:rPr lang="en-GB" dirty="0">
                    <a:solidFill>
                      <a:schemeClr val="bg1"/>
                    </a:solidFill>
                    <a:effectLst/>
                    <a:latin typeface="Arial" panose="020B0604020202020204" pitchFamily="34" charset="0"/>
                    <a:ea typeface="Arial" panose="020B0604020202020204" pitchFamily="34" charset="0"/>
                  </a:rPr>
                  <a:t>d</a:t>
                </a:r>
                <a:r>
                  <a:rPr lang="en-GB" baseline="-25000" dirty="0">
                    <a:solidFill>
                      <a:schemeClr val="bg1"/>
                    </a:solidFill>
                    <a:effectLst/>
                    <a:latin typeface="Arial" panose="020B0604020202020204" pitchFamily="34" charset="0"/>
                    <a:ea typeface="Arial" panose="020B0604020202020204" pitchFamily="34" charset="0"/>
                  </a:rPr>
                  <a:t>1</a:t>
                </a:r>
                <a:r>
                  <a:rPr lang="en-GB" dirty="0">
                    <a:solidFill>
                      <a:schemeClr val="bg1"/>
                    </a:solidFill>
                    <a:effectLst/>
                    <a:latin typeface="Arial" panose="020B0604020202020204" pitchFamily="34" charset="0"/>
                    <a:ea typeface="Arial" panose="020B0604020202020204" pitchFamily="34" charset="0"/>
                  </a:rPr>
                  <a:t>=</a:t>
                </a:r>
                <a:r>
                  <a:rPr lang="en-GB" dirty="0">
                    <a:solidFill>
                      <a:schemeClr val="bg1"/>
                    </a:solidFill>
                    <a:effectLst/>
                    <a:latin typeface="Cambria Math" panose="02040503050406030204" pitchFamily="18" charset="0"/>
                    <a:ea typeface="Arial" panose="020B0604020202020204" pitchFamily="34" charset="0"/>
                  </a:rPr>
                  <a:t> </a:t>
                </a:r>
                <a14:m>
                  <m:oMath xmlns:m="http://schemas.openxmlformats.org/officeDocument/2006/math">
                    <m:f>
                      <m:fPr>
                        <m:ctrlPr>
                          <a:rPr lang="en-US" i="1">
                            <a:solidFill>
                              <a:schemeClr val="bg1"/>
                            </a:solidFill>
                            <a:effectLst/>
                            <a:latin typeface="Cambria Math" panose="02040503050406030204" pitchFamily="18" charset="0"/>
                            <a:ea typeface="Arial" panose="020B0604020202020204" pitchFamily="34" charset="0"/>
                          </a:rPr>
                        </m:ctrlPr>
                      </m:fPr>
                      <m:num>
                        <m:func>
                          <m:funcPr>
                            <m:ctrlPr>
                              <a:rPr lang="en-US" i="1">
                                <a:solidFill>
                                  <a:schemeClr val="bg1"/>
                                </a:solidFill>
                                <a:effectLst/>
                                <a:latin typeface="Cambria Math" panose="02040503050406030204" pitchFamily="18" charset="0"/>
                                <a:ea typeface="Arial" panose="020B0604020202020204" pitchFamily="34" charset="0"/>
                              </a:rPr>
                            </m:ctrlPr>
                          </m:funcPr>
                          <m:fName>
                            <m:r>
                              <m:rPr>
                                <m:sty m:val="p"/>
                              </m:rPr>
                              <a:rPr lang="en-GB">
                                <a:solidFill>
                                  <a:schemeClr val="bg1"/>
                                </a:solidFill>
                                <a:effectLst/>
                                <a:latin typeface="Cambria Math" panose="02040503050406030204" pitchFamily="18" charset="0"/>
                                <a:ea typeface="Arial" panose="020B0604020202020204" pitchFamily="34" charset="0"/>
                              </a:rPr>
                              <m:t>log</m:t>
                            </m:r>
                          </m:fName>
                          <m:e>
                            <m:r>
                              <a:rPr lang="en-GB" i="1">
                                <a:solidFill>
                                  <a:schemeClr val="bg1"/>
                                </a:solidFill>
                                <a:effectLst/>
                                <a:latin typeface="Cambria Math" panose="02040503050406030204" pitchFamily="18" charset="0"/>
                                <a:ea typeface="Arial" panose="020B0604020202020204" pitchFamily="34" charset="0"/>
                              </a:rPr>
                              <m:t>(</m:t>
                            </m:r>
                            <m:r>
                              <a:rPr lang="en-GB" i="1">
                                <a:solidFill>
                                  <a:schemeClr val="bg1"/>
                                </a:solidFill>
                                <a:effectLst/>
                                <a:latin typeface="Cambria Math" panose="02040503050406030204" pitchFamily="18" charset="0"/>
                                <a:ea typeface="Arial" panose="020B0604020202020204" pitchFamily="34" charset="0"/>
                              </a:rPr>
                              <m:t>𝑆</m:t>
                            </m:r>
                            <m:r>
                              <a:rPr lang="en-GB" i="1">
                                <a:solidFill>
                                  <a:schemeClr val="bg1"/>
                                </a:solidFill>
                                <a:effectLst/>
                                <a:latin typeface="Cambria Math" panose="02040503050406030204" pitchFamily="18" charset="0"/>
                                <a:ea typeface="Arial" panose="020B0604020202020204" pitchFamily="34" charset="0"/>
                              </a:rPr>
                              <m:t>/</m:t>
                            </m:r>
                            <m:r>
                              <a:rPr lang="en-GB" i="1">
                                <a:solidFill>
                                  <a:schemeClr val="bg1"/>
                                </a:solidFill>
                                <a:effectLst/>
                                <a:latin typeface="Cambria Math" panose="02040503050406030204" pitchFamily="18" charset="0"/>
                                <a:ea typeface="Arial" panose="020B0604020202020204" pitchFamily="34" charset="0"/>
                              </a:rPr>
                              <m:t>𝐾</m:t>
                            </m:r>
                          </m:e>
                        </m:func>
                        <m:r>
                          <a:rPr lang="en-GB" i="1">
                            <a:solidFill>
                              <a:schemeClr val="bg1"/>
                            </a:solidFill>
                            <a:effectLst/>
                            <a:latin typeface="Cambria Math" panose="02040503050406030204" pitchFamily="18" charset="0"/>
                            <a:ea typeface="Arial" panose="020B0604020202020204" pitchFamily="34" charset="0"/>
                          </a:rPr>
                          <m:t>)+(</m:t>
                        </m:r>
                        <m:r>
                          <a:rPr lang="en-GB" i="1">
                            <a:solidFill>
                              <a:schemeClr val="bg1"/>
                            </a:solidFill>
                            <a:effectLst/>
                            <a:latin typeface="Cambria Math" panose="02040503050406030204" pitchFamily="18" charset="0"/>
                            <a:ea typeface="Arial" panose="020B0604020202020204" pitchFamily="34" charset="0"/>
                          </a:rPr>
                          <m:t>𝑟</m:t>
                        </m:r>
                        <m:r>
                          <a:rPr lang="en-GB" i="1">
                            <a:solidFill>
                              <a:schemeClr val="bg1"/>
                            </a:solidFill>
                            <a:effectLst/>
                            <a:latin typeface="Cambria Math" panose="02040503050406030204" pitchFamily="18" charset="0"/>
                            <a:ea typeface="Arial" panose="020B0604020202020204" pitchFamily="34" charset="0"/>
                          </a:rPr>
                          <m:t>+</m:t>
                        </m:r>
                        <m:r>
                          <a:rPr lang="en-GB" i="1">
                            <a:solidFill>
                              <a:schemeClr val="bg1"/>
                            </a:solidFill>
                            <a:effectLst/>
                            <a:latin typeface="Cambria Math" panose="02040503050406030204" pitchFamily="18" charset="0"/>
                            <a:ea typeface="Arial" panose="020B0604020202020204" pitchFamily="34" charset="0"/>
                          </a:rPr>
                          <m:t>𝜎</m:t>
                        </m:r>
                        <m:r>
                          <a:rPr lang="en-GB" baseline="30000">
                            <a:solidFill>
                              <a:schemeClr val="bg1"/>
                            </a:solidFill>
                            <a:effectLst/>
                            <a:latin typeface="Cambria Math" panose="02040503050406030204" pitchFamily="18" charset="0"/>
                            <a:ea typeface="Arial" panose="020B0604020202020204" pitchFamily="34" charset="0"/>
                          </a:rPr>
                          <m:t>2</m:t>
                        </m:r>
                        <m:r>
                          <a:rPr lang="en-GB">
                            <a:solidFill>
                              <a:schemeClr val="bg1"/>
                            </a:solidFill>
                            <a:effectLst/>
                            <a:latin typeface="Cambria Math" panose="02040503050406030204" pitchFamily="18" charset="0"/>
                            <a:ea typeface="Arial" panose="020B0604020202020204" pitchFamily="34" charset="0"/>
                          </a:rPr>
                          <m:t>/2)</m:t>
                        </m:r>
                        <m:r>
                          <m:rPr>
                            <m:sty m:val="p"/>
                          </m:rPr>
                          <a:rPr lang="en-GB">
                            <a:solidFill>
                              <a:schemeClr val="bg1"/>
                            </a:solidFill>
                            <a:effectLst/>
                            <a:latin typeface="Cambria Math" panose="02040503050406030204" pitchFamily="18" charset="0"/>
                            <a:ea typeface="Arial" panose="020B0604020202020204" pitchFamily="34" charset="0"/>
                          </a:rPr>
                          <m:t>T</m:t>
                        </m:r>
                      </m:num>
                      <m:den>
                        <m:r>
                          <a:rPr lang="en-GB" i="1">
                            <a:solidFill>
                              <a:schemeClr val="bg1"/>
                            </a:solidFill>
                            <a:effectLst/>
                            <a:latin typeface="Cambria Math" panose="02040503050406030204" pitchFamily="18" charset="0"/>
                            <a:ea typeface="Arial" panose="020B0604020202020204" pitchFamily="34" charset="0"/>
                          </a:rPr>
                          <m:t>𝜎</m:t>
                        </m:r>
                        <m:rad>
                          <m:radPr>
                            <m:degHide m:val="on"/>
                            <m:ctrlPr>
                              <a:rPr lang="en-US" i="1">
                                <a:solidFill>
                                  <a:schemeClr val="bg1"/>
                                </a:solidFill>
                                <a:effectLst/>
                                <a:latin typeface="Cambria Math" panose="02040503050406030204" pitchFamily="18" charset="0"/>
                                <a:ea typeface="Arial" panose="020B0604020202020204" pitchFamily="34" charset="0"/>
                              </a:rPr>
                            </m:ctrlPr>
                          </m:radPr>
                          <m:deg/>
                          <m:e>
                            <m:r>
                              <a:rPr lang="en-GB" i="1">
                                <a:solidFill>
                                  <a:schemeClr val="bg1"/>
                                </a:solidFill>
                                <a:effectLst/>
                                <a:latin typeface="Cambria Math" panose="02040503050406030204" pitchFamily="18" charset="0"/>
                                <a:ea typeface="Arial" panose="020B0604020202020204" pitchFamily="34" charset="0"/>
                              </a:rPr>
                              <m:t>𝑇</m:t>
                            </m:r>
                          </m:e>
                        </m:rad>
                      </m:den>
                    </m:f>
                  </m:oMath>
                </a14:m>
                <a:r>
                  <a:rPr lang="en-US" dirty="0">
                    <a:solidFill>
                      <a:schemeClr val="bg1"/>
                    </a:solidFill>
                    <a:latin typeface="Arial" panose="020B0604020202020204" pitchFamily="34" charset="0"/>
                  </a:rPr>
                  <a:t>,</a:t>
                </a:r>
              </a:p>
              <a:p>
                <a:endParaRPr lang="en-US" dirty="0">
                  <a:solidFill>
                    <a:schemeClr val="bg1"/>
                  </a:solidFill>
                </a:endParaRPr>
              </a:p>
              <a:p>
                <a:pPr algn="ctr"/>
                <a:r>
                  <a:rPr lang="en-GB" dirty="0">
                    <a:solidFill>
                      <a:schemeClr val="bg1"/>
                    </a:solidFill>
                    <a:latin typeface="Arial" panose="020B0604020202020204" pitchFamily="34" charset="0"/>
                    <a:ea typeface="Arial" panose="020B0604020202020204" pitchFamily="34" charset="0"/>
                  </a:rPr>
                  <a:t>d</a:t>
                </a:r>
                <a:r>
                  <a:rPr lang="en-GB" baseline="-25000" dirty="0">
                    <a:solidFill>
                      <a:schemeClr val="bg1"/>
                    </a:solidFill>
                    <a:latin typeface="Arial" panose="020B0604020202020204" pitchFamily="34" charset="0"/>
                    <a:ea typeface="Arial" panose="020B0604020202020204" pitchFamily="34" charset="0"/>
                  </a:rPr>
                  <a:t>2</a:t>
                </a:r>
                <a:r>
                  <a:rPr lang="en-US" dirty="0">
                    <a:solidFill>
                      <a:schemeClr val="bg1"/>
                    </a:solidFill>
                  </a:rPr>
                  <a:t> = </a:t>
                </a:r>
                <a:r>
                  <a:rPr lang="en-GB" dirty="0">
                    <a:solidFill>
                      <a:schemeClr val="bg1"/>
                    </a:solidFill>
                    <a:latin typeface="Arial" panose="020B0604020202020204" pitchFamily="34" charset="0"/>
                    <a:ea typeface="Arial" panose="020B0604020202020204" pitchFamily="34" charset="0"/>
                  </a:rPr>
                  <a:t>d</a:t>
                </a:r>
                <a:r>
                  <a:rPr lang="en-GB" baseline="-25000" dirty="0">
                    <a:solidFill>
                      <a:schemeClr val="bg1"/>
                    </a:solidFill>
                    <a:latin typeface="Arial" panose="020B0604020202020204" pitchFamily="34" charset="0"/>
                    <a:ea typeface="Arial" panose="020B0604020202020204" pitchFamily="34" charset="0"/>
                  </a:rPr>
                  <a:t>1</a:t>
                </a:r>
                <a:r>
                  <a:rPr lang="en-US" dirty="0">
                    <a:solidFill>
                      <a:schemeClr val="bg1"/>
                    </a:solidFill>
                  </a:rPr>
                  <a:t> − σ</a:t>
                </a:r>
                <a14:m>
                  <m:oMath xmlns:m="http://schemas.openxmlformats.org/officeDocument/2006/math">
                    <m:rad>
                      <m:radPr>
                        <m:degHide m:val="on"/>
                        <m:ctrlPr>
                          <a:rPr lang="en-US" i="1" smtClean="0">
                            <a:solidFill>
                              <a:schemeClr val="bg1"/>
                            </a:solidFill>
                            <a:latin typeface="Cambria Math" panose="02040503050406030204" pitchFamily="18" charset="0"/>
                          </a:rPr>
                        </m:ctrlPr>
                      </m:radPr>
                      <m:deg/>
                      <m:e>
                        <m:r>
                          <a:rPr lang="en-US" b="0" i="1" smtClean="0">
                            <a:solidFill>
                              <a:schemeClr val="bg1"/>
                            </a:solidFill>
                            <a:latin typeface="Cambria Math" panose="02040503050406030204" pitchFamily="18" charset="0"/>
                          </a:rPr>
                          <m:t>𝑇</m:t>
                        </m:r>
                      </m:e>
                    </m:rad>
                  </m:oMath>
                </a14:m>
                <a:r>
                  <a:rPr lang="en-US" dirty="0">
                    <a:solidFill>
                      <a:schemeClr val="bg1"/>
                    </a:solidFill>
                  </a:rPr>
                  <a:t> ,</a:t>
                </a:r>
              </a:p>
              <a:p>
                <a:endParaRPr lang="en-US" dirty="0">
                  <a:solidFill>
                    <a:schemeClr val="bg1"/>
                  </a:solidFill>
                </a:endParaRPr>
              </a:p>
              <a:p>
                <a:r>
                  <a:rPr lang="en-US" b="1" dirty="0">
                    <a:solidFill>
                      <a:schemeClr val="bg1"/>
                    </a:solidFill>
                  </a:rPr>
                  <a:t>S</a:t>
                </a:r>
                <a:r>
                  <a:rPr lang="en-US" dirty="0">
                    <a:solidFill>
                      <a:schemeClr val="bg1"/>
                    </a:solidFill>
                  </a:rPr>
                  <a:t> is the current stock price, </a:t>
                </a:r>
                <a:r>
                  <a:rPr lang="en-US" b="1" dirty="0">
                    <a:solidFill>
                      <a:schemeClr val="bg1"/>
                    </a:solidFill>
                  </a:rPr>
                  <a:t>K</a:t>
                </a:r>
                <a:r>
                  <a:rPr lang="en-US" dirty="0">
                    <a:solidFill>
                      <a:schemeClr val="bg1"/>
                    </a:solidFill>
                  </a:rPr>
                  <a:t> is the strike price, r is the risk-free rate, </a:t>
                </a:r>
                <a:r>
                  <a:rPr lang="en-US" b="1" dirty="0">
                    <a:solidFill>
                      <a:schemeClr val="bg1"/>
                    </a:solidFill>
                  </a:rPr>
                  <a:t>T</a:t>
                </a:r>
                <a:r>
                  <a:rPr lang="en-US" dirty="0">
                    <a:solidFill>
                      <a:schemeClr val="bg1"/>
                    </a:solidFill>
                  </a:rPr>
                  <a:t> is the time to expiration,</a:t>
                </a:r>
              </a:p>
              <a:p>
                <a:r>
                  <a:rPr lang="en-US" b="1" dirty="0">
                    <a:solidFill>
                      <a:schemeClr val="bg1"/>
                    </a:solidFill>
                  </a:rPr>
                  <a:t>σ</a:t>
                </a:r>
                <a:r>
                  <a:rPr lang="en-US" dirty="0">
                    <a:solidFill>
                      <a:schemeClr val="bg1"/>
                    </a:solidFill>
                  </a:rPr>
                  <a:t> is the volatility of the stock, and </a:t>
                </a:r>
                <a:r>
                  <a:rPr lang="en-US" b="1" dirty="0">
                    <a:solidFill>
                      <a:schemeClr val="bg1"/>
                    </a:solidFill>
                  </a:rPr>
                  <a:t>N</a:t>
                </a:r>
                <a:r>
                  <a:rPr lang="en-US" dirty="0">
                    <a:solidFill>
                      <a:schemeClr val="bg1"/>
                    </a:solidFill>
                  </a:rPr>
                  <a:t>(</a:t>
                </a:r>
                <a:r>
                  <a:rPr lang="en-US" b="1" dirty="0">
                    <a:solidFill>
                      <a:schemeClr val="bg1"/>
                    </a:solidFill>
                  </a:rPr>
                  <a:t>·</a:t>
                </a:r>
                <a:r>
                  <a:rPr lang="en-US" dirty="0">
                    <a:solidFill>
                      <a:schemeClr val="bg1"/>
                    </a:solidFill>
                  </a:rPr>
                  <a:t>) represents the cumulative distribution function of the</a:t>
                </a:r>
              </a:p>
              <a:p>
                <a:r>
                  <a:rPr lang="en-US" dirty="0">
                    <a:solidFill>
                      <a:schemeClr val="bg1"/>
                    </a:solidFill>
                  </a:rPr>
                  <a:t>standard normal distribution.</a:t>
                </a:r>
              </a:p>
              <a:p>
                <a:r>
                  <a:rPr lang="en-US" sz="2400" b="1" i="1" dirty="0">
                    <a:solidFill>
                      <a:schemeClr val="bg1"/>
                    </a:solidFill>
                  </a:rPr>
                  <a:t>5.2 European Put Option</a:t>
                </a:r>
              </a:p>
              <a:p>
                <a:endParaRPr lang="en-US" dirty="0">
                  <a:solidFill>
                    <a:schemeClr val="bg1"/>
                  </a:solidFill>
                </a:endParaRPr>
              </a:p>
              <a:p>
                <a:pPr algn="ctr"/>
                <a:r>
                  <a:rPr lang="en-US" dirty="0">
                    <a:solidFill>
                      <a:schemeClr val="bg1"/>
                    </a:solidFill>
                  </a:rPr>
                  <a:t>P(S, t) = </a:t>
                </a:r>
                <a:r>
                  <a:rPr lang="en-GB" sz="1800" dirty="0">
                    <a:solidFill>
                      <a:schemeClr val="bg1"/>
                    </a:solidFill>
                    <a:effectLst/>
                    <a:latin typeface="Arial" panose="020B0604020202020204" pitchFamily="34" charset="0"/>
                    <a:ea typeface="Arial" panose="020B0604020202020204" pitchFamily="34" charset="0"/>
                  </a:rPr>
                  <a:t>Ke</a:t>
                </a:r>
                <a:r>
                  <a:rPr lang="en-GB" sz="1800" baseline="30000" dirty="0">
                    <a:solidFill>
                      <a:schemeClr val="bg1"/>
                    </a:solidFill>
                    <a:effectLst/>
                    <a:latin typeface="Arial" panose="020B0604020202020204" pitchFamily="34" charset="0"/>
                    <a:ea typeface="Arial" panose="020B0604020202020204" pitchFamily="34" charset="0"/>
                  </a:rPr>
                  <a:t>-</a:t>
                </a:r>
                <a:r>
                  <a:rPr lang="en-GB" sz="1800" baseline="30000" dirty="0" err="1">
                    <a:solidFill>
                      <a:schemeClr val="bg1"/>
                    </a:solidFill>
                    <a:effectLst/>
                    <a:latin typeface="Arial" panose="020B0604020202020204" pitchFamily="34" charset="0"/>
                    <a:ea typeface="Arial" panose="020B0604020202020204" pitchFamily="34" charset="0"/>
                  </a:rPr>
                  <a:t>rT</a:t>
                </a:r>
                <a:r>
                  <a:rPr lang="en-GB" sz="1800" baseline="30000" dirty="0">
                    <a:solidFill>
                      <a:schemeClr val="bg1"/>
                    </a:solidFill>
                    <a:effectLst/>
                    <a:latin typeface="Arial" panose="020B0604020202020204" pitchFamily="34" charset="0"/>
                    <a:ea typeface="Arial" panose="020B0604020202020204" pitchFamily="34" charset="0"/>
                  </a:rPr>
                  <a:t> </a:t>
                </a:r>
                <a:r>
                  <a:rPr lang="en-US" dirty="0">
                    <a:solidFill>
                      <a:schemeClr val="bg1"/>
                    </a:solidFill>
                  </a:rPr>
                  <a:t>N(−</a:t>
                </a:r>
                <a:r>
                  <a:rPr lang="en-GB" sz="1800" dirty="0">
                    <a:solidFill>
                      <a:schemeClr val="bg1"/>
                    </a:solidFill>
                    <a:effectLst/>
                    <a:latin typeface="Arial" panose="020B0604020202020204" pitchFamily="34" charset="0"/>
                    <a:ea typeface="Arial" panose="020B0604020202020204" pitchFamily="34" charset="0"/>
                  </a:rPr>
                  <a:t> d</a:t>
                </a:r>
                <a:r>
                  <a:rPr lang="en-GB" sz="1800" baseline="-25000" dirty="0">
                    <a:solidFill>
                      <a:schemeClr val="bg1"/>
                    </a:solidFill>
                    <a:latin typeface="Arial" panose="020B0604020202020204" pitchFamily="34" charset="0"/>
                    <a:ea typeface="Arial" panose="020B0604020202020204" pitchFamily="34" charset="0"/>
                  </a:rPr>
                  <a:t>2</a:t>
                </a:r>
                <a:r>
                  <a:rPr lang="en-US" dirty="0">
                    <a:solidFill>
                      <a:schemeClr val="bg1"/>
                    </a:solidFill>
                  </a:rPr>
                  <a:t>) − SN(−</a:t>
                </a:r>
                <a:r>
                  <a:rPr lang="en-GB" sz="1800" dirty="0">
                    <a:solidFill>
                      <a:schemeClr val="bg1"/>
                    </a:solidFill>
                    <a:effectLst/>
                    <a:latin typeface="Arial" panose="020B0604020202020204" pitchFamily="34" charset="0"/>
                    <a:ea typeface="Arial" panose="020B0604020202020204" pitchFamily="34" charset="0"/>
                  </a:rPr>
                  <a:t> d</a:t>
                </a:r>
                <a:r>
                  <a:rPr lang="en-GB" baseline="-25000" dirty="0">
                    <a:solidFill>
                      <a:schemeClr val="bg1"/>
                    </a:solidFill>
                    <a:effectLst/>
                    <a:latin typeface="Arial" panose="020B0604020202020204" pitchFamily="34" charset="0"/>
                    <a:ea typeface="Arial" panose="020B0604020202020204" pitchFamily="34" charset="0"/>
                  </a:rPr>
                  <a:t>1</a:t>
                </a:r>
                <a:r>
                  <a:rPr lang="en-US" dirty="0">
                    <a:solidFill>
                      <a:schemeClr val="bg1"/>
                    </a:solidFill>
                  </a:rPr>
                  <a:t>)</a:t>
                </a:r>
              </a:p>
            </p:txBody>
          </p:sp>
        </mc:Choice>
        <mc:Fallback>
          <p:sp>
            <p:nvSpPr>
              <p:cNvPr id="15" name="TextBox 14">
                <a:extLst>
                  <a:ext uri="{FF2B5EF4-FFF2-40B4-BE49-F238E27FC236}">
                    <a16:creationId xmlns:a16="http://schemas.microsoft.com/office/drawing/2014/main" id="{19EB041D-5A2C-2CBB-35C7-7F6E10F2BE2C}"/>
                  </a:ext>
                </a:extLst>
              </p:cNvPr>
              <p:cNvSpPr txBox="1">
                <a:spLocks noRot="1" noChangeAspect="1" noMove="1" noResize="1" noEditPoints="1" noAdjustHandles="1" noChangeArrowheads="1" noChangeShapeType="1" noTextEdit="1"/>
              </p:cNvSpPr>
              <p:nvPr/>
            </p:nvSpPr>
            <p:spPr>
              <a:xfrm>
                <a:off x="1266013" y="766253"/>
                <a:ext cx="10042453" cy="5372240"/>
              </a:xfrm>
              <a:prstGeom prst="rect">
                <a:avLst/>
              </a:prstGeom>
              <a:blipFill>
                <a:blip r:embed="rId2"/>
                <a:stretch>
                  <a:fillRect l="-971" t="-681" b="-908"/>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6140513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314B8-C1B4-9A1C-0BF3-85FF9559E224}"/>
              </a:ext>
            </a:extLst>
          </p:cNvPr>
          <p:cNvSpPr txBox="1"/>
          <p:nvPr/>
        </p:nvSpPr>
        <p:spPr>
          <a:xfrm>
            <a:off x="1206017" y="576634"/>
            <a:ext cx="9779965" cy="31808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1" i="0" dirty="0">
                <a:solidFill>
                  <a:schemeClr val="bg1"/>
                </a:solidFill>
                <a:effectLst/>
                <a:latin typeface="Söhne"/>
              </a:rPr>
              <a:t>6.1 Modeling Stock Price Dynamics</a:t>
            </a:r>
          </a:p>
          <a:p>
            <a:pPr algn="l"/>
            <a:r>
              <a:rPr lang="en-US" i="0" dirty="0">
                <a:solidFill>
                  <a:schemeClr val="bg1"/>
                </a:solidFill>
                <a:effectLst/>
                <a:latin typeface="Söhne"/>
              </a:rPr>
              <a:t>   The most common model for stock price dynamics in finance is the Geometric Brownian Motion</a:t>
            </a:r>
          </a:p>
          <a:p>
            <a:pPr algn="l"/>
            <a:r>
              <a:rPr lang="en-US" i="0" dirty="0">
                <a:solidFill>
                  <a:schemeClr val="bg1"/>
                </a:solidFill>
                <a:effectLst/>
                <a:latin typeface="Söhne"/>
              </a:rPr>
              <a:t>(GBM), which is a continuous-time stochastic process. GBM is defined by the following stochastic</a:t>
            </a:r>
          </a:p>
          <a:p>
            <a:pPr algn="l"/>
            <a:r>
              <a:rPr lang="en-US" i="0" dirty="0">
                <a:solidFill>
                  <a:schemeClr val="bg1"/>
                </a:solidFill>
                <a:effectLst/>
                <a:latin typeface="Söhne"/>
              </a:rPr>
              <a:t>differential equation (SDE): </a:t>
            </a:r>
          </a:p>
          <a:p>
            <a:pPr marL="0" marR="0" algn="ctr">
              <a:lnSpc>
                <a:spcPct val="115000"/>
              </a:lnSpc>
              <a:spcBef>
                <a:spcPts val="0"/>
              </a:spcBef>
              <a:spcAft>
                <a:spcPts val="0"/>
              </a:spcAft>
            </a:pPr>
            <a:r>
              <a:rPr lang="en-US" sz="1800" b="1" i="1" dirty="0" err="1">
                <a:solidFill>
                  <a:schemeClr val="bg1"/>
                </a:solidFill>
                <a:effectLst/>
                <a:latin typeface="Arial" panose="020B0604020202020204" pitchFamily="34" charset="0"/>
                <a:ea typeface="Arial" panose="020B0604020202020204" pitchFamily="34" charset="0"/>
              </a:rPr>
              <a:t>dS</a:t>
            </a:r>
            <a:r>
              <a:rPr lang="en-US" sz="1800" b="1" i="1" baseline="-25000" dirty="0" err="1">
                <a:solidFill>
                  <a:schemeClr val="bg1"/>
                </a:solidFill>
                <a:effectLst/>
                <a:latin typeface="Arial" panose="020B0604020202020204" pitchFamily="34" charset="0"/>
                <a:ea typeface="Arial" panose="020B0604020202020204" pitchFamily="34" charset="0"/>
              </a:rPr>
              <a:t>t</a:t>
            </a:r>
            <a:r>
              <a:rPr lang="en-US" sz="1800" b="1" i="1" dirty="0">
                <a:solidFill>
                  <a:schemeClr val="bg1"/>
                </a:solidFill>
                <a:effectLst/>
                <a:latin typeface="Arial" panose="020B0604020202020204" pitchFamily="34" charset="0"/>
                <a:ea typeface="Arial" panose="020B0604020202020204" pitchFamily="34" charset="0"/>
              </a:rPr>
              <a:t>=µ</a:t>
            </a:r>
            <a:r>
              <a:rPr lang="en-US" sz="1800" b="1" i="1" dirty="0" err="1">
                <a:solidFill>
                  <a:schemeClr val="bg1"/>
                </a:solidFill>
                <a:effectLst/>
                <a:latin typeface="Arial" panose="020B0604020202020204" pitchFamily="34" charset="0"/>
                <a:ea typeface="Arial" panose="020B0604020202020204" pitchFamily="34" charset="0"/>
              </a:rPr>
              <a:t>S</a:t>
            </a:r>
            <a:r>
              <a:rPr lang="en-US" sz="1800" b="1" i="1" baseline="-25000" dirty="0" err="1">
                <a:solidFill>
                  <a:schemeClr val="bg1"/>
                </a:solidFill>
                <a:effectLst/>
                <a:latin typeface="Arial" panose="020B0604020202020204" pitchFamily="34" charset="0"/>
                <a:ea typeface="Arial" panose="020B0604020202020204" pitchFamily="34" charset="0"/>
              </a:rPr>
              <a:t>t</a:t>
            </a:r>
            <a:r>
              <a:rPr lang="en-US" sz="1800" b="1" i="1" dirty="0" err="1">
                <a:solidFill>
                  <a:schemeClr val="bg1"/>
                </a:solidFill>
                <a:effectLst/>
                <a:latin typeface="Arial" panose="020B0604020202020204" pitchFamily="34" charset="0"/>
                <a:ea typeface="Arial" panose="020B0604020202020204" pitchFamily="34" charset="0"/>
              </a:rPr>
              <a:t>dY+σS</a:t>
            </a:r>
            <a:r>
              <a:rPr lang="en-US" sz="1800" b="1" i="1" baseline="-25000" dirty="0" err="1">
                <a:solidFill>
                  <a:schemeClr val="bg1"/>
                </a:solidFill>
                <a:effectLst/>
                <a:latin typeface="Arial" panose="020B0604020202020204" pitchFamily="34" charset="0"/>
                <a:ea typeface="Arial" panose="020B0604020202020204" pitchFamily="34" charset="0"/>
              </a:rPr>
              <a:t>t</a:t>
            </a:r>
            <a:r>
              <a:rPr lang="en-US" sz="1800" b="1" i="1" dirty="0" err="1">
                <a:solidFill>
                  <a:schemeClr val="bg1"/>
                </a:solidFill>
                <a:effectLst/>
                <a:latin typeface="Arial" panose="020B0604020202020204" pitchFamily="34" charset="0"/>
                <a:ea typeface="Arial" panose="020B0604020202020204" pitchFamily="34" charset="0"/>
              </a:rPr>
              <a:t>dW</a:t>
            </a:r>
            <a:r>
              <a:rPr lang="en-US" sz="1800" b="1" i="1" baseline="-25000" dirty="0" err="1">
                <a:solidFill>
                  <a:schemeClr val="bg1"/>
                </a:solidFill>
                <a:effectLst/>
                <a:latin typeface="Arial" panose="020B0604020202020204" pitchFamily="34" charset="0"/>
                <a:ea typeface="Arial" panose="020B0604020202020204" pitchFamily="34" charset="0"/>
              </a:rPr>
              <a:t>t</a:t>
            </a:r>
            <a:endParaRPr lang="en-US" sz="1800" b="1" i="1" dirty="0">
              <a:solidFill>
                <a:schemeClr val="bg1"/>
              </a:solidFill>
              <a:effectLst/>
              <a:latin typeface="Arial" panose="020B0604020202020204" pitchFamily="34" charset="0"/>
              <a:ea typeface="Arial" panose="020B0604020202020204" pitchFamily="34" charset="0"/>
            </a:endParaRPr>
          </a:p>
          <a:p>
            <a:pPr marL="457200" lvl="1" indent="0" algn="l"/>
            <a:r>
              <a:rPr lang="en-US" b="0" i="0" dirty="0">
                <a:solidFill>
                  <a:schemeClr val="bg1"/>
                </a:solidFill>
                <a:effectLst/>
                <a:latin typeface="Söhne"/>
              </a:rPr>
              <a:t>Where:</a:t>
            </a:r>
          </a:p>
          <a:p>
            <a:pPr marL="1143000" lvl="2" indent="-228600" algn="l">
              <a:buClr>
                <a:schemeClr val="tx1"/>
              </a:buClr>
              <a:buFont typeface="Arial" panose="020B0604020202020204" pitchFamily="34" charset="0"/>
              <a:buChar char="•"/>
            </a:pPr>
            <a:r>
              <a:rPr lang="en-US" i="1" dirty="0">
                <a:solidFill>
                  <a:schemeClr val="bg1"/>
                </a:solidFill>
                <a:latin typeface="KaTeX_Math"/>
              </a:rPr>
              <a:t>S</a:t>
            </a:r>
            <a:r>
              <a:rPr lang="en-US" sz="1800" i="1" baseline="-25000" dirty="0">
                <a:solidFill>
                  <a:schemeClr val="bg1"/>
                </a:solidFill>
                <a:effectLst/>
                <a:latin typeface="Arial" panose="020B0604020202020204" pitchFamily="34" charset="0"/>
                <a:ea typeface="Arial" panose="020B0604020202020204" pitchFamily="34" charset="0"/>
              </a:rPr>
              <a:t>t</a:t>
            </a:r>
            <a:r>
              <a:rPr lang="en-US" b="0" i="0" dirty="0">
                <a:solidFill>
                  <a:schemeClr val="bg1"/>
                </a:solidFill>
                <a:effectLst/>
                <a:latin typeface="Söhne"/>
              </a:rPr>
              <a:t> </a:t>
            </a:r>
            <a:r>
              <a:rPr lang="en-US" i="1" dirty="0">
                <a:solidFill>
                  <a:schemeClr val="bg1"/>
                </a:solidFill>
                <a:latin typeface="KaTeX_Math"/>
              </a:rPr>
              <a:t>represents the stock price at time t,</a:t>
            </a:r>
          </a:p>
          <a:p>
            <a:pPr marL="1143000" lvl="2" indent="-228600" algn="l">
              <a:buClr>
                <a:schemeClr val="tx1"/>
              </a:buClr>
              <a:buFont typeface="Arial" panose="020B0604020202020204" pitchFamily="34" charset="0"/>
              <a:buChar char="•"/>
            </a:pPr>
            <a:r>
              <a:rPr lang="en-US" b="0" i="0" dirty="0">
                <a:solidFill>
                  <a:schemeClr val="bg1"/>
                </a:solidFill>
                <a:effectLst/>
                <a:latin typeface="KaTeX_Main"/>
              </a:rPr>
              <a:t>𝜇 </a:t>
            </a:r>
            <a:r>
              <a:rPr lang="en-US" b="0" i="1" dirty="0">
                <a:solidFill>
                  <a:schemeClr val="bg1"/>
                </a:solidFill>
                <a:effectLst/>
                <a:latin typeface="KaTeX_Math"/>
              </a:rPr>
              <a:t>is the expected return (drift coefficient),</a:t>
            </a:r>
          </a:p>
          <a:p>
            <a:pPr marL="1143000" lvl="2" indent="-228600" algn="l">
              <a:buClr>
                <a:schemeClr val="tx1"/>
              </a:buClr>
              <a:buFont typeface="Arial" panose="020B0604020202020204" pitchFamily="34" charset="0"/>
              <a:buChar char="•"/>
            </a:pPr>
            <a:r>
              <a:rPr lang="en-US" b="0" i="0" dirty="0">
                <a:solidFill>
                  <a:schemeClr val="bg1"/>
                </a:solidFill>
                <a:effectLst/>
                <a:latin typeface="KaTeX_Main"/>
              </a:rPr>
              <a:t>𝜎</a:t>
            </a:r>
            <a:r>
              <a:rPr lang="en-US" b="0" i="1" dirty="0">
                <a:solidFill>
                  <a:schemeClr val="bg1"/>
                </a:solidFill>
                <a:effectLst/>
                <a:latin typeface="KaTeX_Math"/>
              </a:rPr>
              <a:t> is the volatility (diffusion coefficient),</a:t>
            </a:r>
            <a:endParaRPr lang="en-US" b="0" i="0" dirty="0">
              <a:solidFill>
                <a:schemeClr val="bg1"/>
              </a:solidFill>
              <a:effectLst/>
              <a:latin typeface="Söhne"/>
            </a:endParaRPr>
          </a:p>
          <a:p>
            <a:pPr marL="1143000" lvl="2" indent="-228600" algn="l">
              <a:buClr>
                <a:schemeClr val="tx1"/>
              </a:buClr>
              <a:buFont typeface="Arial" panose="020B0604020202020204" pitchFamily="34" charset="0"/>
              <a:buChar char="•"/>
            </a:pPr>
            <a:r>
              <a:rPr lang="en-US" b="0" i="0" dirty="0">
                <a:solidFill>
                  <a:schemeClr val="bg1"/>
                </a:solidFill>
                <a:effectLst/>
                <a:latin typeface="KaTeX_Main"/>
              </a:rPr>
              <a:t>𝑑𝑊</a:t>
            </a:r>
            <a:r>
              <a:rPr lang="en-US" sz="1800" i="1" baseline="-25000" dirty="0">
                <a:solidFill>
                  <a:schemeClr val="bg1"/>
                </a:solidFill>
                <a:effectLst/>
                <a:latin typeface="Arial" panose="020B0604020202020204" pitchFamily="34" charset="0"/>
                <a:ea typeface="Arial" panose="020B0604020202020204" pitchFamily="34" charset="0"/>
              </a:rPr>
              <a:t>t</a:t>
            </a:r>
            <a:r>
              <a:rPr lang="en-US" b="0" i="0" dirty="0">
                <a:solidFill>
                  <a:schemeClr val="bg1"/>
                </a:solidFill>
                <a:effectLst/>
                <a:latin typeface="KaTeX_Main"/>
              </a:rPr>
              <a:t> </a:t>
            </a:r>
            <a:r>
              <a:rPr lang="en-US" b="0" i="1" dirty="0">
                <a:solidFill>
                  <a:schemeClr val="bg1"/>
                </a:solidFill>
                <a:effectLst/>
                <a:latin typeface="KaTeX_Math"/>
              </a:rPr>
              <a:t>denotes the increment of a Wiener process, representing the random shock to the</a:t>
            </a:r>
          </a:p>
          <a:p>
            <a:pPr marL="1143000" lvl="2" indent="-228600" algn="l">
              <a:buClr>
                <a:schemeClr val="tx1"/>
              </a:buClr>
              <a:buFont typeface="Arial" panose="020B0604020202020204" pitchFamily="34" charset="0"/>
              <a:buChar char="•"/>
            </a:pPr>
            <a:r>
              <a:rPr lang="en-US" b="0" i="1" dirty="0">
                <a:solidFill>
                  <a:schemeClr val="bg1"/>
                </a:solidFill>
                <a:effectLst/>
                <a:latin typeface="KaTeX_Math"/>
              </a:rPr>
              <a:t>prices.</a:t>
            </a:r>
            <a:endParaRPr kumimoji="0" lang="en-US" sz="1800" b="0" i="0" u="none" strike="noStrike" cap="none" spc="0" normalizeH="0" baseline="0" dirty="0">
              <a:ln>
                <a:noFill/>
              </a:ln>
              <a:solidFill>
                <a:schemeClr val="bg1"/>
              </a:solidFill>
              <a:effectLst/>
              <a:uFillTx/>
              <a:latin typeface="+mn-lt"/>
              <a:ea typeface="+mn-ea"/>
              <a:cs typeface="+mn-cs"/>
              <a:sym typeface="Arial"/>
            </a:endParaRPr>
          </a:p>
        </p:txBody>
      </p:sp>
      <p:sp>
        <p:nvSpPr>
          <p:cNvPr id="5" name="TextBox 4">
            <a:extLst>
              <a:ext uri="{FF2B5EF4-FFF2-40B4-BE49-F238E27FC236}">
                <a16:creationId xmlns:a16="http://schemas.microsoft.com/office/drawing/2014/main" id="{8641D99C-CA97-41AC-78E1-F519982AD078}"/>
              </a:ext>
            </a:extLst>
          </p:cNvPr>
          <p:cNvSpPr txBox="1"/>
          <p:nvPr/>
        </p:nvSpPr>
        <p:spPr>
          <a:xfrm>
            <a:off x="2821907" y="114969"/>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ln w="22225">
                  <a:solidFill>
                    <a:schemeClr val="accent2"/>
                  </a:solidFill>
                  <a:prstDash val="solid"/>
                </a:ln>
                <a:solidFill>
                  <a:schemeClr val="accent2">
                    <a:lumMod val="40000"/>
                    <a:lumOff val="60000"/>
                  </a:schemeClr>
                </a:solidFill>
              </a:rPr>
              <a:t>Brownian Motion</a:t>
            </a:r>
            <a:endParaRPr lang="en-US" sz="2400" b="1" cap="none" spc="0" dirty="0">
              <a:ln w="22225">
                <a:solidFill>
                  <a:schemeClr val="accent2"/>
                </a:solidFill>
                <a:prstDash val="solid"/>
              </a:ln>
              <a:solidFill>
                <a:schemeClr val="accent2">
                  <a:lumMod val="40000"/>
                  <a:lumOff val="60000"/>
                </a:schemeClr>
              </a:solidFill>
              <a:effectLst/>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0680CC9-58A6-A80D-8984-A09B35E9FE29}"/>
                  </a:ext>
                </a:extLst>
              </p:cNvPr>
              <p:cNvSpPr txBox="1"/>
              <p:nvPr/>
            </p:nvSpPr>
            <p:spPr>
              <a:xfrm>
                <a:off x="1206017" y="3872473"/>
                <a:ext cx="9779964" cy="2901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solidFill>
                      <a:schemeClr val="bg1"/>
                    </a:solidFill>
                    <a:latin typeface="Söhne"/>
                  </a:rPr>
                  <a:t>6.2 Simulating Price Paths</a:t>
                </a:r>
              </a:p>
              <a:p>
                <a:r>
                  <a:rPr lang="en-US" dirty="0">
                    <a:solidFill>
                      <a:schemeClr val="bg1"/>
                    </a:solidFill>
                    <a:latin typeface="Söhne"/>
                  </a:rPr>
                  <a:t>Monte Carlo methods use the GBM model to simulate numerous possible future paths for the</a:t>
                </a:r>
              </a:p>
              <a:p>
                <a:r>
                  <a:rPr lang="en-US" dirty="0">
                    <a:solidFill>
                      <a:schemeClr val="bg1"/>
                    </a:solidFill>
                    <a:latin typeface="Söhne"/>
                  </a:rPr>
                  <a:t>stock price. Each simulation involves generating a sequence of random shocks (</a:t>
                </a:r>
                <a:r>
                  <a:rPr lang="en-US" dirty="0" err="1">
                    <a:solidFill>
                      <a:schemeClr val="bg1"/>
                    </a:solidFill>
                    <a:latin typeface="Söhne"/>
                  </a:rPr>
                  <a:t>d</a:t>
                </a:r>
                <a:r>
                  <a:rPr lang="en-US" dirty="0" err="1">
                    <a:solidFill>
                      <a:schemeClr val="bg1"/>
                    </a:solidFill>
                    <a:latin typeface="Arial" panose="020B0604020202020204" pitchFamily="34" charset="0"/>
                  </a:rPr>
                  <a:t>W</a:t>
                </a:r>
                <a:r>
                  <a:rPr lang="en-US" sz="1800" baseline="-25000" dirty="0" err="1">
                    <a:solidFill>
                      <a:schemeClr val="bg1"/>
                    </a:solidFill>
                    <a:effectLst/>
                    <a:latin typeface="Arial" panose="020B0604020202020204" pitchFamily="34" charset="0"/>
                    <a:ea typeface="Arial" panose="020B0604020202020204" pitchFamily="34" charset="0"/>
                  </a:rPr>
                  <a:t>t</a:t>
                </a:r>
                <a:r>
                  <a:rPr lang="en-US" dirty="0">
                    <a:solidFill>
                      <a:schemeClr val="bg1"/>
                    </a:solidFill>
                    <a:latin typeface="Söhne"/>
                  </a:rPr>
                  <a:t>) from a nor-</a:t>
                </a:r>
              </a:p>
              <a:p>
                <a:r>
                  <a:rPr lang="en-US" dirty="0">
                    <a:solidFill>
                      <a:schemeClr val="bg1"/>
                    </a:solidFill>
                    <a:latin typeface="Söhne"/>
                  </a:rPr>
                  <a:t>mal distribution, which are then used to compute the corresponding stock price movements over</a:t>
                </a:r>
              </a:p>
              <a:p>
                <a:r>
                  <a:rPr lang="en-US" dirty="0">
                    <a:solidFill>
                      <a:schemeClr val="bg1"/>
                    </a:solidFill>
                    <a:latin typeface="Söhne"/>
                  </a:rPr>
                  <a:t>discrete time intervals. The discretization of the SDE is often done using the Euler-Maruyama</a:t>
                </a:r>
              </a:p>
              <a:p>
                <a:r>
                  <a:rPr lang="en-US" dirty="0">
                    <a:solidFill>
                      <a:schemeClr val="bg1"/>
                    </a:solidFill>
                    <a:latin typeface="Söhne"/>
                  </a:rPr>
                  <a:t>method:</a:t>
                </a:r>
              </a:p>
              <a:p>
                <a:pPr algn="ctr"/>
                <a:r>
                  <a:rPr lang="en-US" sz="1800" b="1" i="1" dirty="0">
                    <a:solidFill>
                      <a:schemeClr val="bg1"/>
                    </a:solidFill>
                    <a:effectLst/>
                    <a:latin typeface="Arial" panose="020B0604020202020204" pitchFamily="34" charset="0"/>
                    <a:ea typeface="Arial" panose="020B0604020202020204" pitchFamily="34" charset="0"/>
                  </a:rPr>
                  <a:t>S</a:t>
                </a:r>
                <a:r>
                  <a:rPr lang="en-US" sz="1800" b="1" i="1" baseline="-25000" dirty="0">
                    <a:solidFill>
                      <a:schemeClr val="bg1"/>
                    </a:solidFill>
                    <a:effectLst/>
                    <a:latin typeface="Arial" panose="020B0604020202020204" pitchFamily="34" charset="0"/>
                    <a:ea typeface="Arial" panose="020B0604020202020204" pitchFamily="34" charset="0"/>
                  </a:rPr>
                  <a:t>t</a:t>
                </a:r>
                <a:r>
                  <a:rPr lang="en-US" b="1" i="1" dirty="0">
                    <a:solidFill>
                      <a:schemeClr val="bg1"/>
                    </a:solidFill>
                    <a:latin typeface="Arial" panose="020B0604020202020204" pitchFamily="34" charset="0"/>
                  </a:rPr>
                  <a:t>+∆t = </a:t>
                </a:r>
                <a:r>
                  <a:rPr lang="en-US" sz="1800" b="1" i="1" dirty="0">
                    <a:solidFill>
                      <a:schemeClr val="bg1"/>
                    </a:solidFill>
                    <a:effectLst/>
                    <a:latin typeface="Arial" panose="020B0604020202020204" pitchFamily="34" charset="0"/>
                    <a:ea typeface="Arial" panose="020B0604020202020204" pitchFamily="34" charset="0"/>
                  </a:rPr>
                  <a:t>S</a:t>
                </a:r>
                <a:r>
                  <a:rPr lang="en-US" sz="1800" b="1" i="1" baseline="-25000" dirty="0">
                    <a:solidFill>
                      <a:schemeClr val="bg1"/>
                    </a:solidFill>
                    <a:effectLst/>
                    <a:latin typeface="Arial" panose="020B0604020202020204" pitchFamily="34" charset="0"/>
                    <a:ea typeface="Arial" panose="020B0604020202020204" pitchFamily="34" charset="0"/>
                  </a:rPr>
                  <a:t>t</a:t>
                </a:r>
                <a:r>
                  <a:rPr lang="en-US" b="1" i="1" dirty="0">
                    <a:solidFill>
                      <a:schemeClr val="bg1"/>
                    </a:solidFill>
                    <a:latin typeface="Arial" panose="020B0604020202020204" pitchFamily="34" charset="0"/>
                  </a:rPr>
                  <a:t> + </a:t>
                </a:r>
                <a:r>
                  <a:rPr lang="en-US" b="1" i="1" dirty="0" err="1">
                    <a:solidFill>
                      <a:schemeClr val="bg1"/>
                    </a:solidFill>
                    <a:latin typeface="Arial" panose="020B0604020202020204" pitchFamily="34" charset="0"/>
                  </a:rPr>
                  <a:t>μ</a:t>
                </a:r>
                <a:r>
                  <a:rPr lang="en-US" sz="1800" b="1" i="1" dirty="0" err="1">
                    <a:solidFill>
                      <a:schemeClr val="bg1"/>
                    </a:solidFill>
                    <a:effectLst/>
                    <a:latin typeface="Arial" panose="020B0604020202020204" pitchFamily="34" charset="0"/>
                    <a:ea typeface="Arial" panose="020B0604020202020204" pitchFamily="34" charset="0"/>
                  </a:rPr>
                  <a:t>S</a:t>
                </a:r>
                <a:r>
                  <a:rPr lang="en-US" sz="1800" b="1" i="1" baseline="-25000" dirty="0" err="1">
                    <a:solidFill>
                      <a:schemeClr val="bg1"/>
                    </a:solidFill>
                    <a:effectLst/>
                    <a:latin typeface="Arial" panose="020B0604020202020204" pitchFamily="34" charset="0"/>
                    <a:ea typeface="Arial" panose="020B0604020202020204" pitchFamily="34" charset="0"/>
                  </a:rPr>
                  <a:t>t</a:t>
                </a:r>
                <a14:m>
                  <m:oMath xmlns:m="http://schemas.openxmlformats.org/officeDocument/2006/math">
                    <m:r>
                      <a:rPr lang="en-US" b="1" i="1" smtClean="0">
                        <a:solidFill>
                          <a:schemeClr val="bg1"/>
                        </a:solidFill>
                        <a:latin typeface="Cambria Math" panose="02040503050406030204" pitchFamily="18" charset="0"/>
                        <a:ea typeface="Cambria Math" panose="02040503050406030204" pitchFamily="18" charset="0"/>
                      </a:rPr>
                      <m:t>∆</m:t>
                    </m:r>
                  </m:oMath>
                </a14:m>
                <a:r>
                  <a:rPr lang="en-US" b="1" i="1" dirty="0">
                    <a:solidFill>
                      <a:schemeClr val="bg1"/>
                    </a:solidFill>
                    <a:latin typeface="Arial" panose="020B0604020202020204" pitchFamily="34" charset="0"/>
                  </a:rPr>
                  <a:t>t + </a:t>
                </a:r>
                <a:r>
                  <a:rPr lang="en-US" b="1" i="1" dirty="0" err="1">
                    <a:solidFill>
                      <a:schemeClr val="bg1"/>
                    </a:solidFill>
                    <a:latin typeface="Arial" panose="020B0604020202020204" pitchFamily="34" charset="0"/>
                  </a:rPr>
                  <a:t>σ</a:t>
                </a:r>
                <a:r>
                  <a:rPr lang="en-US" sz="1800" b="1" i="1" dirty="0" err="1">
                    <a:solidFill>
                      <a:schemeClr val="bg1"/>
                    </a:solidFill>
                    <a:effectLst/>
                    <a:latin typeface="Arial" panose="020B0604020202020204" pitchFamily="34" charset="0"/>
                    <a:ea typeface="Arial" panose="020B0604020202020204" pitchFamily="34" charset="0"/>
                  </a:rPr>
                  <a:t>S</a:t>
                </a:r>
                <a:r>
                  <a:rPr lang="en-US" sz="1800" b="1" i="1" baseline="-25000" dirty="0" err="1">
                    <a:solidFill>
                      <a:schemeClr val="bg1"/>
                    </a:solidFill>
                    <a:effectLst/>
                    <a:latin typeface="Arial" panose="020B0604020202020204" pitchFamily="34" charset="0"/>
                    <a:ea typeface="Arial" panose="020B0604020202020204" pitchFamily="34" charset="0"/>
                  </a:rPr>
                  <a:t>t</a:t>
                </a:r>
                <a14:m>
                  <m:oMath xmlns:m="http://schemas.openxmlformats.org/officeDocument/2006/math">
                    <m:rad>
                      <m:radPr>
                        <m:degHide m:val="on"/>
                        <m:ctrlPr>
                          <a:rPr lang="en-US" b="1" i="1" smtClean="0">
                            <a:solidFill>
                              <a:schemeClr val="bg1"/>
                            </a:solidFill>
                            <a:latin typeface="Cambria Math" panose="02040503050406030204" pitchFamily="18" charset="0"/>
                          </a:rPr>
                        </m:ctrlPr>
                      </m:radPr>
                      <m:deg/>
                      <m:e>
                        <m:r>
                          <a:rPr lang="en-US" b="1" i="1" smtClean="0">
                            <a:solidFill>
                              <a:schemeClr val="bg1"/>
                            </a:solidFill>
                            <a:latin typeface="Cambria Math" panose="02040503050406030204" pitchFamily="18" charset="0"/>
                            <a:ea typeface="Cambria Math" panose="02040503050406030204" pitchFamily="18" charset="0"/>
                          </a:rPr>
                          <m:t>∆</m:t>
                        </m:r>
                        <m:r>
                          <a:rPr lang="en-US" b="1" i="1" smtClean="0">
                            <a:solidFill>
                              <a:schemeClr val="bg1"/>
                            </a:solidFill>
                            <a:latin typeface="Cambria Math" panose="02040503050406030204" pitchFamily="18" charset="0"/>
                            <a:ea typeface="Cambria Math" panose="02040503050406030204" pitchFamily="18" charset="0"/>
                          </a:rPr>
                          <m:t>𝒕𝒁</m:t>
                        </m:r>
                      </m:e>
                    </m:rad>
                  </m:oMath>
                </a14:m>
                <a:r>
                  <a:rPr lang="en-US" b="1" i="1" dirty="0">
                    <a:solidFill>
                      <a:schemeClr val="bg1"/>
                    </a:solidFill>
                    <a:latin typeface="Arial" panose="020B0604020202020204" pitchFamily="34" charset="0"/>
                  </a:rPr>
                  <a:t>,</a:t>
                </a:r>
              </a:p>
              <a:p>
                <a:pPr algn="ctr"/>
                <a:endParaRPr lang="en-US" dirty="0">
                  <a:solidFill>
                    <a:schemeClr val="bg1"/>
                  </a:solidFill>
                  <a:latin typeface="Söhne"/>
                </a:endParaRPr>
              </a:p>
              <a:p>
                <a:r>
                  <a:rPr lang="en-US" dirty="0">
                    <a:solidFill>
                      <a:schemeClr val="bg1"/>
                    </a:solidFill>
                    <a:latin typeface="Söhne"/>
                  </a:rPr>
                  <a:t>where </a:t>
                </a:r>
                <a:r>
                  <a:rPr lang="en-US" b="1" dirty="0">
                    <a:solidFill>
                      <a:schemeClr val="bg1"/>
                    </a:solidFill>
                    <a:latin typeface="Söhne"/>
                  </a:rPr>
                  <a:t>Z</a:t>
                </a:r>
                <a:r>
                  <a:rPr lang="en-US" dirty="0">
                    <a:solidFill>
                      <a:schemeClr val="bg1"/>
                    </a:solidFill>
                    <a:latin typeface="Söhne"/>
                  </a:rPr>
                  <a:t> is a standard normal random variable. These discrete steps approximate the con-</a:t>
                </a:r>
              </a:p>
              <a:p>
                <a:r>
                  <a:rPr lang="en-US" dirty="0" err="1">
                    <a:solidFill>
                      <a:schemeClr val="bg1"/>
                    </a:solidFill>
                    <a:latin typeface="Söhne"/>
                  </a:rPr>
                  <a:t>tinuous</a:t>
                </a:r>
                <a:r>
                  <a:rPr lang="en-US" dirty="0">
                    <a:solidFill>
                      <a:schemeClr val="bg1"/>
                    </a:solidFill>
                    <a:latin typeface="Söhne"/>
                  </a:rPr>
                  <a:t> paths that the stock price might take according to the principles of Brownian motion.</a:t>
                </a:r>
                <a:endParaRPr lang="en-US" dirty="0"/>
              </a:p>
            </p:txBody>
          </p:sp>
        </mc:Choice>
        <mc:Fallback>
          <p:sp>
            <p:nvSpPr>
              <p:cNvPr id="7" name="TextBox 6">
                <a:extLst>
                  <a:ext uri="{FF2B5EF4-FFF2-40B4-BE49-F238E27FC236}">
                    <a16:creationId xmlns:a16="http://schemas.microsoft.com/office/drawing/2014/main" id="{00680CC9-58A6-A80D-8984-A09B35E9FE29}"/>
                  </a:ext>
                </a:extLst>
              </p:cNvPr>
              <p:cNvSpPr txBox="1">
                <a:spLocks noRot="1" noChangeAspect="1" noMove="1" noResize="1" noEditPoints="1" noAdjustHandles="1" noChangeArrowheads="1" noChangeShapeType="1" noTextEdit="1"/>
              </p:cNvSpPr>
              <p:nvPr/>
            </p:nvSpPr>
            <p:spPr>
              <a:xfrm>
                <a:off x="1206017" y="3872473"/>
                <a:ext cx="9779964" cy="2901243"/>
              </a:xfrm>
              <a:prstGeom prst="rect">
                <a:avLst/>
              </a:prstGeom>
              <a:blipFill>
                <a:blip r:embed="rId2"/>
                <a:stretch>
                  <a:fillRect l="-561" t="-1050" b="-2101"/>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5197059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41D99C-CA97-41AC-78E1-F519982AD078}"/>
              </a:ext>
            </a:extLst>
          </p:cNvPr>
          <p:cNvSpPr txBox="1"/>
          <p:nvPr/>
        </p:nvSpPr>
        <p:spPr>
          <a:xfrm>
            <a:off x="2821907" y="114969"/>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ln w="22225">
                  <a:solidFill>
                    <a:schemeClr val="accent2"/>
                  </a:solidFill>
                  <a:prstDash val="solid"/>
                </a:ln>
                <a:solidFill>
                  <a:schemeClr val="accent2">
                    <a:lumMod val="40000"/>
                    <a:lumOff val="60000"/>
                  </a:schemeClr>
                </a:solidFill>
              </a:rPr>
              <a:t>Brownian Motion</a:t>
            </a:r>
            <a:endParaRPr lang="en-US" sz="2400" b="1" cap="none" spc="0" dirty="0">
              <a:ln w="22225">
                <a:solidFill>
                  <a:schemeClr val="accent2"/>
                </a:solidFill>
                <a:prstDash val="solid"/>
              </a:ln>
              <a:solidFill>
                <a:schemeClr val="accent2">
                  <a:lumMod val="40000"/>
                  <a:lumOff val="60000"/>
                </a:schemeClr>
              </a:solidFill>
              <a:effectLst/>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A689EDC-B1E6-ADC2-620A-8E75E1A21D74}"/>
                  </a:ext>
                </a:extLst>
              </p:cNvPr>
              <p:cNvSpPr txBox="1"/>
              <p:nvPr/>
            </p:nvSpPr>
            <p:spPr>
              <a:xfrm>
                <a:off x="1206017" y="761299"/>
                <a:ext cx="10833904" cy="3341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solidFill>
                      <a:schemeClr val="bg1"/>
                    </a:solidFill>
                    <a:latin typeface="Söhne"/>
                  </a:rPr>
                  <a:t>6.3 Calculating Option Prices</a:t>
                </a:r>
              </a:p>
              <a:p>
                <a:r>
                  <a:rPr lang="en-US" dirty="0">
                    <a:solidFill>
                      <a:schemeClr val="bg1"/>
                    </a:solidFill>
                    <a:latin typeface="Söhne"/>
                  </a:rPr>
                  <a:t>Once the stock price paths are simulated, the next step in Monte Carlo simulation is to calculate</a:t>
                </a:r>
              </a:p>
              <a:p>
                <a:r>
                  <a:rPr lang="en-US" dirty="0">
                    <a:solidFill>
                      <a:schemeClr val="bg1"/>
                    </a:solidFill>
                    <a:latin typeface="Söhne"/>
                  </a:rPr>
                  <a:t>the payoff for each path at the expiration date of the option. For a European call option, this</a:t>
                </a:r>
              </a:p>
              <a:p>
                <a:r>
                  <a:rPr lang="en-US" dirty="0">
                    <a:solidFill>
                      <a:schemeClr val="bg1"/>
                    </a:solidFill>
                    <a:latin typeface="Söhne"/>
                  </a:rPr>
                  <a:t>would be max(S</a:t>
                </a:r>
                <a:r>
                  <a:rPr lang="en-US" sz="1800" baseline="-25000" dirty="0">
                    <a:solidFill>
                      <a:schemeClr val="bg1"/>
                    </a:solidFill>
                    <a:effectLst/>
                    <a:latin typeface="Arial" panose="020B0604020202020204" pitchFamily="34" charset="0"/>
                    <a:ea typeface="Arial" panose="020B0604020202020204" pitchFamily="34" charset="0"/>
                  </a:rPr>
                  <a:t>t</a:t>
                </a:r>
                <a:r>
                  <a:rPr lang="en-US" dirty="0">
                    <a:solidFill>
                      <a:schemeClr val="bg1"/>
                    </a:solidFill>
                    <a:latin typeface="Söhne"/>
                  </a:rPr>
                  <a:t> − K, 0) for each path, where S</a:t>
                </a:r>
                <a:r>
                  <a:rPr lang="en-US" sz="1800" baseline="-25000" dirty="0">
                    <a:solidFill>
                      <a:schemeClr val="bg1"/>
                    </a:solidFill>
                    <a:effectLst/>
                    <a:latin typeface="Arial" panose="020B0604020202020204" pitchFamily="34" charset="0"/>
                    <a:ea typeface="Arial" panose="020B0604020202020204" pitchFamily="34" charset="0"/>
                  </a:rPr>
                  <a:t>t</a:t>
                </a:r>
                <a:r>
                  <a:rPr lang="en-US" dirty="0">
                    <a:solidFill>
                      <a:schemeClr val="bg1"/>
                    </a:solidFill>
                    <a:latin typeface="Söhne"/>
                  </a:rPr>
                  <a:t> is the simulated stock price at maturity T,</a:t>
                </a:r>
              </a:p>
              <a:p>
                <a:r>
                  <a:rPr lang="en-US" dirty="0">
                    <a:solidFill>
                      <a:schemeClr val="bg1"/>
                    </a:solidFill>
                    <a:latin typeface="Söhne"/>
                  </a:rPr>
                  <a:t>and K is the strike price. The Monte Carlo estimate of the option price is then obtained by</a:t>
                </a:r>
              </a:p>
              <a:p>
                <a:r>
                  <a:rPr lang="en-US" dirty="0">
                    <a:solidFill>
                      <a:schemeClr val="bg1"/>
                    </a:solidFill>
                    <a:latin typeface="Söhne"/>
                  </a:rPr>
                  <a:t>averaging these payoffs and discounting them back to the present value using the risk-free rate:</a:t>
                </a:r>
              </a:p>
              <a:p>
                <a:endParaRPr lang="en-US" dirty="0">
                  <a:solidFill>
                    <a:schemeClr val="bg1"/>
                  </a:solidFill>
                  <a:latin typeface="Söhne"/>
                </a:endParaRPr>
              </a:p>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effectLst/>
                              <a:latin typeface="Cambria Math" panose="02040503050406030204" pitchFamily="18" charset="0"/>
                              <a:ea typeface="Arial" panose="020B0604020202020204" pitchFamily="34" charset="0"/>
                            </a:rPr>
                          </m:ctrlPr>
                        </m:sSubPr>
                        <m:e>
                          <m:r>
                            <a:rPr lang="en-US" sz="1800" b="0" i="1" smtClean="0">
                              <a:solidFill>
                                <a:schemeClr val="bg1"/>
                              </a:solidFill>
                              <a:effectLst/>
                              <a:latin typeface="Cambria Math" panose="02040503050406030204" pitchFamily="18" charset="0"/>
                              <a:ea typeface="Arial" panose="020B0604020202020204" pitchFamily="34" charset="0"/>
                            </a:rPr>
                            <m:t>𝐶</m:t>
                          </m:r>
                        </m:e>
                        <m:sub>
                          <m:r>
                            <a:rPr lang="en-US" sz="1800" b="0" i="1" smtClean="0">
                              <a:solidFill>
                                <a:schemeClr val="bg1"/>
                              </a:solidFill>
                              <a:effectLst/>
                              <a:latin typeface="Cambria Math" panose="02040503050406030204" pitchFamily="18" charset="0"/>
                              <a:ea typeface="Arial" panose="020B0604020202020204" pitchFamily="34" charset="0"/>
                            </a:rPr>
                            <m:t>0</m:t>
                          </m:r>
                        </m:sub>
                      </m:sSub>
                      <m:r>
                        <a:rPr lang="en-US" sz="1800" i="1" smtClean="0">
                          <a:solidFill>
                            <a:schemeClr val="bg1"/>
                          </a:solidFill>
                          <a:effectLst/>
                          <a:latin typeface="Cambria Math" panose="02040503050406030204" pitchFamily="18" charset="0"/>
                          <a:ea typeface="Cambria Math" panose="02040503050406030204" pitchFamily="18" charset="0"/>
                        </a:rPr>
                        <m:t>=</m:t>
                      </m:r>
                      <m:sSup>
                        <m:sSupPr>
                          <m:ctrlPr>
                            <a:rPr lang="en-US" sz="1800" i="1" smtClean="0">
                              <a:solidFill>
                                <a:schemeClr val="bg1"/>
                              </a:solidFill>
                              <a:effectLst/>
                              <a:latin typeface="Cambria Math" panose="02040503050406030204" pitchFamily="18" charset="0"/>
                              <a:ea typeface="Cambria Math" panose="02040503050406030204" pitchFamily="18" charset="0"/>
                            </a:rPr>
                          </m:ctrlPr>
                        </m:sSupPr>
                        <m:e>
                          <m:r>
                            <a:rPr lang="en-US" sz="1800" b="0" i="1" smtClean="0">
                              <a:solidFill>
                                <a:schemeClr val="bg1"/>
                              </a:solidFill>
                              <a:effectLst/>
                              <a:latin typeface="Cambria Math" panose="02040503050406030204" pitchFamily="18" charset="0"/>
                              <a:ea typeface="Cambria Math" panose="02040503050406030204" pitchFamily="18" charset="0"/>
                            </a:rPr>
                            <m:t>𝑒</m:t>
                          </m:r>
                        </m:e>
                        <m:sup>
                          <m:r>
                            <a:rPr lang="en-US" sz="1800" b="0" i="1" smtClean="0">
                              <a:solidFill>
                                <a:schemeClr val="bg1"/>
                              </a:solidFill>
                              <a:effectLst/>
                              <a:latin typeface="Cambria Math" panose="02040503050406030204" pitchFamily="18" charset="0"/>
                              <a:ea typeface="Cambria Math" panose="02040503050406030204" pitchFamily="18" charset="0"/>
                            </a:rPr>
                            <m:t>−</m:t>
                          </m:r>
                          <m:r>
                            <a:rPr lang="en-US" sz="1800" b="0" i="1" smtClean="0">
                              <a:solidFill>
                                <a:schemeClr val="bg1"/>
                              </a:solidFill>
                              <a:effectLst/>
                              <a:latin typeface="Cambria Math" panose="02040503050406030204" pitchFamily="18" charset="0"/>
                              <a:ea typeface="Cambria Math" panose="02040503050406030204" pitchFamily="18" charset="0"/>
                            </a:rPr>
                            <m:t>𝑟𝑇</m:t>
                          </m:r>
                        </m:sup>
                      </m:sSup>
                      <m:f>
                        <m:fPr>
                          <m:ctrlPr>
                            <a:rPr lang="en-US" sz="1800" i="1" smtClean="0">
                              <a:solidFill>
                                <a:schemeClr val="bg1"/>
                              </a:solidFill>
                              <a:effectLst/>
                              <a:latin typeface="Cambria Math" panose="02040503050406030204" pitchFamily="18" charset="0"/>
                              <a:ea typeface="Cambria Math" panose="02040503050406030204" pitchFamily="18" charset="0"/>
                            </a:rPr>
                          </m:ctrlPr>
                        </m:fPr>
                        <m:num>
                          <m:r>
                            <a:rPr lang="en-US" sz="1800" b="0" i="1" smtClean="0">
                              <a:solidFill>
                                <a:schemeClr val="bg1"/>
                              </a:solidFill>
                              <a:effectLst/>
                              <a:latin typeface="Cambria Math" panose="02040503050406030204" pitchFamily="18" charset="0"/>
                              <a:ea typeface="Cambria Math" panose="02040503050406030204" pitchFamily="18" charset="0"/>
                            </a:rPr>
                            <m:t>1</m:t>
                          </m:r>
                        </m:num>
                        <m:den>
                          <m:r>
                            <a:rPr lang="en-US" sz="1800" b="0" i="1" smtClean="0">
                              <a:solidFill>
                                <a:schemeClr val="bg1"/>
                              </a:solidFill>
                              <a:effectLst/>
                              <a:latin typeface="Cambria Math" panose="02040503050406030204" pitchFamily="18" charset="0"/>
                              <a:ea typeface="Cambria Math" panose="02040503050406030204" pitchFamily="18" charset="0"/>
                            </a:rPr>
                            <m:t>𝑁</m:t>
                          </m:r>
                        </m:den>
                      </m:f>
                      <m:nary>
                        <m:naryPr>
                          <m:chr m:val="∑"/>
                          <m:ctrlPr>
                            <a:rPr lang="pt-BR" sz="1800" i="1" dirty="0" smtClean="0">
                              <a:solidFill>
                                <a:schemeClr val="bg1"/>
                              </a:solidFill>
                              <a:effectLst/>
                              <a:latin typeface="Cambria Math" panose="02040503050406030204" pitchFamily="18" charset="0"/>
                              <a:ea typeface="Arial" panose="020B0604020202020204" pitchFamily="34" charset="0"/>
                            </a:rPr>
                          </m:ctrlPr>
                        </m:naryPr>
                        <m:sub>
                          <m:r>
                            <m:rPr>
                              <m:brk m:alnAt="23"/>
                            </m:rPr>
                            <a:rPr lang="en-US" sz="1800" b="0" i="1" dirty="0" smtClean="0">
                              <a:solidFill>
                                <a:schemeClr val="bg1"/>
                              </a:solidFill>
                              <a:effectLst/>
                              <a:latin typeface="Cambria Math" panose="02040503050406030204" pitchFamily="18" charset="0"/>
                              <a:ea typeface="Arial" panose="020B0604020202020204" pitchFamily="34" charset="0"/>
                            </a:rPr>
                            <m:t>𝑖</m:t>
                          </m:r>
                          <m:r>
                            <a:rPr lang="pt-BR" sz="1800" i="1" dirty="0" smtClean="0">
                              <a:solidFill>
                                <a:schemeClr val="bg1"/>
                              </a:solidFill>
                              <a:effectLst/>
                              <a:latin typeface="Cambria Math" panose="02040503050406030204" pitchFamily="18" charset="0"/>
                              <a:ea typeface="Arial" panose="020B0604020202020204" pitchFamily="34" charset="0"/>
                            </a:rPr>
                            <m:t>=</m:t>
                          </m:r>
                          <m:r>
                            <a:rPr lang="en-US" sz="1800" b="0" i="1" dirty="0" smtClean="0">
                              <a:solidFill>
                                <a:schemeClr val="bg1"/>
                              </a:solidFill>
                              <a:effectLst/>
                              <a:latin typeface="Cambria Math" panose="02040503050406030204" pitchFamily="18" charset="0"/>
                              <a:ea typeface="Arial" panose="020B0604020202020204" pitchFamily="34" charset="0"/>
                            </a:rPr>
                            <m:t>1</m:t>
                          </m:r>
                        </m:sub>
                        <m:sup>
                          <m:r>
                            <a:rPr lang="pt-BR" sz="1800" i="1" dirty="0" smtClean="0">
                              <a:solidFill>
                                <a:schemeClr val="bg1"/>
                              </a:solidFill>
                              <a:effectLst/>
                              <a:latin typeface="Cambria Math" panose="02040503050406030204" pitchFamily="18" charset="0"/>
                              <a:ea typeface="Arial" panose="020B0604020202020204" pitchFamily="34" charset="0"/>
                            </a:rPr>
                            <m:t>𝑛</m:t>
                          </m:r>
                        </m:sup>
                        <m:e>
                          <m:r>
                            <m:rPr>
                              <m:sty m:val="p"/>
                            </m:rPr>
                            <a:rPr lang="en-US" sz="1800" b="0" i="0" dirty="0" smtClean="0">
                              <a:solidFill>
                                <a:schemeClr val="bg1"/>
                              </a:solidFill>
                              <a:effectLst/>
                              <a:latin typeface="Cambria Math" panose="02040503050406030204" pitchFamily="18" charset="0"/>
                              <a:ea typeface="Arial" panose="020B0604020202020204" pitchFamily="34" charset="0"/>
                            </a:rPr>
                            <m:t>max</m:t>
                          </m:r>
                          <m:r>
                            <a:rPr lang="en-US" sz="1800" b="0" i="1" dirty="0" smtClean="0">
                              <a:solidFill>
                                <a:schemeClr val="bg1"/>
                              </a:solidFill>
                              <a:effectLst/>
                              <a:latin typeface="Cambria Math" panose="02040503050406030204" pitchFamily="18" charset="0"/>
                              <a:ea typeface="Arial" panose="020B0604020202020204" pitchFamily="34" charset="0"/>
                            </a:rPr>
                            <m:t>⁡(</m:t>
                          </m:r>
                        </m:e>
                      </m:nary>
                      <m:sSubSup>
                        <m:sSubSupPr>
                          <m:ctrlPr>
                            <a:rPr lang="pt-BR" sz="1800" i="1" dirty="0" smtClean="0">
                              <a:solidFill>
                                <a:schemeClr val="bg1"/>
                              </a:solidFill>
                              <a:effectLst/>
                              <a:latin typeface="Cambria Math" panose="02040503050406030204" pitchFamily="18" charset="0"/>
                            </a:rPr>
                          </m:ctrlPr>
                        </m:sSubSupPr>
                        <m:e>
                          <m:r>
                            <a:rPr lang="en-US" sz="1800" b="0" i="1" dirty="0" smtClean="0">
                              <a:solidFill>
                                <a:schemeClr val="bg1"/>
                              </a:solidFill>
                              <a:effectLst/>
                              <a:latin typeface="Cambria Math" panose="02040503050406030204" pitchFamily="18" charset="0"/>
                            </a:rPr>
                            <m:t>𝑆</m:t>
                          </m:r>
                        </m:e>
                        <m:sub>
                          <m:r>
                            <a:rPr lang="en-US" sz="1800" b="0" i="1" dirty="0" smtClean="0">
                              <a:solidFill>
                                <a:schemeClr val="bg1"/>
                              </a:solidFill>
                              <a:effectLst/>
                              <a:latin typeface="Cambria Math" panose="02040503050406030204" pitchFamily="18" charset="0"/>
                            </a:rPr>
                            <m:t>𝑇</m:t>
                          </m:r>
                        </m:sub>
                        <m:sup>
                          <m:r>
                            <a:rPr lang="en-US" sz="1800" b="0" i="1" dirty="0" smtClean="0">
                              <a:solidFill>
                                <a:schemeClr val="bg1"/>
                              </a:solidFill>
                              <a:effectLst/>
                              <a:latin typeface="Cambria Math" panose="02040503050406030204" pitchFamily="18" charset="0"/>
                            </a:rPr>
                            <m:t>𝑖</m:t>
                          </m:r>
                        </m:sup>
                      </m:sSubSup>
                      <m:r>
                        <a:rPr lang="en-US" sz="1800" b="0" i="1" dirty="0" smtClean="0">
                          <a:solidFill>
                            <a:schemeClr val="bg1"/>
                          </a:solidFill>
                          <a:effectLst/>
                          <a:latin typeface="Cambria Math" panose="02040503050406030204" pitchFamily="18" charset="0"/>
                        </a:rPr>
                        <m:t>−</m:t>
                      </m:r>
                      <m:r>
                        <a:rPr lang="en-US" sz="1800" b="0" i="1" dirty="0" smtClean="0">
                          <a:solidFill>
                            <a:schemeClr val="bg1"/>
                          </a:solidFill>
                          <a:effectLst/>
                          <a:latin typeface="Cambria Math" panose="02040503050406030204" pitchFamily="18" charset="0"/>
                        </a:rPr>
                        <m:t>𝐾</m:t>
                      </m:r>
                      <m:r>
                        <a:rPr lang="en-US" sz="1800" b="0" i="1" dirty="0" smtClean="0">
                          <a:solidFill>
                            <a:schemeClr val="bg1"/>
                          </a:solidFill>
                          <a:effectLst/>
                          <a:latin typeface="Cambria Math" panose="02040503050406030204" pitchFamily="18" charset="0"/>
                        </a:rPr>
                        <m:t>,0)</m:t>
                      </m:r>
                    </m:oMath>
                  </m:oMathPara>
                </a14:m>
                <a:endParaRPr lang="en-US" sz="1800" dirty="0">
                  <a:solidFill>
                    <a:schemeClr val="bg1"/>
                  </a:solidFill>
                  <a:effectLst/>
                  <a:latin typeface="Arial" panose="020B0604020202020204" pitchFamily="34" charset="0"/>
                  <a:ea typeface="Arial" panose="020B0604020202020204" pitchFamily="34" charset="0"/>
                </a:endParaRPr>
              </a:p>
              <a:p>
                <a:pPr algn="ctr"/>
                <a:endParaRPr lang="en-US" sz="1800" dirty="0">
                  <a:solidFill>
                    <a:schemeClr val="bg1"/>
                  </a:solidFill>
                  <a:effectLst/>
                  <a:latin typeface="Arial" panose="020B0604020202020204" pitchFamily="34" charset="0"/>
                  <a:ea typeface="Arial" panose="020B0604020202020204" pitchFamily="34" charset="0"/>
                </a:endParaRPr>
              </a:p>
              <a:p>
                <a:r>
                  <a:rPr lang="en-US" dirty="0">
                    <a:solidFill>
                      <a:schemeClr val="bg1"/>
                    </a:solidFill>
                    <a:latin typeface="Söhne"/>
                  </a:rPr>
                  <a:t>where N is the number of simulated paths, and r is the risk-free rate.</a:t>
                </a:r>
              </a:p>
            </p:txBody>
          </p:sp>
        </mc:Choice>
        <mc:Fallback>
          <p:sp>
            <p:nvSpPr>
              <p:cNvPr id="4" name="TextBox 3">
                <a:extLst>
                  <a:ext uri="{FF2B5EF4-FFF2-40B4-BE49-F238E27FC236}">
                    <a16:creationId xmlns:a16="http://schemas.microsoft.com/office/drawing/2014/main" id="{1A689EDC-B1E6-ADC2-620A-8E75E1A21D74}"/>
                  </a:ext>
                </a:extLst>
              </p:cNvPr>
              <p:cNvSpPr txBox="1">
                <a:spLocks noRot="1" noChangeAspect="1" noMove="1" noResize="1" noEditPoints="1" noAdjustHandles="1" noChangeArrowheads="1" noChangeShapeType="1" noTextEdit="1"/>
              </p:cNvSpPr>
              <p:nvPr/>
            </p:nvSpPr>
            <p:spPr>
              <a:xfrm>
                <a:off x="1206017" y="761299"/>
                <a:ext cx="10833904" cy="3341556"/>
              </a:xfrm>
              <a:prstGeom prst="rect">
                <a:avLst/>
              </a:prstGeom>
              <a:blipFill>
                <a:blip r:embed="rId2"/>
                <a:stretch>
                  <a:fillRect l="-506" t="-1095" b="-2007"/>
                </a:stretch>
              </a:blipFill>
              <a:ln w="12700" cap="flat">
                <a:noFill/>
                <a:miter lim="400000"/>
              </a:ln>
              <a:effectLst/>
            </p:spPr>
            <p:txBody>
              <a:bodyPr/>
              <a:lstStyle/>
              <a:p>
                <a:r>
                  <a:rPr lang="en-US">
                    <a:noFill/>
                  </a:rPr>
                  <a:t> </a:t>
                </a:r>
              </a:p>
            </p:txBody>
          </p:sp>
        </mc:Fallback>
      </mc:AlternateContent>
      <p:sp>
        <p:nvSpPr>
          <p:cNvPr id="8" name="TextBox 7">
            <a:extLst>
              <a:ext uri="{FF2B5EF4-FFF2-40B4-BE49-F238E27FC236}">
                <a16:creationId xmlns:a16="http://schemas.microsoft.com/office/drawing/2014/main" id="{2681EEB7-285F-AA4D-B8DD-594BAE835AB0}"/>
              </a:ext>
            </a:extLst>
          </p:cNvPr>
          <p:cNvSpPr txBox="1"/>
          <p:nvPr/>
        </p:nvSpPr>
        <p:spPr>
          <a:xfrm>
            <a:off x="1206017" y="4333854"/>
            <a:ext cx="10171897" cy="2215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solidFill>
                  <a:schemeClr val="bg1"/>
                </a:solidFill>
                <a:latin typeface="Söhne"/>
              </a:rPr>
              <a:t>Conclusion</a:t>
            </a:r>
          </a:p>
          <a:p>
            <a:pPr algn="ctr"/>
            <a:endParaRPr lang="en-US" sz="2400" b="1" dirty="0">
              <a:solidFill>
                <a:schemeClr val="bg1"/>
              </a:solidFill>
              <a:latin typeface="Söhne"/>
            </a:endParaRPr>
          </a:p>
          <a:p>
            <a:r>
              <a:rPr lang="en-US" dirty="0">
                <a:solidFill>
                  <a:schemeClr val="bg1"/>
                </a:solidFill>
                <a:latin typeface="Söhne"/>
              </a:rPr>
              <a:t>In summary, Brownian motion is integral to the Monte Carlo method for option pricing as it</a:t>
            </a:r>
          </a:p>
          <a:p>
            <a:r>
              <a:rPr lang="en-US" dirty="0">
                <a:solidFill>
                  <a:schemeClr val="bg1"/>
                </a:solidFill>
                <a:latin typeface="Söhne"/>
              </a:rPr>
              <a:t>provides the mathematical foundation for simulating the random paths of stock prices. This</a:t>
            </a:r>
          </a:p>
          <a:p>
            <a:r>
              <a:rPr lang="en-US" dirty="0">
                <a:solidFill>
                  <a:schemeClr val="bg1"/>
                </a:solidFill>
                <a:latin typeface="Söhne"/>
              </a:rPr>
              <a:t>stochastic modeling is essential for capturing the inherent uncertainty and dynamics of financial</a:t>
            </a:r>
          </a:p>
          <a:p>
            <a:r>
              <a:rPr lang="en-US" dirty="0">
                <a:solidFill>
                  <a:schemeClr val="bg1"/>
                </a:solidFill>
                <a:latin typeface="Söhne"/>
              </a:rPr>
              <a:t>markets, enabling analysts to estimate the probabilistic distribution of future asset prices and</a:t>
            </a:r>
          </a:p>
          <a:p>
            <a:r>
              <a:rPr lang="en-US" dirty="0">
                <a:solidFill>
                  <a:schemeClr val="bg1"/>
                </a:solidFill>
                <a:latin typeface="Söhne"/>
              </a:rPr>
              <a:t>hence the values of derivatives based on these assets.</a:t>
            </a:r>
          </a:p>
        </p:txBody>
      </p:sp>
    </p:spTree>
    <p:extLst>
      <p:ext uri="{BB962C8B-B14F-4D97-AF65-F5344CB8AC3E}">
        <p14:creationId xmlns:p14="http://schemas.microsoft.com/office/powerpoint/2010/main" val="285691807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Rectangle 9"/>
          <p:cNvSpPr/>
          <p:nvPr/>
        </p:nvSpPr>
        <p:spPr>
          <a:xfrm>
            <a:off x="0" y="-1"/>
            <a:ext cx="12189867" cy="6855284"/>
          </a:xfrm>
          <a:prstGeom prst="rect">
            <a:avLst/>
          </a:prstGeom>
          <a:ln w="12700">
            <a:miter lim="400000"/>
          </a:ln>
        </p:spPr>
        <p:txBody>
          <a:bodyPr lIns="45719" rIns="45719" anchor="ctr"/>
          <a:lstStyle/>
          <a:p>
            <a:pPr algn="ctr">
              <a:defRPr>
                <a:solidFill>
                  <a:srgbClr val="FFFFFF"/>
                </a:solidFill>
              </a:defRPr>
            </a:pPr>
            <a:endParaRPr/>
          </a:p>
        </p:txBody>
      </p:sp>
      <p:pic>
        <p:nvPicPr>
          <p:cNvPr id="237" name="Picture 11" descr="Picture 11"/>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238" name="Picture 13" descr="Picture 13"/>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239" name="Rectangle 15"/>
          <p:cNvSpPr/>
          <p:nvPr/>
        </p:nvSpPr>
        <p:spPr>
          <a:xfrm>
            <a:off x="0" y="0"/>
            <a:ext cx="964174" cy="6858000"/>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sp>
        <p:nvSpPr>
          <p:cNvPr id="240" name="Rectangle 17"/>
          <p:cNvSpPr/>
          <p:nvPr/>
        </p:nvSpPr>
        <p:spPr>
          <a:xfrm>
            <a:off x="962041" y="0"/>
            <a:ext cx="45720" cy="68580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241" name="Rectangle 19"/>
          <p:cNvSpPr/>
          <p:nvPr/>
        </p:nvSpPr>
        <p:spPr>
          <a:xfrm>
            <a:off x="1007533" y="0"/>
            <a:ext cx="10378001" cy="6858000"/>
          </a:xfrm>
          <a:prstGeom prst="rect">
            <a:avLst/>
          </a:prstGeom>
          <a:solidFill>
            <a:srgbClr val="1F2D29">
              <a:alpha val="92000"/>
            </a:srgbClr>
          </a:solidFill>
          <a:ln w="12700">
            <a:miter lim="400000"/>
          </a:ln>
        </p:spPr>
        <p:txBody>
          <a:bodyPr lIns="45719" rIns="45719" anchor="ctr"/>
          <a:lstStyle/>
          <a:p>
            <a:pPr algn="ctr">
              <a:defRPr>
                <a:solidFill>
                  <a:srgbClr val="FFFFFF"/>
                </a:solidFill>
              </a:defRPr>
            </a:pPr>
            <a:endParaRPr/>
          </a:p>
        </p:txBody>
      </p:sp>
      <p:sp>
        <p:nvSpPr>
          <p:cNvPr id="242" name="Title 1"/>
          <p:cNvSpPr txBox="1">
            <a:spLocks noGrp="1"/>
          </p:cNvSpPr>
          <p:nvPr>
            <p:ph type="title"/>
          </p:nvPr>
        </p:nvSpPr>
        <p:spPr>
          <a:xfrm>
            <a:off x="1969802" y="808056"/>
            <a:ext cx="8608039" cy="1077230"/>
          </a:xfrm>
          <a:prstGeom prst="rect">
            <a:avLst/>
          </a:prstGeom>
        </p:spPr>
        <p:txBody>
          <a:bodyPr/>
          <a:lstStyle>
            <a:lvl1pPr algn="l"/>
          </a:lstStyle>
          <a:p>
            <a:r>
              <a:t>Application of Monte Carlo and Black-Scholes Methods for option pricing</a:t>
            </a:r>
          </a:p>
        </p:txBody>
      </p:sp>
      <p:sp>
        <p:nvSpPr>
          <p:cNvPr id="243" name="Content Placeholder 2"/>
          <p:cNvSpPr txBox="1">
            <a:spLocks noGrp="1"/>
          </p:cNvSpPr>
          <p:nvPr>
            <p:ph type="body" sz="half" idx="1"/>
          </p:nvPr>
        </p:nvSpPr>
        <p:spPr>
          <a:xfrm>
            <a:off x="1508431" y="2773078"/>
            <a:ext cx="3660839" cy="2177921"/>
          </a:xfrm>
          <a:prstGeom prst="rect">
            <a:avLst/>
          </a:prstGeom>
        </p:spPr>
        <p:txBody>
          <a:bodyPr/>
          <a:lstStyle>
            <a:lvl1pPr marL="0" indent="0">
              <a:buSzTx/>
              <a:buFont typeface="Wingdings"/>
              <a:buNone/>
              <a:defRPr sz="1600">
                <a:latin typeface="CMBX10"/>
                <a:ea typeface="CMBX10"/>
                <a:cs typeface="CMBX10"/>
                <a:sym typeface="CMBX10"/>
              </a:defRPr>
            </a:lvl1pPr>
          </a:lstStyle>
          <a:p>
            <a:r>
              <a:t>Apple historical data for the last year was downloaded from Yahoo finance, data showed observations for 252 trading days and has the following variables Date, Open, High, Low, Close, Adj Close and Volume. </a:t>
            </a:r>
          </a:p>
        </p:txBody>
      </p:sp>
      <p:grpSp>
        <p:nvGrpSpPr>
          <p:cNvPr id="246" name="Picture 4"/>
          <p:cNvGrpSpPr/>
          <p:nvPr/>
        </p:nvGrpSpPr>
        <p:grpSpPr>
          <a:xfrm>
            <a:off x="5428229" y="2344016"/>
            <a:ext cx="4828500" cy="3382994"/>
            <a:chOff x="0" y="0"/>
            <a:chExt cx="4828499" cy="3382993"/>
          </a:xfrm>
        </p:grpSpPr>
        <p:pic>
          <p:nvPicPr>
            <p:cNvPr id="244" name="image7.jpeg" descr="image7.jpeg"/>
            <p:cNvPicPr>
              <a:picLocks noChangeAspect="1"/>
            </p:cNvPicPr>
            <p:nvPr/>
          </p:nvPicPr>
          <p:blipFill>
            <a:blip r:embed="rId4"/>
            <a:srcRect l="17329" r="10530"/>
            <a:stretch>
              <a:fillRect/>
            </a:stretch>
          </p:blipFill>
          <p:spPr>
            <a:xfrm>
              <a:off x="4762" y="4762"/>
              <a:ext cx="4818975" cy="3373402"/>
            </a:xfrm>
            <a:prstGeom prst="rect">
              <a:avLst/>
            </a:prstGeom>
            <a:ln w="12700" cap="flat">
              <a:noFill/>
              <a:miter lim="400000"/>
            </a:ln>
            <a:effectLst/>
          </p:spPr>
        </p:pic>
        <p:sp>
          <p:nvSpPr>
            <p:cNvPr id="245" name="Rectangle"/>
            <p:cNvSpPr/>
            <p:nvPr/>
          </p:nvSpPr>
          <p:spPr>
            <a:xfrm>
              <a:off x="0" y="0"/>
              <a:ext cx="4828500" cy="3382994"/>
            </a:xfrm>
            <a:prstGeom prst="rect">
              <a:avLst/>
            </a:prstGeom>
            <a:noFill/>
            <a:ln w="9525" cap="flat">
              <a:solidFill>
                <a:srgbClr val="85B4B5"/>
              </a:solidFill>
              <a:prstDash val="solid"/>
              <a:round/>
            </a:ln>
            <a:effectLst/>
          </p:spPr>
          <p:txBody>
            <a:bodyPr wrap="square" lIns="45719" tIns="45719" rIns="45719" bIns="45719" numCol="1" anchor="ctr">
              <a:noAutofit/>
            </a:bodyPr>
            <a:lstStyle/>
            <a:p>
              <a:endParaRPr/>
            </a:p>
          </p:txBody>
        </p:sp>
      </p:grpSp>
      <p:sp>
        <p:nvSpPr>
          <p:cNvPr id="247" name="Rectangle 21"/>
          <p:cNvSpPr/>
          <p:nvPr/>
        </p:nvSpPr>
        <p:spPr>
          <a:xfrm>
            <a:off x="11387666" y="-2719"/>
            <a:ext cx="27433" cy="6858001"/>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Rectangle 7"/>
          <p:cNvSpPr/>
          <p:nvPr/>
        </p:nvSpPr>
        <p:spPr>
          <a:xfrm>
            <a:off x="0" y="-1"/>
            <a:ext cx="12192000" cy="6858001"/>
          </a:xfrm>
          <a:prstGeom prst="rect">
            <a:avLst/>
          </a:prstGeom>
          <a:ln w="12700">
            <a:miter lim="400000"/>
          </a:ln>
        </p:spPr>
        <p:txBody>
          <a:bodyPr lIns="45719" rIns="45719" anchor="ctr"/>
          <a:lstStyle/>
          <a:p>
            <a:pPr algn="ctr">
              <a:defRPr>
                <a:solidFill>
                  <a:srgbClr val="FFFFFF"/>
                </a:solidFill>
              </a:defRPr>
            </a:pPr>
            <a:endParaRPr/>
          </a:p>
        </p:txBody>
      </p:sp>
      <p:pic>
        <p:nvPicPr>
          <p:cNvPr id="250" name="Picture 9" descr="Picture 9"/>
          <p:cNvPicPr>
            <a:picLocks noChangeAspect="1"/>
          </p:cNvPicPr>
          <p:nvPr/>
        </p:nvPicPr>
        <p:blipFill>
          <a:blip r:embed="rId2"/>
          <a:stretch>
            <a:fillRect/>
          </a:stretch>
        </p:blipFill>
        <p:spPr>
          <a:xfrm>
            <a:off x="0" y="0"/>
            <a:ext cx="12189867" cy="6858000"/>
          </a:xfrm>
          <a:prstGeom prst="rect">
            <a:avLst/>
          </a:prstGeom>
          <a:ln w="12700">
            <a:miter lim="400000"/>
          </a:ln>
        </p:spPr>
      </p:pic>
      <p:sp>
        <p:nvSpPr>
          <p:cNvPr id="251" name="Rectangle 11"/>
          <p:cNvSpPr/>
          <p:nvPr/>
        </p:nvSpPr>
        <p:spPr>
          <a:xfrm>
            <a:off x="0" y="0"/>
            <a:ext cx="964174" cy="6858000"/>
          </a:xfrm>
          <a:prstGeom prst="rect">
            <a:avLst/>
          </a:prstGeom>
          <a:solidFill>
            <a:srgbClr val="314740"/>
          </a:solidFill>
          <a:ln w="12700">
            <a:miter lim="400000"/>
          </a:ln>
        </p:spPr>
        <p:txBody>
          <a:bodyPr lIns="45719" rIns="45719"/>
          <a:lstStyle/>
          <a:p>
            <a:pPr>
              <a:defRPr>
                <a:solidFill>
                  <a:srgbClr val="FFFFFF"/>
                </a:solidFill>
              </a:defRPr>
            </a:pPr>
            <a:endParaRPr/>
          </a:p>
        </p:txBody>
      </p:sp>
      <p:sp>
        <p:nvSpPr>
          <p:cNvPr id="252" name="Rectangle 13"/>
          <p:cNvSpPr/>
          <p:nvPr/>
        </p:nvSpPr>
        <p:spPr>
          <a:xfrm>
            <a:off x="964173" y="0"/>
            <a:ext cx="9590001" cy="6858000"/>
          </a:xfrm>
          <a:prstGeom prst="rect">
            <a:avLst/>
          </a:prstGeom>
          <a:solidFill>
            <a:srgbClr val="1F2D29"/>
          </a:solidFill>
          <a:ln w="12700">
            <a:miter lim="400000"/>
          </a:ln>
        </p:spPr>
        <p:txBody>
          <a:bodyPr lIns="45719" rIns="45719"/>
          <a:lstStyle/>
          <a:p>
            <a:pPr>
              <a:defRPr>
                <a:solidFill>
                  <a:srgbClr val="FFFFFF"/>
                </a:solidFill>
              </a:defRPr>
            </a:pPr>
            <a:endParaRPr/>
          </a:p>
        </p:txBody>
      </p:sp>
      <p:sp>
        <p:nvSpPr>
          <p:cNvPr id="253" name="Right Triangle 15"/>
          <p:cNvSpPr/>
          <p:nvPr/>
        </p:nvSpPr>
        <p:spPr>
          <a:xfrm flipV="1">
            <a:off x="9589438" y="326016"/>
            <a:ext cx="239870" cy="2398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6"/>
          </a:solidFill>
          <a:ln w="12700">
            <a:miter lim="400000"/>
          </a:ln>
        </p:spPr>
        <p:txBody>
          <a:bodyPr lIns="45719" rIns="45719" anchor="ctr"/>
          <a:lstStyle/>
          <a:p>
            <a:pPr algn="ctr">
              <a:defRPr>
                <a:solidFill>
                  <a:srgbClr val="FFFFFF"/>
                </a:solidFill>
              </a:defRPr>
            </a:pPr>
            <a:endParaRPr/>
          </a:p>
        </p:txBody>
      </p:sp>
      <p:sp>
        <p:nvSpPr>
          <p:cNvPr id="254" name="Content Placeholder 2"/>
          <p:cNvSpPr txBox="1">
            <a:spLocks noGrp="1"/>
          </p:cNvSpPr>
          <p:nvPr>
            <p:ph type="body" sz="half" idx="1"/>
          </p:nvPr>
        </p:nvSpPr>
        <p:spPr>
          <a:xfrm>
            <a:off x="1759307" y="1591732"/>
            <a:ext cx="7710142" cy="4684888"/>
          </a:xfrm>
          <a:prstGeom prst="rect">
            <a:avLst/>
          </a:prstGeom>
        </p:spPr>
        <p:txBody>
          <a:bodyPr/>
          <a:lstStyle/>
          <a:p>
            <a:pPr marL="344488" indent="-344488">
              <a:lnSpc>
                <a:spcPct val="110000"/>
              </a:lnSpc>
              <a:buFont typeface="Arial"/>
              <a:buChar char="•"/>
              <a:defRPr sz="1200">
                <a:latin typeface="CMBX10"/>
                <a:ea typeface="CMBX10"/>
                <a:cs typeface="CMBX10"/>
                <a:sym typeface="CMBX10"/>
              </a:defRPr>
            </a:pPr>
            <a:r>
              <a:t>Date: </a:t>
            </a:r>
            <a:r>
              <a:rPr>
                <a:latin typeface="CMR10"/>
                <a:ea typeface="CMR10"/>
                <a:cs typeface="CMR10"/>
                <a:sym typeface="CMR10"/>
              </a:rPr>
              <a:t>This column represents the specific day on which the data was recorded. For stock market data, this is typically only the days when the stock market is open (Monday through Friday, excluding holidays). </a:t>
            </a:r>
            <a:endParaRPr>
              <a:latin typeface="SFRM1000"/>
              <a:ea typeface="SFRM1000"/>
              <a:cs typeface="SFRM1000"/>
              <a:sym typeface="SFRM1000"/>
            </a:endParaRPr>
          </a:p>
          <a:p>
            <a:pPr marL="344488" indent="-344488">
              <a:lnSpc>
                <a:spcPct val="110000"/>
              </a:lnSpc>
              <a:buFont typeface="Arial"/>
              <a:buChar char="•"/>
              <a:defRPr sz="1200">
                <a:latin typeface="CMBX10"/>
                <a:ea typeface="CMBX10"/>
                <a:cs typeface="CMBX10"/>
                <a:sym typeface="CMBX10"/>
              </a:defRPr>
            </a:pPr>
            <a:r>
              <a:t>Open: </a:t>
            </a:r>
            <a:r>
              <a:rPr>
                <a:latin typeface="CMR10"/>
                <a:ea typeface="CMR10"/>
                <a:cs typeface="CMR10"/>
                <a:sym typeface="CMR10"/>
              </a:rPr>
              <a:t>This is the price of the stock at the beginning of the trading day. It’s the first price at which a stock is traded when the exchange opens in the morning. </a:t>
            </a:r>
            <a:endParaRPr>
              <a:latin typeface="SFRM1000"/>
              <a:ea typeface="SFRM1000"/>
              <a:cs typeface="SFRM1000"/>
              <a:sym typeface="SFRM1000"/>
            </a:endParaRPr>
          </a:p>
          <a:p>
            <a:pPr marL="344488" indent="-344488">
              <a:lnSpc>
                <a:spcPct val="110000"/>
              </a:lnSpc>
              <a:buFont typeface="Arial"/>
              <a:buChar char="•"/>
              <a:defRPr sz="1200">
                <a:latin typeface="CMBX10"/>
                <a:ea typeface="CMBX10"/>
                <a:cs typeface="CMBX10"/>
                <a:sym typeface="CMBX10"/>
              </a:defRPr>
            </a:pPr>
            <a:r>
              <a:t>High: </a:t>
            </a:r>
            <a:r>
              <a:rPr>
                <a:latin typeface="CMR10"/>
                <a:ea typeface="CMR10"/>
                <a:cs typeface="CMR10"/>
                <a:sym typeface="CMR10"/>
              </a:rPr>
              <a:t>This is the highest price at which the stock traded during the trading day. It indicates the peak price level that the stock reached during the day. </a:t>
            </a:r>
            <a:endParaRPr>
              <a:latin typeface="SFRM1000"/>
              <a:ea typeface="SFRM1000"/>
              <a:cs typeface="SFRM1000"/>
              <a:sym typeface="SFRM1000"/>
            </a:endParaRPr>
          </a:p>
          <a:p>
            <a:pPr marL="344488" indent="-344488">
              <a:lnSpc>
                <a:spcPct val="110000"/>
              </a:lnSpc>
              <a:buFont typeface="Arial"/>
              <a:buChar char="•"/>
              <a:defRPr sz="1200">
                <a:latin typeface="CMBX10"/>
                <a:ea typeface="CMBX10"/>
                <a:cs typeface="CMBX10"/>
                <a:sym typeface="CMBX10"/>
              </a:defRPr>
            </a:pPr>
            <a:r>
              <a:t>Low: </a:t>
            </a:r>
            <a:r>
              <a:rPr>
                <a:latin typeface="CMR10"/>
                <a:ea typeface="CMR10"/>
                <a:cs typeface="CMR10"/>
                <a:sym typeface="CMR10"/>
              </a:rPr>
              <a:t>This is the lowest price at which the stock traded during the trading day. It shows the minimum price level the stock dropped to during the day. </a:t>
            </a:r>
            <a:endParaRPr>
              <a:latin typeface="SFRM1000"/>
              <a:ea typeface="SFRM1000"/>
              <a:cs typeface="SFRM1000"/>
              <a:sym typeface="SFRM1000"/>
            </a:endParaRPr>
          </a:p>
          <a:p>
            <a:pPr marL="344488" indent="-344488">
              <a:lnSpc>
                <a:spcPct val="110000"/>
              </a:lnSpc>
              <a:buFont typeface="Arial"/>
              <a:buChar char="•"/>
              <a:defRPr sz="1200">
                <a:latin typeface="CMBX10"/>
                <a:ea typeface="CMBX10"/>
                <a:cs typeface="CMBX10"/>
                <a:sym typeface="CMBX10"/>
              </a:defRPr>
            </a:pPr>
            <a:r>
              <a:t>Close: </a:t>
            </a:r>
            <a:r>
              <a:rPr>
                <a:latin typeface="CMR10"/>
                <a:ea typeface="CMR10"/>
                <a:cs typeface="CMR10"/>
                <a:sym typeface="CMR10"/>
              </a:rPr>
              <a:t>This is the price of the stock at the end of the trading day. It’s the last price at which the stock is traded before the market closes. </a:t>
            </a:r>
            <a:endParaRPr>
              <a:latin typeface="SFRM1000"/>
              <a:ea typeface="SFRM1000"/>
              <a:cs typeface="SFRM1000"/>
              <a:sym typeface="SFRM1000"/>
            </a:endParaRPr>
          </a:p>
          <a:p>
            <a:pPr marL="344488" indent="-344488">
              <a:lnSpc>
                <a:spcPct val="110000"/>
              </a:lnSpc>
              <a:buFont typeface="Arial"/>
              <a:buChar char="•"/>
              <a:defRPr sz="1200">
                <a:latin typeface="CMBX10"/>
                <a:ea typeface="CMBX10"/>
                <a:cs typeface="CMBX10"/>
                <a:sym typeface="CMBX10"/>
              </a:defRPr>
            </a:pPr>
            <a:r>
              <a:t>Adj Close: </a:t>
            </a:r>
            <a:r>
              <a:rPr>
                <a:latin typeface="CMR10"/>
                <a:ea typeface="CMR10"/>
                <a:cs typeface="CMR10"/>
                <a:sym typeface="CMR10"/>
              </a:rPr>
              <a:t>The ”Adjusted Close” is the closing price after adjustments for all applicable splits and dividend distributions. This is very important for analysis over long periods because it gives a more accurate reflection of the stock’s value by incorporating these financial changes. </a:t>
            </a:r>
            <a:endParaRPr>
              <a:latin typeface="SFRM1000"/>
              <a:ea typeface="SFRM1000"/>
              <a:cs typeface="SFRM1000"/>
              <a:sym typeface="SFRM1000"/>
            </a:endParaRPr>
          </a:p>
          <a:p>
            <a:pPr marL="344488" indent="-344488">
              <a:lnSpc>
                <a:spcPct val="110000"/>
              </a:lnSpc>
              <a:buFont typeface="Arial"/>
              <a:buChar char="•"/>
              <a:defRPr sz="1200">
                <a:latin typeface="CMBX10"/>
                <a:ea typeface="CMBX10"/>
                <a:cs typeface="CMBX10"/>
                <a:sym typeface="CMBX10"/>
              </a:defRPr>
            </a:pPr>
            <a:r>
              <a:t>Volume: </a:t>
            </a:r>
            <a:r>
              <a:rPr>
                <a:latin typeface="CMR10"/>
                <a:ea typeface="CMR10"/>
                <a:cs typeface="CMR10"/>
                <a:sym typeface="CMR10"/>
              </a:rPr>
              <a:t>This number indicates how many shares of the stock were traded during the day. High volume typically indicates that there is a high level of interest in the stock, and it can also mean more liquidity, which makes it easier to buy or sell the stock. </a:t>
            </a:r>
            <a:endParaRPr>
              <a:latin typeface="SFRM1000"/>
              <a:ea typeface="SFRM1000"/>
              <a:cs typeface="SFRM1000"/>
              <a:sym typeface="SFRM100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Picture 60" descr="Picture 60"/>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257" name="Picture 62" descr="Picture 62"/>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258" name="Rectangle 64"/>
          <p:cNvSpPr/>
          <p:nvPr/>
        </p:nvSpPr>
        <p:spPr>
          <a:xfrm>
            <a:off x="0" y="0"/>
            <a:ext cx="964174" cy="6858000"/>
          </a:xfrm>
          <a:prstGeom prst="rect">
            <a:avLst/>
          </a:prstGeom>
          <a:solidFill>
            <a:srgbClr val="1F2D29"/>
          </a:solidFill>
          <a:ln w="12700">
            <a:miter lim="400000"/>
          </a:ln>
        </p:spPr>
        <p:txBody>
          <a:bodyPr lIns="45719" rIns="45719"/>
          <a:lstStyle/>
          <a:p>
            <a:pPr>
              <a:defRPr>
                <a:solidFill>
                  <a:srgbClr val="FFFFFF"/>
                </a:solidFill>
              </a:defRPr>
            </a:pPr>
            <a:endParaRPr/>
          </a:p>
        </p:txBody>
      </p:sp>
      <p:sp>
        <p:nvSpPr>
          <p:cNvPr id="259" name="Rectangle 66"/>
          <p:cNvSpPr/>
          <p:nvPr/>
        </p:nvSpPr>
        <p:spPr>
          <a:xfrm>
            <a:off x="962041" y="0"/>
            <a:ext cx="45720"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260" name="Rectangle 68"/>
          <p:cNvSpPr/>
          <p:nvPr/>
        </p:nvSpPr>
        <p:spPr>
          <a:xfrm>
            <a:off x="1007532" y="0"/>
            <a:ext cx="7934350" cy="6858000"/>
          </a:xfrm>
          <a:prstGeom prst="rect">
            <a:avLst/>
          </a:prstGeom>
          <a:solidFill>
            <a:srgbClr val="1F2D29">
              <a:alpha val="92000"/>
            </a:srgbClr>
          </a:solidFill>
          <a:ln w="12700">
            <a:miter lim="400000"/>
          </a:ln>
        </p:spPr>
        <p:txBody>
          <a:bodyPr lIns="45719" rIns="45719"/>
          <a:lstStyle/>
          <a:p>
            <a:pPr>
              <a:defRPr>
                <a:solidFill>
                  <a:srgbClr val="FFFFFF"/>
                </a:solidFill>
              </a:defRPr>
            </a:pPr>
            <a:endParaRPr/>
          </a:p>
        </p:txBody>
      </p:sp>
      <p:sp>
        <p:nvSpPr>
          <p:cNvPr id="261" name="Rectangle 70"/>
          <p:cNvSpPr/>
          <p:nvPr/>
        </p:nvSpPr>
        <p:spPr>
          <a:xfrm>
            <a:off x="8941881" y="0"/>
            <a:ext cx="27433"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262" name="TextBox 72"/>
          <p:cNvSpPr txBox="1"/>
          <p:nvPr/>
        </p:nvSpPr>
        <p:spPr>
          <a:xfrm>
            <a:off x="2237002" y="3262852"/>
            <a:ext cx="324196" cy="434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spcBef>
                <a:spcPts val="600"/>
              </a:spcBef>
              <a:defRPr sz="2400">
                <a:solidFill>
                  <a:schemeClr val="accent6"/>
                </a:solidFill>
                <a:latin typeface="Wingdings 3"/>
                <a:ea typeface="Wingdings 3"/>
                <a:cs typeface="Wingdings 3"/>
                <a:sym typeface="Wingdings 3"/>
              </a:defRPr>
            </a:lvl1pPr>
          </a:lstStyle>
          <a:p>
            <a:r>
              <a:t></a:t>
            </a:r>
          </a:p>
        </p:txBody>
      </p:sp>
      <p:sp>
        <p:nvSpPr>
          <p:cNvPr id="263" name="Rectangle 74"/>
          <p:cNvSpPr/>
          <p:nvPr/>
        </p:nvSpPr>
        <p:spPr>
          <a:xfrm>
            <a:off x="0" y="-1"/>
            <a:ext cx="12189867" cy="6855284"/>
          </a:xfrm>
          <a:prstGeom prst="rect">
            <a:avLst/>
          </a:prstGeom>
          <a:ln w="12700">
            <a:miter lim="400000"/>
          </a:ln>
        </p:spPr>
        <p:txBody>
          <a:bodyPr lIns="45719" rIns="45719" anchor="ctr"/>
          <a:lstStyle/>
          <a:p>
            <a:pPr algn="ctr">
              <a:defRPr>
                <a:solidFill>
                  <a:srgbClr val="FFFFFF"/>
                </a:solidFill>
              </a:defRPr>
            </a:pPr>
            <a:endParaRPr/>
          </a:p>
        </p:txBody>
      </p:sp>
      <p:pic>
        <p:nvPicPr>
          <p:cNvPr id="264" name="Picture 76" descr="Picture 76"/>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265" name="Picture 78" descr="Picture 78"/>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266" name="Rectangle 80"/>
          <p:cNvSpPr/>
          <p:nvPr/>
        </p:nvSpPr>
        <p:spPr>
          <a:xfrm>
            <a:off x="0" y="0"/>
            <a:ext cx="964174" cy="6858000"/>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sp>
        <p:nvSpPr>
          <p:cNvPr id="267" name="Rectangle 82"/>
          <p:cNvSpPr/>
          <p:nvPr/>
        </p:nvSpPr>
        <p:spPr>
          <a:xfrm>
            <a:off x="962041" y="0"/>
            <a:ext cx="45720" cy="68580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268" name="Rectangle 84"/>
          <p:cNvSpPr/>
          <p:nvPr/>
        </p:nvSpPr>
        <p:spPr>
          <a:xfrm>
            <a:off x="1007533" y="0"/>
            <a:ext cx="4428326" cy="6858000"/>
          </a:xfrm>
          <a:prstGeom prst="rect">
            <a:avLst/>
          </a:prstGeom>
          <a:solidFill>
            <a:srgbClr val="1F2D29">
              <a:alpha val="92000"/>
            </a:srgbClr>
          </a:solidFill>
          <a:ln w="12700">
            <a:miter lim="400000"/>
          </a:ln>
        </p:spPr>
        <p:txBody>
          <a:bodyPr lIns="45719" rIns="45719" anchor="ctr"/>
          <a:lstStyle/>
          <a:p>
            <a:pPr algn="ctr">
              <a:defRPr>
                <a:solidFill>
                  <a:srgbClr val="FFFFFF"/>
                </a:solidFill>
              </a:defRPr>
            </a:pPr>
            <a:endParaRPr/>
          </a:p>
        </p:txBody>
      </p:sp>
      <p:sp>
        <p:nvSpPr>
          <p:cNvPr id="269" name="Title 1"/>
          <p:cNvSpPr txBox="1">
            <a:spLocks noGrp="1"/>
          </p:cNvSpPr>
          <p:nvPr>
            <p:ph type="title"/>
          </p:nvPr>
        </p:nvSpPr>
        <p:spPr>
          <a:xfrm>
            <a:off x="1969803" y="3428998"/>
            <a:ext cx="2658858" cy="2268560"/>
          </a:xfrm>
          <a:prstGeom prst="rect">
            <a:avLst/>
          </a:prstGeom>
        </p:spPr>
        <p:txBody>
          <a:bodyPr/>
          <a:lstStyle>
            <a:lvl1pPr>
              <a:defRPr sz="3200"/>
            </a:lvl1pPr>
          </a:lstStyle>
          <a:p>
            <a:r>
              <a:t>Calculating Volatility </a:t>
            </a:r>
          </a:p>
        </p:txBody>
      </p:sp>
      <p:sp>
        <p:nvSpPr>
          <p:cNvPr id="270" name="Rectangle 86"/>
          <p:cNvSpPr/>
          <p:nvPr/>
        </p:nvSpPr>
        <p:spPr>
          <a:xfrm>
            <a:off x="5433112" y="0"/>
            <a:ext cx="5948522"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71" name="Picture 4" descr="Picture 4"/>
          <p:cNvPicPr>
            <a:picLocks noChangeAspect="1"/>
          </p:cNvPicPr>
          <p:nvPr/>
        </p:nvPicPr>
        <p:blipFill>
          <a:blip r:embed="rId4"/>
          <a:srcRect l="19461" r="6615"/>
          <a:stretch>
            <a:fillRect/>
          </a:stretch>
        </p:blipFill>
        <p:spPr>
          <a:xfrm>
            <a:off x="5769657" y="1579412"/>
            <a:ext cx="5284210" cy="3699176"/>
          </a:xfrm>
          <a:prstGeom prst="rect">
            <a:avLst/>
          </a:prstGeom>
          <a:ln w="12700">
            <a:miter lim="400000"/>
          </a:ln>
        </p:spPr>
      </p:pic>
      <p:sp>
        <p:nvSpPr>
          <p:cNvPr id="272" name="Rectangle 88"/>
          <p:cNvSpPr/>
          <p:nvPr/>
        </p:nvSpPr>
        <p:spPr>
          <a:xfrm>
            <a:off x="5687919" y="236475"/>
            <a:ext cx="5439986" cy="6385050"/>
          </a:xfrm>
          <a:prstGeom prst="rect">
            <a:avLst/>
          </a:prstGeom>
          <a:ln>
            <a:solidFill>
              <a:srgbClr val="BBD9DA">
                <a:alpha val="80000"/>
              </a:srgbClr>
            </a:solidFill>
          </a:ln>
        </p:spPr>
        <p:txBody>
          <a:bodyPr lIns="45719" rIns="45719" anchor="ctr"/>
          <a:lstStyle/>
          <a:p>
            <a:pPr algn="ctr">
              <a:defRPr>
                <a:solidFill>
                  <a:srgbClr val="FFFFFF"/>
                </a:solidFill>
              </a:defRPr>
            </a:pPr>
            <a:endParaRPr/>
          </a:p>
        </p:txBody>
      </p:sp>
      <p:sp>
        <p:nvSpPr>
          <p:cNvPr id="273" name="Rectangle 90"/>
          <p:cNvSpPr/>
          <p:nvPr/>
        </p:nvSpPr>
        <p:spPr>
          <a:xfrm>
            <a:off x="11387666" y="-2719"/>
            <a:ext cx="27433" cy="6858001"/>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itle 1"/>
          <p:cNvSpPr txBox="1">
            <a:spLocks noGrp="1"/>
          </p:cNvSpPr>
          <p:nvPr>
            <p:ph type="title"/>
          </p:nvPr>
        </p:nvSpPr>
        <p:spPr>
          <a:prstGeom prst="rect">
            <a:avLst/>
          </a:prstGeom>
        </p:spPr>
        <p:txBody>
          <a:bodyPr/>
          <a:lstStyle>
            <a:lvl1pPr algn="l"/>
          </a:lstStyle>
          <a:p>
            <a:r>
              <a:t>Setting up  new parameters</a:t>
            </a:r>
          </a:p>
        </p:txBody>
      </p:sp>
      <p:grpSp>
        <p:nvGrpSpPr>
          <p:cNvPr id="297" name="Content Placeholder 4"/>
          <p:cNvGrpSpPr/>
          <p:nvPr/>
        </p:nvGrpSpPr>
        <p:grpSpPr>
          <a:xfrm>
            <a:off x="2611808" y="2369814"/>
            <a:ext cx="7958330" cy="3397444"/>
            <a:chOff x="0" y="0"/>
            <a:chExt cx="7958329" cy="3397442"/>
          </a:xfrm>
        </p:grpSpPr>
        <p:sp>
          <p:nvSpPr>
            <p:cNvPr id="276" name="Rounded Rectangle"/>
            <p:cNvSpPr/>
            <p:nvPr/>
          </p:nvSpPr>
          <p:spPr>
            <a:xfrm>
              <a:off x="0" y="0"/>
              <a:ext cx="7958330" cy="333174"/>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77" name="Square"/>
            <p:cNvSpPr/>
            <p:nvPr/>
          </p:nvSpPr>
          <p:spPr>
            <a:xfrm>
              <a:off x="100785" y="74963"/>
              <a:ext cx="183425" cy="183246"/>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78" name="S0 (Initial Stock Price): &quot;183.38 — based on the most recent data.&quot;"/>
            <p:cNvSpPr txBox="1"/>
            <p:nvPr/>
          </p:nvSpPr>
          <p:spPr>
            <a:xfrm>
              <a:off x="384993" y="57257"/>
              <a:ext cx="7538748" cy="2811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1871" tIns="41871" rIns="41871" bIns="41871" numCol="1" anchor="ctr">
              <a:spAutoFit/>
            </a:bodyPr>
            <a:lstStyle/>
            <a:p>
              <a:pPr defTabSz="622300">
                <a:lnSpc>
                  <a:spcPct val="90000"/>
                </a:lnSpc>
                <a:spcBef>
                  <a:spcPts val="500"/>
                </a:spcBef>
                <a:defRPr sz="1400" b="1">
                  <a:solidFill>
                    <a:srgbClr val="FFFFFF"/>
                  </a:solidFill>
                </a:defRPr>
              </a:pPr>
              <a:r>
                <a:t>S0 (Initial Stock Price)</a:t>
              </a:r>
              <a:r>
                <a:rPr b="0"/>
                <a:t>: "183.38 — based on the most recent data."</a:t>
              </a:r>
            </a:p>
          </p:txBody>
        </p:sp>
        <p:sp>
          <p:nvSpPr>
            <p:cNvPr id="279" name="Rounded Rectangle"/>
            <p:cNvSpPr/>
            <p:nvPr/>
          </p:nvSpPr>
          <p:spPr>
            <a:xfrm>
              <a:off x="0" y="494554"/>
              <a:ext cx="7958330" cy="333174"/>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80" name="Square"/>
            <p:cNvSpPr/>
            <p:nvPr/>
          </p:nvSpPr>
          <p:spPr>
            <a:xfrm>
              <a:off x="100785" y="569519"/>
              <a:ext cx="183425" cy="183246"/>
            </a:xfrm>
            <a:prstGeom prst="rect">
              <a:avLst/>
            </a:prstGeom>
            <a:blipFill rotWithShape="1">
              <a:blip r:embed="rId3"/>
              <a:srcRect/>
              <a:stretch>
                <a:fillRect/>
              </a:stretch>
            </a:blip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81" name="K (Strike Price): &quot;183.38 — the price at which the option can be exercised.&quot;"/>
            <p:cNvSpPr txBox="1"/>
            <p:nvPr/>
          </p:nvSpPr>
          <p:spPr>
            <a:xfrm>
              <a:off x="384993" y="551811"/>
              <a:ext cx="7538748" cy="2811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1871" tIns="41871" rIns="41871" bIns="41871" numCol="1" anchor="ctr">
              <a:spAutoFit/>
            </a:bodyPr>
            <a:lstStyle/>
            <a:p>
              <a:pPr defTabSz="622300">
                <a:lnSpc>
                  <a:spcPct val="90000"/>
                </a:lnSpc>
                <a:spcBef>
                  <a:spcPts val="500"/>
                </a:spcBef>
                <a:defRPr sz="1400" b="1">
                  <a:solidFill>
                    <a:srgbClr val="FFFFFF"/>
                  </a:solidFill>
                </a:defRPr>
              </a:pPr>
              <a:r>
                <a:t>K (Strike Price)</a:t>
              </a:r>
              <a:r>
                <a:rPr b="0"/>
                <a:t>: "183.38 — the price at which the option can be exercised."</a:t>
              </a:r>
            </a:p>
          </p:txBody>
        </p:sp>
        <p:sp>
          <p:nvSpPr>
            <p:cNvPr id="282" name="Rounded Rectangle"/>
            <p:cNvSpPr/>
            <p:nvPr/>
          </p:nvSpPr>
          <p:spPr>
            <a:xfrm>
              <a:off x="0" y="989109"/>
              <a:ext cx="7958330" cy="333174"/>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83" name="Square"/>
            <p:cNvSpPr/>
            <p:nvPr/>
          </p:nvSpPr>
          <p:spPr>
            <a:xfrm>
              <a:off x="100785" y="1064073"/>
              <a:ext cx="183425" cy="183246"/>
            </a:xfrm>
            <a:prstGeom prst="rect">
              <a:avLst/>
            </a:prstGeom>
            <a:blipFill rotWithShape="1">
              <a:blip r:embed="rId4"/>
              <a:srcRect/>
              <a:stretch>
                <a:fillRect/>
              </a:stretch>
            </a:blip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84" name="T (Time to Expiration): &quot;1 year — the duration until the option expires.&quot;"/>
            <p:cNvSpPr txBox="1"/>
            <p:nvPr/>
          </p:nvSpPr>
          <p:spPr>
            <a:xfrm>
              <a:off x="384993" y="1046366"/>
              <a:ext cx="7538748" cy="2811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1871" tIns="41871" rIns="41871" bIns="41871" numCol="1" anchor="ctr">
              <a:spAutoFit/>
            </a:bodyPr>
            <a:lstStyle/>
            <a:p>
              <a:pPr defTabSz="622300">
                <a:lnSpc>
                  <a:spcPct val="90000"/>
                </a:lnSpc>
                <a:spcBef>
                  <a:spcPts val="500"/>
                </a:spcBef>
                <a:defRPr sz="1400" b="1">
                  <a:solidFill>
                    <a:srgbClr val="FFFFFF"/>
                  </a:solidFill>
                </a:defRPr>
              </a:pPr>
              <a:r>
                <a:t>T (Time to Expiration)</a:t>
              </a:r>
              <a:r>
                <a:rPr b="0"/>
                <a:t>: "1 year — the duration until the option expires."</a:t>
              </a:r>
            </a:p>
          </p:txBody>
        </p:sp>
        <p:sp>
          <p:nvSpPr>
            <p:cNvPr id="285" name="Rounded Rectangle"/>
            <p:cNvSpPr/>
            <p:nvPr/>
          </p:nvSpPr>
          <p:spPr>
            <a:xfrm>
              <a:off x="0" y="1483663"/>
              <a:ext cx="7958330" cy="333174"/>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86" name="Square"/>
            <p:cNvSpPr/>
            <p:nvPr/>
          </p:nvSpPr>
          <p:spPr>
            <a:xfrm>
              <a:off x="100785" y="1558628"/>
              <a:ext cx="183425" cy="183246"/>
            </a:xfrm>
            <a:prstGeom prst="rect">
              <a:avLst/>
            </a:prstGeom>
            <a:blipFill rotWithShape="1">
              <a:blip r:embed="rId5"/>
              <a:srcRect/>
              <a:stretch>
                <a:fillRect/>
              </a:stretch>
            </a:blip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87" name="r (Risk-Free Rate): &quot;0.01 — the theoretical rate of return of an investment with zero risk.&quot;"/>
            <p:cNvSpPr txBox="1"/>
            <p:nvPr/>
          </p:nvSpPr>
          <p:spPr>
            <a:xfrm>
              <a:off x="384993" y="1540921"/>
              <a:ext cx="7538748" cy="2811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1871" tIns="41871" rIns="41871" bIns="41871" numCol="1" anchor="ctr">
              <a:spAutoFit/>
            </a:bodyPr>
            <a:lstStyle/>
            <a:p>
              <a:pPr defTabSz="622300">
                <a:lnSpc>
                  <a:spcPct val="90000"/>
                </a:lnSpc>
                <a:spcBef>
                  <a:spcPts val="500"/>
                </a:spcBef>
                <a:defRPr sz="1400" b="1">
                  <a:solidFill>
                    <a:srgbClr val="FFFFFF"/>
                  </a:solidFill>
                </a:defRPr>
              </a:pPr>
              <a:r>
                <a:t>r (Risk-Free Rate)</a:t>
              </a:r>
              <a:r>
                <a:rPr b="0"/>
                <a:t>: "0.01 — the theoretical rate of return of an investment with zero risk."</a:t>
              </a:r>
            </a:p>
          </p:txBody>
        </p:sp>
        <p:sp>
          <p:nvSpPr>
            <p:cNvPr id="288" name="Rounded Rectangle"/>
            <p:cNvSpPr/>
            <p:nvPr/>
          </p:nvSpPr>
          <p:spPr>
            <a:xfrm>
              <a:off x="0" y="1978218"/>
              <a:ext cx="7958330" cy="333174"/>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89" name="Square"/>
            <p:cNvSpPr/>
            <p:nvPr/>
          </p:nvSpPr>
          <p:spPr>
            <a:xfrm>
              <a:off x="100785" y="2053181"/>
              <a:ext cx="183425" cy="183246"/>
            </a:xfrm>
            <a:prstGeom prst="rect">
              <a:avLst/>
            </a:prstGeom>
            <a:blipFill rotWithShape="1">
              <a:blip r:embed="rId6"/>
              <a:srcRect/>
              <a:stretch>
                <a:fillRect/>
              </a:stretch>
            </a:blip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90" name="num_simulations: &quot;10,000 — the number of times the stock price path will be simulated.&quot;"/>
            <p:cNvSpPr txBox="1"/>
            <p:nvPr/>
          </p:nvSpPr>
          <p:spPr>
            <a:xfrm>
              <a:off x="384993" y="2035476"/>
              <a:ext cx="7538748" cy="2811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1871" tIns="41871" rIns="41871" bIns="41871" numCol="1" anchor="ctr">
              <a:spAutoFit/>
            </a:bodyPr>
            <a:lstStyle/>
            <a:p>
              <a:pPr defTabSz="622300">
                <a:lnSpc>
                  <a:spcPct val="90000"/>
                </a:lnSpc>
                <a:spcBef>
                  <a:spcPts val="500"/>
                </a:spcBef>
                <a:defRPr sz="1400" b="1">
                  <a:solidFill>
                    <a:srgbClr val="FFFFFF"/>
                  </a:solidFill>
                </a:defRPr>
              </a:pPr>
              <a:r>
                <a:t>num_simulations</a:t>
              </a:r>
              <a:r>
                <a:rPr b="0"/>
                <a:t>: "10,000 — the number of times the stock price path will be simulated."</a:t>
              </a:r>
            </a:p>
          </p:txBody>
        </p:sp>
        <p:sp>
          <p:nvSpPr>
            <p:cNvPr id="291" name="Rounded Rectangle"/>
            <p:cNvSpPr/>
            <p:nvPr/>
          </p:nvSpPr>
          <p:spPr>
            <a:xfrm>
              <a:off x="0" y="2472772"/>
              <a:ext cx="7958330" cy="333174"/>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92" name="Square"/>
            <p:cNvSpPr/>
            <p:nvPr/>
          </p:nvSpPr>
          <p:spPr>
            <a:xfrm>
              <a:off x="100785" y="2547736"/>
              <a:ext cx="183425" cy="183246"/>
            </a:xfrm>
            <a:prstGeom prst="rect">
              <a:avLst/>
            </a:prstGeom>
            <a:blipFill rotWithShape="1">
              <a:blip r:embed="rId7"/>
              <a:srcRect/>
              <a:stretch>
                <a:fillRect/>
              </a:stretch>
            </a:blip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93" name="num_steps: &quot;12 — corresponds to monthly steps within the one-year timeframe.&quot;"/>
            <p:cNvSpPr txBox="1"/>
            <p:nvPr/>
          </p:nvSpPr>
          <p:spPr>
            <a:xfrm>
              <a:off x="384993" y="2530030"/>
              <a:ext cx="7538748" cy="2811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1871" tIns="41871" rIns="41871" bIns="41871" numCol="1" anchor="ctr">
              <a:spAutoFit/>
            </a:bodyPr>
            <a:lstStyle/>
            <a:p>
              <a:pPr defTabSz="622300">
                <a:lnSpc>
                  <a:spcPct val="90000"/>
                </a:lnSpc>
                <a:spcBef>
                  <a:spcPts val="500"/>
                </a:spcBef>
                <a:defRPr sz="1400" b="1">
                  <a:solidFill>
                    <a:srgbClr val="FFFFFF"/>
                  </a:solidFill>
                </a:defRPr>
              </a:pPr>
              <a:r>
                <a:t>num_steps</a:t>
              </a:r>
              <a:r>
                <a:rPr b="0"/>
                <a:t>: "12 — corresponds to monthly steps within the one-year timeframe."</a:t>
              </a:r>
            </a:p>
          </p:txBody>
        </p:sp>
        <p:sp>
          <p:nvSpPr>
            <p:cNvPr id="294" name="Rounded Rectangle"/>
            <p:cNvSpPr/>
            <p:nvPr/>
          </p:nvSpPr>
          <p:spPr>
            <a:xfrm>
              <a:off x="0" y="2967326"/>
              <a:ext cx="7958330" cy="333174"/>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95" name="Square"/>
            <p:cNvSpPr/>
            <p:nvPr/>
          </p:nvSpPr>
          <p:spPr>
            <a:xfrm>
              <a:off x="100883" y="3042291"/>
              <a:ext cx="183425" cy="183246"/>
            </a:xfrm>
            <a:prstGeom prst="rect">
              <a:avLst/>
            </a:prstGeom>
            <a:blipFill rotWithShape="1">
              <a:blip r:embed="rId8"/>
              <a:srcRect/>
              <a:stretch>
                <a:fillRect/>
              </a:stretch>
            </a:blipFill>
            <a:ln w="12700" cap="flat">
              <a:noFill/>
              <a:miter lim="400000"/>
            </a:ln>
            <a:effectLst/>
          </p:spPr>
          <p:txBody>
            <a:bodyPr wrap="square" lIns="45719" tIns="45719" rIns="45719" bIns="45719" numCol="1" anchor="t">
              <a:noAutofit/>
            </a:bodyPr>
            <a:lstStyle/>
            <a:p>
              <a:pPr defTabSz="914400">
                <a:lnSpc>
                  <a:spcPct val="120000"/>
                </a:lnSpc>
                <a:spcBef>
                  <a:spcPts val="1000"/>
                </a:spcBef>
                <a:defRPr sz="2000">
                  <a:solidFill>
                    <a:srgbClr val="FFFFFF"/>
                  </a:solidFill>
                </a:defRPr>
              </a:pPr>
              <a:endParaRPr/>
            </a:p>
          </p:txBody>
        </p:sp>
        <p:sp>
          <p:nvSpPr>
            <p:cNvPr id="296" name="dt (Time Increment Per Step): &quot;Calculated as T / num_steps, determining the time interval for each simulation step.&quot;"/>
            <p:cNvSpPr txBox="1"/>
            <p:nvPr/>
          </p:nvSpPr>
          <p:spPr>
            <a:xfrm>
              <a:off x="385190" y="2932853"/>
              <a:ext cx="7500916" cy="4645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1871" tIns="41871" rIns="41871" bIns="41871" numCol="1" anchor="ctr">
              <a:spAutoFit/>
            </a:bodyPr>
            <a:lstStyle/>
            <a:p>
              <a:pPr defTabSz="622300">
                <a:lnSpc>
                  <a:spcPct val="90000"/>
                </a:lnSpc>
                <a:spcBef>
                  <a:spcPts val="500"/>
                </a:spcBef>
                <a:defRPr sz="1400" b="1">
                  <a:solidFill>
                    <a:srgbClr val="FFFFFF"/>
                  </a:solidFill>
                </a:defRPr>
              </a:pPr>
              <a:r>
                <a:t>dt (Time Increment Per Step)</a:t>
              </a:r>
              <a:r>
                <a:rPr b="0"/>
                <a:t>: "Calculated as T / num_steps, determining the time interval for each simulation step."</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2D29"/>
        </a:solidFill>
        <a:effectLst/>
      </p:bgPr>
    </p:bg>
    <p:spTree>
      <p:nvGrpSpPr>
        <p:cNvPr id="1" name=""/>
        <p:cNvGrpSpPr/>
        <p:nvPr/>
      </p:nvGrpSpPr>
      <p:grpSpPr>
        <a:xfrm>
          <a:off x="0" y="0"/>
          <a:ext cx="0" cy="0"/>
          <a:chOff x="0" y="0"/>
          <a:chExt cx="0" cy="0"/>
        </a:xfrm>
      </p:grpSpPr>
      <p:sp>
        <p:nvSpPr>
          <p:cNvPr id="299" name="Rectangle 26"/>
          <p:cNvSpPr/>
          <p:nvPr/>
        </p:nvSpPr>
        <p:spPr>
          <a:xfrm>
            <a:off x="0" y="-1"/>
            <a:ext cx="12192000" cy="6858001"/>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pic>
        <p:nvPicPr>
          <p:cNvPr id="300" name="Picture 28" descr="Picture 28"/>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301" name="Picture 30" descr="Picture 30"/>
          <p:cNvPicPr>
            <a:picLocks noChangeAspect="1"/>
          </p:cNvPicPr>
          <p:nvPr/>
        </p:nvPicPr>
        <p:blipFill>
          <a:blip r:embed="rId3"/>
          <a:stretch>
            <a:fillRect/>
          </a:stretch>
        </p:blipFill>
        <p:spPr>
          <a:xfrm>
            <a:off x="45488" y="-5488"/>
            <a:ext cx="12189868" cy="6858001"/>
          </a:xfrm>
          <a:prstGeom prst="rect">
            <a:avLst/>
          </a:prstGeom>
          <a:ln w="12700">
            <a:miter lim="400000"/>
          </a:ln>
        </p:spPr>
      </p:pic>
      <p:sp>
        <p:nvSpPr>
          <p:cNvPr id="302" name="Rectangle 32"/>
          <p:cNvSpPr/>
          <p:nvPr/>
        </p:nvSpPr>
        <p:spPr>
          <a:xfrm>
            <a:off x="-1" y="0"/>
            <a:ext cx="959911" cy="6858000"/>
          </a:xfrm>
          <a:prstGeom prst="rect">
            <a:avLst/>
          </a:prstGeom>
          <a:solidFill>
            <a:srgbClr val="314740"/>
          </a:solidFill>
          <a:ln w="12700">
            <a:miter lim="400000"/>
          </a:ln>
        </p:spPr>
        <p:txBody>
          <a:bodyPr lIns="45719" rIns="45719"/>
          <a:lstStyle/>
          <a:p>
            <a:pPr>
              <a:defRPr>
                <a:solidFill>
                  <a:srgbClr val="FFFFFF"/>
                </a:solidFill>
              </a:defRPr>
            </a:pPr>
            <a:endParaRPr/>
          </a:p>
        </p:txBody>
      </p:sp>
      <p:sp>
        <p:nvSpPr>
          <p:cNvPr id="303" name="Freeform: Shape 34"/>
          <p:cNvSpPr/>
          <p:nvPr/>
        </p:nvSpPr>
        <p:spPr>
          <a:xfrm>
            <a:off x="959910" y="0"/>
            <a:ext cx="7869544"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84" y="0"/>
                </a:lnTo>
                <a:lnTo>
                  <a:pt x="19281" y="4"/>
                </a:lnTo>
                <a:cubicBezTo>
                  <a:pt x="19022" y="441"/>
                  <a:pt x="18871" y="968"/>
                  <a:pt x="18871" y="1535"/>
                </a:cubicBezTo>
                <a:cubicBezTo>
                  <a:pt x="18871" y="1724"/>
                  <a:pt x="18888" y="1909"/>
                  <a:pt x="18920" y="2087"/>
                </a:cubicBezTo>
                <a:lnTo>
                  <a:pt x="18937" y="2162"/>
                </a:lnTo>
                <a:lnTo>
                  <a:pt x="18797" y="2203"/>
                </a:lnTo>
                <a:cubicBezTo>
                  <a:pt x="16795" y="2913"/>
                  <a:pt x="15341" y="5043"/>
                  <a:pt x="15341" y="7561"/>
                </a:cubicBezTo>
                <a:cubicBezTo>
                  <a:pt x="15341" y="10659"/>
                  <a:pt x="17543" y="13171"/>
                  <a:pt x="20260" y="13171"/>
                </a:cubicBezTo>
                <a:lnTo>
                  <a:pt x="20581" y="13152"/>
                </a:lnTo>
                <a:lnTo>
                  <a:pt x="20538" y="13308"/>
                </a:lnTo>
                <a:cubicBezTo>
                  <a:pt x="20522" y="13401"/>
                  <a:pt x="20513" y="13497"/>
                  <a:pt x="20513" y="13595"/>
                </a:cubicBezTo>
                <a:cubicBezTo>
                  <a:pt x="20513" y="14283"/>
                  <a:pt x="20941" y="14857"/>
                  <a:pt x="21509" y="14989"/>
                </a:cubicBezTo>
                <a:lnTo>
                  <a:pt x="21600" y="15000"/>
                </a:lnTo>
                <a:lnTo>
                  <a:pt x="21566" y="15071"/>
                </a:lnTo>
                <a:lnTo>
                  <a:pt x="21525" y="15223"/>
                </a:lnTo>
                <a:lnTo>
                  <a:pt x="20779" y="15487"/>
                </a:lnTo>
                <a:cubicBezTo>
                  <a:pt x="19347" y="16178"/>
                  <a:pt x="18342" y="17796"/>
                  <a:pt x="18342" y="19681"/>
                </a:cubicBezTo>
                <a:cubicBezTo>
                  <a:pt x="18342" y="20310"/>
                  <a:pt x="18454" y="20908"/>
                  <a:pt x="18656" y="21453"/>
                </a:cubicBezTo>
                <a:lnTo>
                  <a:pt x="18718" y="21600"/>
                </a:lnTo>
                <a:lnTo>
                  <a:pt x="0" y="21600"/>
                </a:lnTo>
                <a:close/>
              </a:path>
            </a:pathLst>
          </a:custGeom>
          <a:gradFill>
            <a:gsLst>
              <a:gs pos="20000">
                <a:srgbClr val="1F2D29">
                  <a:alpha val="0"/>
                </a:srgbClr>
              </a:gs>
              <a:gs pos="25996">
                <a:srgbClr val="1F2D29">
                  <a:alpha val="4000"/>
                </a:srgbClr>
              </a:gs>
              <a:gs pos="100000">
                <a:srgbClr val="1F2D29"/>
              </a:gs>
            </a:gsLst>
            <a:lin ang="10800000"/>
          </a:gradFill>
          <a:ln w="12700">
            <a:miter lim="400000"/>
          </a:ln>
        </p:spPr>
        <p:txBody>
          <a:bodyPr lIns="45719" rIns="45719"/>
          <a:lstStyle/>
          <a:p>
            <a:pPr>
              <a:defRPr>
                <a:solidFill>
                  <a:srgbClr val="FFFFFF"/>
                </a:solidFill>
              </a:defRPr>
            </a:pPr>
            <a:endParaRPr/>
          </a:p>
        </p:txBody>
      </p:sp>
      <p:sp>
        <p:nvSpPr>
          <p:cNvPr id="304" name="Oval 36"/>
          <p:cNvSpPr/>
          <p:nvPr/>
        </p:nvSpPr>
        <p:spPr>
          <a:xfrm>
            <a:off x="1757959" y="764389"/>
            <a:ext cx="967149" cy="967149"/>
          </a:xfrm>
          <a:prstGeom prst="ellipse">
            <a:avLst/>
          </a:prstGeom>
          <a:gradFill>
            <a:gsLst>
              <a:gs pos="0">
                <a:srgbClr val="1F2D29">
                  <a:alpha val="0"/>
                </a:srgbClr>
              </a:gs>
              <a:gs pos="100000">
                <a:schemeClr val="accent1">
                  <a:alpha val="21000"/>
                </a:schemeClr>
              </a:gs>
            </a:gsLst>
            <a:lin ang="10800000"/>
          </a:gradFill>
          <a:ln w="12700">
            <a:miter lim="400000"/>
          </a:ln>
        </p:spPr>
        <p:txBody>
          <a:bodyPr lIns="45719" rIns="45719" anchor="ctr"/>
          <a:lstStyle/>
          <a:p>
            <a:pPr algn="ctr">
              <a:defRPr>
                <a:solidFill>
                  <a:srgbClr val="FFFFFF"/>
                </a:solidFill>
              </a:defRPr>
            </a:pPr>
            <a:endParaRPr/>
          </a:p>
        </p:txBody>
      </p:sp>
      <p:sp>
        <p:nvSpPr>
          <p:cNvPr id="305" name="Title 1"/>
          <p:cNvSpPr txBox="1">
            <a:spLocks noGrp="1"/>
          </p:cNvSpPr>
          <p:nvPr>
            <p:ph type="title"/>
          </p:nvPr>
        </p:nvSpPr>
        <p:spPr>
          <a:xfrm>
            <a:off x="2611807" y="808056"/>
            <a:ext cx="7958333" cy="1530543"/>
          </a:xfrm>
          <a:prstGeom prst="rect">
            <a:avLst/>
          </a:prstGeom>
        </p:spPr>
        <p:txBody>
          <a:bodyPr/>
          <a:lstStyle>
            <a:lvl1pPr algn="l">
              <a:defRPr sz="4800"/>
            </a:lvl1pPr>
          </a:lstStyle>
          <a:p>
            <a:r>
              <a:t>Monte Carlo Method Estimations</a:t>
            </a:r>
          </a:p>
        </p:txBody>
      </p:sp>
      <p:sp>
        <p:nvSpPr>
          <p:cNvPr id="306" name="Content Placeholder 2"/>
          <p:cNvSpPr txBox="1">
            <a:spLocks noGrp="1"/>
          </p:cNvSpPr>
          <p:nvPr>
            <p:ph type="body" sz="half" idx="1"/>
          </p:nvPr>
        </p:nvSpPr>
        <p:spPr>
          <a:xfrm>
            <a:off x="2362873" y="2787768"/>
            <a:ext cx="8207266" cy="1180420"/>
          </a:xfrm>
          <a:prstGeom prst="rect">
            <a:avLst/>
          </a:prstGeom>
        </p:spPr>
        <p:txBody>
          <a:bodyPr anchor="t"/>
          <a:lstStyle>
            <a:lvl1pPr marL="0" indent="0">
              <a:buSzTx/>
              <a:buFont typeface="Wingdings"/>
              <a:buNone/>
              <a:defRPr>
                <a:latin typeface="CMBX10"/>
                <a:ea typeface="CMBX10"/>
                <a:cs typeface="CMBX10"/>
                <a:sym typeface="CMBX10"/>
              </a:defRPr>
            </a:lvl1pPr>
          </a:lstStyle>
          <a:p>
            <a:r>
              <a:t>The method used 10.0000 simulations of possible stock price starting at cur- rent price, after that call and put option prices were estimated which where 16.094426870067373, 13.92511997770731 respectively.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42" descr="Picture 42"/>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309" name="Picture 44" descr="Picture 44"/>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310" name="Rectangle 46"/>
          <p:cNvSpPr/>
          <p:nvPr/>
        </p:nvSpPr>
        <p:spPr>
          <a:xfrm>
            <a:off x="0" y="0"/>
            <a:ext cx="964174" cy="6858000"/>
          </a:xfrm>
          <a:prstGeom prst="rect">
            <a:avLst/>
          </a:prstGeom>
          <a:solidFill>
            <a:srgbClr val="1F2D29"/>
          </a:solidFill>
          <a:ln w="12700">
            <a:miter lim="400000"/>
          </a:ln>
        </p:spPr>
        <p:txBody>
          <a:bodyPr lIns="45719" rIns="45719"/>
          <a:lstStyle/>
          <a:p>
            <a:pPr>
              <a:defRPr>
                <a:solidFill>
                  <a:srgbClr val="FFFFFF"/>
                </a:solidFill>
              </a:defRPr>
            </a:pPr>
            <a:endParaRPr/>
          </a:p>
        </p:txBody>
      </p:sp>
      <p:sp>
        <p:nvSpPr>
          <p:cNvPr id="311" name="Rectangle 48"/>
          <p:cNvSpPr/>
          <p:nvPr/>
        </p:nvSpPr>
        <p:spPr>
          <a:xfrm>
            <a:off x="962041" y="0"/>
            <a:ext cx="45720"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312" name="Rectangle 50"/>
          <p:cNvSpPr/>
          <p:nvPr/>
        </p:nvSpPr>
        <p:spPr>
          <a:xfrm>
            <a:off x="1004478" y="0"/>
            <a:ext cx="10372318" cy="6858000"/>
          </a:xfrm>
          <a:prstGeom prst="rect">
            <a:avLst/>
          </a:prstGeom>
          <a:solidFill>
            <a:srgbClr val="1F2D29">
              <a:alpha val="92000"/>
            </a:srgbClr>
          </a:solidFill>
          <a:ln w="12700">
            <a:miter lim="400000"/>
          </a:ln>
        </p:spPr>
        <p:txBody>
          <a:bodyPr lIns="45719" rIns="45719"/>
          <a:lstStyle/>
          <a:p>
            <a:pPr>
              <a:defRPr>
                <a:solidFill>
                  <a:srgbClr val="FFFFFF"/>
                </a:solidFill>
              </a:defRPr>
            </a:pPr>
            <a:endParaRPr/>
          </a:p>
        </p:txBody>
      </p:sp>
      <p:sp>
        <p:nvSpPr>
          <p:cNvPr id="313" name="Rectangle 52"/>
          <p:cNvSpPr/>
          <p:nvPr/>
        </p:nvSpPr>
        <p:spPr>
          <a:xfrm>
            <a:off x="11377328" y="0"/>
            <a:ext cx="27433"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314" name="Rectangle 54"/>
          <p:cNvSpPr/>
          <p:nvPr/>
        </p:nvSpPr>
        <p:spPr>
          <a:xfrm>
            <a:off x="1004478" y="0"/>
            <a:ext cx="10372318" cy="6858000"/>
          </a:xfrm>
          <a:prstGeom prst="rect">
            <a:avLst/>
          </a:prstGeom>
          <a:solidFill>
            <a:srgbClr val="FFFFFF"/>
          </a:solidFill>
          <a:ln w="12700">
            <a:miter lim="400000"/>
          </a:ln>
        </p:spPr>
        <p:txBody>
          <a:bodyPr lIns="45719" rIns="45719"/>
          <a:lstStyle/>
          <a:p>
            <a:pPr>
              <a:defRPr>
                <a:solidFill>
                  <a:srgbClr val="FFFFFF"/>
                </a:solidFill>
              </a:defRPr>
            </a:pPr>
            <a:endParaRPr/>
          </a:p>
        </p:txBody>
      </p:sp>
      <p:pic>
        <p:nvPicPr>
          <p:cNvPr id="315" name="Content Placeholder 6" descr="Content Placeholder 6"/>
          <p:cNvPicPr>
            <a:picLocks noChangeAspect="1"/>
          </p:cNvPicPr>
          <p:nvPr/>
        </p:nvPicPr>
        <p:blipFill>
          <a:blip r:embed="rId4"/>
          <a:srcRect l="6485" r="23560"/>
          <a:stretch>
            <a:fillRect/>
          </a:stretch>
        </p:blipFill>
        <p:spPr>
          <a:xfrm>
            <a:off x="1991032" y="326017"/>
            <a:ext cx="8394775" cy="6210126"/>
          </a:xfrm>
          <a:prstGeom prst="rect">
            <a:avLst/>
          </a:prstGeom>
          <a:ln w="12700">
            <a:miter lim="400000"/>
          </a:ln>
        </p:spPr>
      </p:pic>
      <p:sp>
        <p:nvSpPr>
          <p:cNvPr id="316" name="Rectangle 56"/>
          <p:cNvSpPr/>
          <p:nvPr/>
        </p:nvSpPr>
        <p:spPr>
          <a:xfrm>
            <a:off x="11377328" y="0"/>
            <a:ext cx="27433"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18" name="Picture 9" descr="Picture 9"/>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319" name="Picture 11" descr="Picture 11"/>
          <p:cNvPicPr>
            <a:picLocks noChangeAspect="1"/>
          </p:cNvPicPr>
          <p:nvPr/>
        </p:nvPicPr>
        <p:blipFill>
          <a:blip r:embed="rId3"/>
          <a:stretch>
            <a:fillRect/>
          </a:stretch>
        </p:blipFill>
        <p:spPr>
          <a:xfrm>
            <a:off x="0" y="0"/>
            <a:ext cx="12189867" cy="6858000"/>
          </a:xfrm>
          <a:prstGeom prst="rect">
            <a:avLst/>
          </a:prstGeom>
          <a:ln w="12700">
            <a:miter lim="400000"/>
          </a:ln>
        </p:spPr>
      </p:pic>
      <p:sp>
        <p:nvSpPr>
          <p:cNvPr id="320" name="Rectangle 13"/>
          <p:cNvSpPr/>
          <p:nvPr/>
        </p:nvSpPr>
        <p:spPr>
          <a:xfrm>
            <a:off x="0" y="0"/>
            <a:ext cx="964174" cy="6858000"/>
          </a:xfrm>
          <a:prstGeom prst="rect">
            <a:avLst/>
          </a:prstGeom>
          <a:solidFill>
            <a:srgbClr val="1F2D29"/>
          </a:solidFill>
          <a:ln w="12700">
            <a:miter lim="400000"/>
          </a:ln>
        </p:spPr>
        <p:txBody>
          <a:bodyPr lIns="45719" rIns="45719"/>
          <a:lstStyle/>
          <a:p>
            <a:pPr>
              <a:defRPr>
                <a:solidFill>
                  <a:srgbClr val="FFFFFF"/>
                </a:solidFill>
              </a:defRPr>
            </a:pPr>
            <a:endParaRPr/>
          </a:p>
        </p:txBody>
      </p:sp>
      <p:sp>
        <p:nvSpPr>
          <p:cNvPr id="321" name="Rectangle 15"/>
          <p:cNvSpPr/>
          <p:nvPr/>
        </p:nvSpPr>
        <p:spPr>
          <a:xfrm>
            <a:off x="962041" y="0"/>
            <a:ext cx="45720"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322" name="Rectangle 17"/>
          <p:cNvSpPr/>
          <p:nvPr/>
        </p:nvSpPr>
        <p:spPr>
          <a:xfrm>
            <a:off x="1004478" y="0"/>
            <a:ext cx="10372318" cy="6858000"/>
          </a:xfrm>
          <a:prstGeom prst="rect">
            <a:avLst/>
          </a:prstGeom>
          <a:solidFill>
            <a:srgbClr val="1F2D29">
              <a:alpha val="92000"/>
            </a:srgbClr>
          </a:solidFill>
          <a:ln w="12700">
            <a:miter lim="400000"/>
          </a:ln>
        </p:spPr>
        <p:txBody>
          <a:bodyPr lIns="45719" rIns="45719"/>
          <a:lstStyle/>
          <a:p>
            <a:pPr>
              <a:defRPr>
                <a:solidFill>
                  <a:srgbClr val="FFFFFF"/>
                </a:solidFill>
              </a:defRPr>
            </a:pPr>
            <a:endParaRPr/>
          </a:p>
        </p:txBody>
      </p:sp>
      <p:sp>
        <p:nvSpPr>
          <p:cNvPr id="323" name="Rectangle 19"/>
          <p:cNvSpPr/>
          <p:nvPr/>
        </p:nvSpPr>
        <p:spPr>
          <a:xfrm>
            <a:off x="11377328" y="0"/>
            <a:ext cx="27433" cy="6858000"/>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324" name="Rectangle 21"/>
          <p:cNvSpPr/>
          <p:nvPr/>
        </p:nvSpPr>
        <p:spPr>
          <a:xfrm>
            <a:off x="0" y="0"/>
            <a:ext cx="12192000" cy="6858000"/>
          </a:xfrm>
          <a:prstGeom prst="rect">
            <a:avLst/>
          </a:prstGeom>
          <a:solidFill>
            <a:srgbClr val="314740"/>
          </a:solidFill>
          <a:ln w="12700">
            <a:miter lim="400000"/>
          </a:ln>
        </p:spPr>
        <p:txBody>
          <a:bodyPr lIns="45719" rIns="45719" anchor="ctr"/>
          <a:lstStyle/>
          <a:p>
            <a:pPr algn="ctr">
              <a:defRPr>
                <a:solidFill>
                  <a:srgbClr val="FFFFFF"/>
                </a:solidFill>
              </a:defRPr>
            </a:pPr>
            <a:endParaRPr/>
          </a:p>
        </p:txBody>
      </p:sp>
      <p:pic>
        <p:nvPicPr>
          <p:cNvPr id="325" name="Picture 23" descr="Picture 23"/>
          <p:cNvPicPr>
            <a:picLocks noChangeAspect="1"/>
          </p:cNvPicPr>
          <p:nvPr/>
        </p:nvPicPr>
        <p:blipFill>
          <a:blip r:embed="rId3"/>
          <a:stretch>
            <a:fillRect/>
          </a:stretch>
        </p:blipFill>
        <p:spPr>
          <a:xfrm>
            <a:off x="1067" y="0"/>
            <a:ext cx="12189867" cy="6858000"/>
          </a:xfrm>
          <a:prstGeom prst="rect">
            <a:avLst/>
          </a:prstGeom>
          <a:ln w="12700">
            <a:miter lim="400000"/>
          </a:ln>
        </p:spPr>
      </p:pic>
      <p:pic>
        <p:nvPicPr>
          <p:cNvPr id="326" name="Picture 4" descr="Picture 4"/>
          <p:cNvPicPr>
            <a:picLocks noChangeAspect="1"/>
          </p:cNvPicPr>
          <p:nvPr/>
        </p:nvPicPr>
        <p:blipFill>
          <a:blip r:embed="rId4"/>
          <a:stretch>
            <a:fillRect/>
          </a:stretch>
        </p:blipFill>
        <p:spPr>
          <a:xfrm>
            <a:off x="643467" y="839047"/>
            <a:ext cx="10905067" cy="517990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2D29"/>
        </a:solidFill>
        <a:effectLst/>
      </p:bgPr>
    </p:bg>
    <p:spTree>
      <p:nvGrpSpPr>
        <p:cNvPr id="1" name=""/>
        <p:cNvGrpSpPr/>
        <p:nvPr/>
      </p:nvGrpSpPr>
      <p:grpSpPr>
        <a:xfrm>
          <a:off x="0" y="0"/>
          <a:ext cx="0" cy="0"/>
          <a:chOff x="0" y="0"/>
          <a:chExt cx="0" cy="0"/>
        </a:xfrm>
      </p:grpSpPr>
      <p:sp>
        <p:nvSpPr>
          <p:cNvPr id="151" name="Rectangle 7"/>
          <p:cNvSpPr/>
          <p:nvPr/>
        </p:nvSpPr>
        <p:spPr>
          <a:xfrm>
            <a:off x="2133" y="-1"/>
            <a:ext cx="12189867" cy="6858001"/>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pic>
        <p:nvPicPr>
          <p:cNvPr id="152" name="Picture 9" descr="Picture 9"/>
          <p:cNvPicPr>
            <a:picLocks noChangeAspect="1"/>
          </p:cNvPicPr>
          <p:nvPr/>
        </p:nvPicPr>
        <p:blipFill>
          <a:blip r:embed="rId2"/>
          <a:stretch>
            <a:fillRect/>
          </a:stretch>
        </p:blipFill>
        <p:spPr>
          <a:xfrm>
            <a:off x="0" y="0"/>
            <a:ext cx="12189867" cy="6858000"/>
          </a:xfrm>
          <a:prstGeom prst="rect">
            <a:avLst/>
          </a:prstGeom>
          <a:ln w="12700">
            <a:miter lim="400000"/>
          </a:ln>
        </p:spPr>
      </p:pic>
      <p:sp>
        <p:nvSpPr>
          <p:cNvPr id="153" name="Rectangle 11"/>
          <p:cNvSpPr/>
          <p:nvPr/>
        </p:nvSpPr>
        <p:spPr>
          <a:xfrm>
            <a:off x="0" y="0"/>
            <a:ext cx="964174" cy="6858000"/>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54" name="Rectangle 13"/>
          <p:cNvSpPr/>
          <p:nvPr/>
        </p:nvSpPr>
        <p:spPr>
          <a:xfrm>
            <a:off x="945261" y="-3"/>
            <a:ext cx="45720" cy="6858001"/>
          </a:xfrm>
          <a:prstGeom prst="rect">
            <a:avLst/>
          </a:prstGeom>
          <a:solidFill>
            <a:schemeClr val="accent6"/>
          </a:solidFill>
          <a:ln w="12700">
            <a:miter lim="400000"/>
          </a:ln>
        </p:spPr>
        <p:txBody>
          <a:bodyPr lIns="45719" rIns="45719"/>
          <a:lstStyle/>
          <a:p>
            <a:pPr>
              <a:defRPr>
                <a:solidFill>
                  <a:srgbClr val="FFFFFF"/>
                </a:solidFill>
              </a:defRPr>
            </a:pPr>
            <a:endParaRPr/>
          </a:p>
        </p:txBody>
      </p:sp>
      <p:sp>
        <p:nvSpPr>
          <p:cNvPr id="155" name="Oval 15"/>
          <p:cNvSpPr/>
          <p:nvPr/>
        </p:nvSpPr>
        <p:spPr>
          <a:xfrm>
            <a:off x="1547566" y="421698"/>
            <a:ext cx="967150" cy="967149"/>
          </a:xfrm>
          <a:prstGeom prst="ellipse">
            <a:avLst/>
          </a:prstGeom>
          <a:gradFill>
            <a:gsLst>
              <a:gs pos="0">
                <a:srgbClr val="1F2D29">
                  <a:alpha val="0"/>
                </a:srgbClr>
              </a:gs>
              <a:gs pos="100000">
                <a:schemeClr val="accent1">
                  <a:alpha val="21000"/>
                </a:schemeClr>
              </a:gs>
            </a:gsLst>
            <a:lin ang="10800000"/>
          </a:gradFill>
          <a:ln w="12700">
            <a:miter lim="400000"/>
          </a:ln>
        </p:spPr>
        <p:txBody>
          <a:bodyPr lIns="45719" rIns="45719" anchor="ctr"/>
          <a:lstStyle/>
          <a:p>
            <a:pPr algn="ctr">
              <a:defRPr>
                <a:solidFill>
                  <a:srgbClr val="FFFFFF"/>
                </a:solidFill>
              </a:defRPr>
            </a:pPr>
            <a:endParaRPr/>
          </a:p>
        </p:txBody>
      </p:sp>
      <p:sp>
        <p:nvSpPr>
          <p:cNvPr id="156" name="Title 1"/>
          <p:cNvSpPr txBox="1">
            <a:spLocks noGrp="1"/>
          </p:cNvSpPr>
          <p:nvPr>
            <p:ph type="title"/>
          </p:nvPr>
        </p:nvSpPr>
        <p:spPr>
          <a:xfrm>
            <a:off x="1518411" y="1201722"/>
            <a:ext cx="3133751" cy="4454556"/>
          </a:xfrm>
          <a:prstGeom prst="rect">
            <a:avLst/>
          </a:prstGeom>
        </p:spPr>
        <p:txBody>
          <a:bodyPr anchor="ctr"/>
          <a:lstStyle/>
          <a:p>
            <a:pPr>
              <a:defRPr sz="3600">
                <a:latin typeface="CMBX12"/>
                <a:ea typeface="CMBX12"/>
                <a:cs typeface="CMBX12"/>
                <a:sym typeface="CMBX12"/>
              </a:defRPr>
            </a:pPr>
            <a:r>
              <a:t> </a:t>
            </a:r>
            <a:br/>
            <a:r>
              <a:rPr>
                <a:latin typeface="+mn-lt"/>
                <a:ea typeface="+mn-ea"/>
                <a:cs typeface="+mn-cs"/>
                <a:sym typeface="Arial"/>
              </a:rPr>
              <a:t>Outline</a:t>
            </a:r>
          </a:p>
        </p:txBody>
      </p:sp>
      <p:sp>
        <p:nvSpPr>
          <p:cNvPr id="157" name="Content Placeholder 2"/>
          <p:cNvSpPr txBox="1">
            <a:spLocks noGrp="1"/>
          </p:cNvSpPr>
          <p:nvPr>
            <p:ph type="body" sz="half" idx="1"/>
          </p:nvPr>
        </p:nvSpPr>
        <p:spPr>
          <a:xfrm>
            <a:off x="5454362" y="1201722"/>
            <a:ext cx="5329251" cy="4454556"/>
          </a:xfrm>
          <a:prstGeom prst="rect">
            <a:avLst/>
          </a:prstGeom>
        </p:spPr>
        <p:txBody>
          <a:bodyPr/>
          <a:lstStyle/>
          <a:p>
            <a:pPr marL="344488" indent="-344488">
              <a:lnSpc>
                <a:spcPct val="110000"/>
              </a:lnSpc>
              <a:defRPr sz="1500">
                <a:latin typeface="SFRM1000"/>
                <a:ea typeface="SFRM1000"/>
                <a:cs typeface="SFRM1000"/>
                <a:sym typeface="SFRM1000"/>
              </a:defRPr>
            </a:pPr>
            <a:r>
              <a:t> </a:t>
            </a:r>
            <a:r>
              <a:rPr>
                <a:latin typeface="CMR10"/>
                <a:ea typeface="CMR10"/>
                <a:cs typeface="CMR10"/>
                <a:sym typeface="CMR10"/>
              </a:rPr>
              <a:t>Introduction</a:t>
            </a:r>
          </a:p>
          <a:p>
            <a:pPr marL="344488" indent="-344488">
              <a:lnSpc>
                <a:spcPct val="110000"/>
              </a:lnSpc>
              <a:defRPr sz="1500">
                <a:latin typeface="SFRM1000"/>
                <a:ea typeface="SFRM1000"/>
                <a:cs typeface="SFRM1000"/>
                <a:sym typeface="SFRM1000"/>
              </a:defRPr>
            </a:pPr>
            <a:r>
              <a:t> </a:t>
            </a:r>
            <a:r>
              <a:rPr>
                <a:latin typeface="CMR10"/>
                <a:ea typeface="CMR10"/>
                <a:cs typeface="CMR10"/>
                <a:sym typeface="CMR10"/>
              </a:rPr>
              <a:t>Definition of the Monte Carlo Method</a:t>
            </a:r>
          </a:p>
          <a:p>
            <a:pPr marL="344488" indent="-344488">
              <a:lnSpc>
                <a:spcPct val="110000"/>
              </a:lnSpc>
              <a:defRPr sz="1500">
                <a:latin typeface="SFRM1000"/>
                <a:ea typeface="SFRM1000"/>
                <a:cs typeface="SFRM1000"/>
                <a:sym typeface="SFRM1000"/>
              </a:defRPr>
            </a:pPr>
            <a:r>
              <a:t> </a:t>
            </a:r>
            <a:r>
              <a:rPr>
                <a:latin typeface="CMR10"/>
                <a:ea typeface="CMR10"/>
                <a:cs typeface="CMR10"/>
                <a:sym typeface="CMR10"/>
              </a:rPr>
              <a:t>Origin and Invention of the Monte Carlo Method</a:t>
            </a:r>
          </a:p>
          <a:p>
            <a:pPr marL="344488" indent="-344488">
              <a:lnSpc>
                <a:spcPct val="110000"/>
              </a:lnSpc>
              <a:defRPr sz="1500">
                <a:latin typeface="CMBX12"/>
                <a:ea typeface="CMBX12"/>
                <a:cs typeface="CMBX12"/>
                <a:sym typeface="CMBX12"/>
              </a:defRPr>
            </a:pPr>
            <a:r>
              <a:t> Introduction to Option Pricing </a:t>
            </a:r>
          </a:p>
          <a:p>
            <a:pPr marL="344488" indent="-344488">
              <a:lnSpc>
                <a:spcPct val="110000"/>
              </a:lnSpc>
              <a:defRPr sz="1500">
                <a:latin typeface="CMR10"/>
                <a:ea typeface="CMR10"/>
                <a:cs typeface="CMR10"/>
                <a:sym typeface="CMR10"/>
              </a:defRPr>
            </a:pPr>
            <a:r>
              <a:t> Introduction to the Black-Scholes Model</a:t>
            </a:r>
          </a:p>
          <a:p>
            <a:pPr marL="344488" indent="-344488">
              <a:lnSpc>
                <a:spcPct val="110000"/>
              </a:lnSpc>
              <a:defRPr sz="1500">
                <a:latin typeface="CMR10"/>
                <a:ea typeface="CMR10"/>
                <a:cs typeface="CMR10"/>
                <a:sym typeface="CMR10"/>
              </a:defRPr>
            </a:pPr>
            <a:r>
              <a:t>Monte Carlo Method in Practice </a:t>
            </a:r>
            <a:r>
              <a:rPr>
                <a:latin typeface="CMBX10"/>
                <a:ea typeface="CMBX10"/>
                <a:cs typeface="CMBX10"/>
                <a:sym typeface="CMBX10"/>
              </a:rPr>
              <a:t>– </a:t>
            </a:r>
            <a:r>
              <a:t>Option Pricing Analysis </a:t>
            </a:r>
          </a:p>
          <a:p>
            <a:pPr marL="344488" indent="-344488">
              <a:lnSpc>
                <a:spcPct val="110000"/>
              </a:lnSpc>
              <a:defRPr sz="1500">
                <a:latin typeface="CMR10"/>
                <a:ea typeface="CMR10"/>
                <a:cs typeface="CMR10"/>
                <a:sym typeface="CMR10"/>
              </a:defRPr>
            </a:pPr>
            <a:r>
              <a:t>Conclusion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Rectangle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29" name="Rectangle 10"/>
          <p:cNvSpPr/>
          <p:nvPr/>
        </p:nvSpPr>
        <p:spPr>
          <a:xfrm>
            <a:off x="0" y="0"/>
            <a:ext cx="964174" cy="6858000"/>
          </a:xfrm>
          <a:prstGeom prst="rect">
            <a:avLst/>
          </a:prstGeom>
          <a:solidFill>
            <a:srgbClr val="1F2D29"/>
          </a:solidFill>
          <a:ln w="12700">
            <a:miter lim="400000"/>
          </a:ln>
        </p:spPr>
        <p:txBody>
          <a:bodyPr lIns="45719" rIns="45719"/>
          <a:lstStyle/>
          <a:p>
            <a:endParaRPr/>
          </a:p>
        </p:txBody>
      </p:sp>
      <p:sp>
        <p:nvSpPr>
          <p:cNvPr id="330" name="Rectangle 12"/>
          <p:cNvSpPr/>
          <p:nvPr/>
        </p:nvSpPr>
        <p:spPr>
          <a:xfrm>
            <a:off x="962041" y="0"/>
            <a:ext cx="45720" cy="6858000"/>
          </a:xfrm>
          <a:prstGeom prst="rect">
            <a:avLst/>
          </a:prstGeom>
          <a:solidFill>
            <a:schemeClr val="accent5"/>
          </a:solidFill>
          <a:ln w="12700">
            <a:miter lim="400000"/>
          </a:ln>
        </p:spPr>
        <p:txBody>
          <a:bodyPr lIns="45719" rIns="45719"/>
          <a:lstStyle/>
          <a:p>
            <a:endParaRPr/>
          </a:p>
        </p:txBody>
      </p:sp>
      <p:grpSp>
        <p:nvGrpSpPr>
          <p:cNvPr id="338" name="Content Placeholder 2"/>
          <p:cNvGrpSpPr/>
          <p:nvPr/>
        </p:nvGrpSpPr>
        <p:grpSpPr>
          <a:xfrm>
            <a:off x="2613361" y="3056896"/>
            <a:ext cx="7955221" cy="1988806"/>
            <a:chOff x="0" y="0"/>
            <a:chExt cx="7955220" cy="1988804"/>
          </a:xfrm>
        </p:grpSpPr>
        <p:grpSp>
          <p:nvGrpSpPr>
            <p:cNvPr id="333" name="Group"/>
            <p:cNvGrpSpPr/>
            <p:nvPr/>
          </p:nvGrpSpPr>
          <p:grpSpPr>
            <a:xfrm>
              <a:off x="0" y="0"/>
              <a:ext cx="3314675" cy="1988805"/>
              <a:chOff x="0" y="0"/>
              <a:chExt cx="3314674" cy="1988804"/>
            </a:xfrm>
          </p:grpSpPr>
          <p:sp>
            <p:nvSpPr>
              <p:cNvPr id="331" name="Rounded Rectangle"/>
              <p:cNvSpPr/>
              <p:nvPr/>
            </p:nvSpPr>
            <p:spPr>
              <a:xfrm>
                <a:off x="0" y="0"/>
                <a:ext cx="3314675" cy="1988805"/>
              </a:xfrm>
              <a:prstGeom prst="roundRect">
                <a:avLst>
                  <a:gd name="adj" fmla="val 10000"/>
                </a:avLst>
              </a:prstGeom>
              <a:solidFill>
                <a:schemeClr val="accent2"/>
              </a:solidFill>
              <a:ln w="15875" cap="flat">
                <a:solidFill>
                  <a:srgbClr val="FFFFFF"/>
                </a:solidFill>
                <a:prstDash val="solid"/>
                <a:round/>
              </a:ln>
              <a:effectLst/>
            </p:spPr>
            <p:txBody>
              <a:bodyPr wrap="square" lIns="45719" tIns="45719" rIns="45719" bIns="45719" numCol="1" anchor="ctr">
                <a:noAutofit/>
              </a:bodyPr>
              <a:lstStyle/>
              <a:p>
                <a:pPr algn="ctr" defTabSz="1244600">
                  <a:lnSpc>
                    <a:spcPct val="90000"/>
                  </a:lnSpc>
                  <a:spcBef>
                    <a:spcPts val="800"/>
                  </a:spcBef>
                  <a:defRPr sz="2800">
                    <a:solidFill>
                      <a:srgbClr val="FFFFFF"/>
                    </a:solidFill>
                  </a:defRPr>
                </a:pPr>
                <a:endParaRPr/>
              </a:p>
            </p:txBody>
          </p:sp>
          <p:sp>
            <p:nvSpPr>
              <p:cNvPr id="332" name="Black-Scholes Call Price: $15.95, Monte Carlo Call Price: $16.09"/>
              <p:cNvSpPr txBox="1"/>
              <p:nvPr/>
            </p:nvSpPr>
            <p:spPr>
              <a:xfrm>
                <a:off x="58249" y="139954"/>
                <a:ext cx="3198176" cy="17088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6679" tIns="106679" rIns="106679" bIns="106679" numCol="1" anchor="ctr">
                <a:spAutoFit/>
              </a:bodyPr>
              <a:lstStyle>
                <a:lvl1pPr algn="ctr" defTabSz="1244600">
                  <a:lnSpc>
                    <a:spcPct val="90000"/>
                  </a:lnSpc>
                  <a:spcBef>
                    <a:spcPts val="1100"/>
                  </a:spcBef>
                  <a:defRPr sz="2800">
                    <a:solidFill>
                      <a:srgbClr val="FFFFFF"/>
                    </a:solidFill>
                  </a:defRPr>
                </a:lvl1pPr>
              </a:lstStyle>
              <a:p>
                <a:r>
                  <a:t>Black-Scholes Call Price: $15.95, Monte Carlo Call Price: $16.09 </a:t>
                </a:r>
              </a:p>
            </p:txBody>
          </p:sp>
        </p:grpSp>
        <p:sp>
          <p:nvSpPr>
            <p:cNvPr id="334" name="Arrow"/>
            <p:cNvSpPr/>
            <p:nvPr/>
          </p:nvSpPr>
          <p:spPr>
            <a:xfrm>
              <a:off x="3606366" y="583383"/>
              <a:ext cx="702712" cy="822040"/>
            </a:xfrm>
            <a:prstGeom prst="rightArrow">
              <a:avLst>
                <a:gd name="adj1" fmla="val 60000"/>
                <a:gd name="adj2" fmla="val 50000"/>
              </a:avLst>
            </a:prstGeom>
            <a:solidFill>
              <a:schemeClr val="accent2"/>
            </a:solidFill>
            <a:ln w="12700" cap="flat">
              <a:noFill/>
              <a:miter lim="400000"/>
            </a:ln>
            <a:effectLst/>
          </p:spPr>
          <p:txBody>
            <a:bodyPr wrap="square" lIns="45719" tIns="45719" rIns="45719" bIns="45719" numCol="1" anchor="ctr">
              <a:noAutofit/>
            </a:bodyPr>
            <a:lstStyle/>
            <a:p>
              <a:pPr algn="ctr" defTabSz="1022350">
                <a:lnSpc>
                  <a:spcPct val="90000"/>
                </a:lnSpc>
                <a:spcBef>
                  <a:spcPts val="800"/>
                </a:spcBef>
                <a:defRPr sz="2300">
                  <a:solidFill>
                    <a:srgbClr val="FFFFFF"/>
                  </a:solidFill>
                </a:defRPr>
              </a:pPr>
              <a:endParaRPr/>
            </a:p>
          </p:txBody>
        </p:sp>
        <p:grpSp>
          <p:nvGrpSpPr>
            <p:cNvPr id="337" name="Group"/>
            <p:cNvGrpSpPr/>
            <p:nvPr/>
          </p:nvGrpSpPr>
          <p:grpSpPr>
            <a:xfrm>
              <a:off x="4640545" y="0"/>
              <a:ext cx="3314676" cy="1988805"/>
              <a:chOff x="0" y="0"/>
              <a:chExt cx="3314674" cy="1988804"/>
            </a:xfrm>
          </p:grpSpPr>
          <p:sp>
            <p:nvSpPr>
              <p:cNvPr id="335" name="Rounded Rectangle"/>
              <p:cNvSpPr/>
              <p:nvPr/>
            </p:nvSpPr>
            <p:spPr>
              <a:xfrm>
                <a:off x="0" y="0"/>
                <a:ext cx="3314675" cy="1988805"/>
              </a:xfrm>
              <a:prstGeom prst="roundRect">
                <a:avLst>
                  <a:gd name="adj" fmla="val 10000"/>
                </a:avLst>
              </a:prstGeom>
              <a:solidFill>
                <a:schemeClr val="accent3"/>
              </a:solidFill>
              <a:ln w="15875" cap="flat">
                <a:solidFill>
                  <a:srgbClr val="FFFFFF"/>
                </a:solidFill>
                <a:prstDash val="solid"/>
                <a:round/>
              </a:ln>
              <a:effectLst/>
            </p:spPr>
            <p:txBody>
              <a:bodyPr wrap="square" lIns="45719" tIns="45719" rIns="45719" bIns="45719" numCol="1" anchor="ctr">
                <a:noAutofit/>
              </a:bodyPr>
              <a:lstStyle/>
              <a:p>
                <a:pPr algn="ctr" defTabSz="1244600">
                  <a:lnSpc>
                    <a:spcPct val="90000"/>
                  </a:lnSpc>
                  <a:spcBef>
                    <a:spcPts val="800"/>
                  </a:spcBef>
                  <a:defRPr sz="2800">
                    <a:solidFill>
                      <a:srgbClr val="FFFFFF"/>
                    </a:solidFill>
                  </a:defRPr>
                </a:pPr>
                <a:endParaRPr/>
              </a:p>
            </p:txBody>
          </p:sp>
          <p:sp>
            <p:nvSpPr>
              <p:cNvPr id="336" name="Black-Scholes Put Price: $14.12, Monte Carlo Put Price: $13.93"/>
              <p:cNvSpPr txBox="1"/>
              <p:nvPr/>
            </p:nvSpPr>
            <p:spPr>
              <a:xfrm>
                <a:off x="58249" y="139954"/>
                <a:ext cx="3198176" cy="17088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6679" tIns="106679" rIns="106679" bIns="106679" numCol="1" anchor="ctr">
                <a:spAutoFit/>
              </a:bodyPr>
              <a:lstStyle>
                <a:lvl1pPr algn="ctr" defTabSz="1244600">
                  <a:lnSpc>
                    <a:spcPct val="90000"/>
                  </a:lnSpc>
                  <a:spcBef>
                    <a:spcPts val="1100"/>
                  </a:spcBef>
                  <a:defRPr sz="2800">
                    <a:solidFill>
                      <a:srgbClr val="FFFFFF"/>
                    </a:solidFill>
                  </a:defRPr>
                </a:lvl1pPr>
              </a:lstStyle>
              <a:p>
                <a:r>
                  <a:t>Black-Scholes Put Price: $14.12, Monte Carlo Put Price: $13.93</a:t>
                </a:r>
              </a:p>
            </p:txBody>
          </p:sp>
        </p:gr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Rectangle 20"/>
          <p:cNvSpPr/>
          <p:nvPr/>
        </p:nvSpPr>
        <p:spPr>
          <a:xfrm>
            <a:off x="0" y="0"/>
            <a:ext cx="12192000"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341" name="Picture 22" descr="Picture 22"/>
          <p:cNvPicPr>
            <a:picLocks noChangeAspect="1"/>
          </p:cNvPicPr>
          <p:nvPr/>
        </p:nvPicPr>
        <p:blipFill>
          <a:blip r:embed="rId2"/>
          <a:stretch>
            <a:fillRect/>
          </a:stretch>
        </p:blipFill>
        <p:spPr>
          <a:xfrm>
            <a:off x="0" y="0"/>
            <a:ext cx="12189867" cy="6858000"/>
          </a:xfrm>
          <a:prstGeom prst="rect">
            <a:avLst/>
          </a:prstGeom>
          <a:ln w="12700">
            <a:miter lim="400000"/>
          </a:ln>
        </p:spPr>
      </p:pic>
      <p:sp>
        <p:nvSpPr>
          <p:cNvPr id="342" name="Rectangle 24"/>
          <p:cNvSpPr/>
          <p:nvPr/>
        </p:nvSpPr>
        <p:spPr>
          <a:xfrm>
            <a:off x="0" y="0"/>
            <a:ext cx="964174" cy="6858000"/>
          </a:xfrm>
          <a:prstGeom prst="rect">
            <a:avLst/>
          </a:prstGeom>
          <a:solidFill>
            <a:srgbClr val="1F2D29"/>
          </a:solidFill>
          <a:ln w="12700">
            <a:miter lim="400000"/>
          </a:ln>
        </p:spPr>
        <p:txBody>
          <a:bodyPr lIns="45719" rIns="45719"/>
          <a:lstStyle/>
          <a:p>
            <a:endParaRPr/>
          </a:p>
        </p:txBody>
      </p:sp>
      <p:sp>
        <p:nvSpPr>
          <p:cNvPr id="343" name="Rectangle 26"/>
          <p:cNvSpPr/>
          <p:nvPr/>
        </p:nvSpPr>
        <p:spPr>
          <a:xfrm>
            <a:off x="962041" y="0"/>
            <a:ext cx="45720" cy="6858000"/>
          </a:xfrm>
          <a:prstGeom prst="rect">
            <a:avLst/>
          </a:prstGeom>
          <a:solidFill>
            <a:schemeClr val="accent6"/>
          </a:solidFill>
          <a:ln w="12700">
            <a:miter lim="400000"/>
          </a:ln>
        </p:spPr>
        <p:txBody>
          <a:bodyPr lIns="45719" rIns="45719"/>
          <a:lstStyle/>
          <a:p>
            <a:endParaRPr/>
          </a:p>
        </p:txBody>
      </p:sp>
      <p:sp>
        <p:nvSpPr>
          <p:cNvPr id="344" name="Rectangle 28"/>
          <p:cNvSpPr/>
          <p:nvPr/>
        </p:nvSpPr>
        <p:spPr>
          <a:xfrm>
            <a:off x="1285905" y="0"/>
            <a:ext cx="10906095"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45" name="Title 1"/>
          <p:cNvSpPr txBox="1">
            <a:spLocks noGrp="1"/>
          </p:cNvSpPr>
          <p:nvPr>
            <p:ph type="title"/>
          </p:nvPr>
        </p:nvSpPr>
        <p:spPr>
          <a:xfrm>
            <a:off x="2250081" y="808056"/>
            <a:ext cx="8006761" cy="1518935"/>
          </a:xfrm>
          <a:prstGeom prst="rect">
            <a:avLst/>
          </a:prstGeom>
        </p:spPr>
        <p:txBody>
          <a:bodyPr/>
          <a:lstStyle/>
          <a:p>
            <a:pPr algn="l" defTabSz="905255">
              <a:defRPr sz="4950">
                <a:solidFill>
                  <a:srgbClr val="1F2D29"/>
                </a:solidFill>
                <a:latin typeface="CMBX12"/>
                <a:ea typeface="CMBX12"/>
                <a:cs typeface="CMBX12"/>
                <a:sym typeface="CMBX12"/>
              </a:defRPr>
            </a:pPr>
            <a:r>
              <a:t>Option Pricing Analysis </a:t>
            </a:r>
            <a:br/>
            <a:endParaRPr/>
          </a:p>
        </p:txBody>
      </p:sp>
      <p:sp>
        <p:nvSpPr>
          <p:cNvPr id="347" name="Content Placeholder 2"/>
          <p:cNvSpPr txBox="1">
            <a:spLocks noGrp="1"/>
          </p:cNvSpPr>
          <p:nvPr>
            <p:ph type="body" sz="half" idx="1"/>
          </p:nvPr>
        </p:nvSpPr>
        <p:spPr>
          <a:xfrm>
            <a:off x="2250081" y="2238723"/>
            <a:ext cx="8006761" cy="3502236"/>
          </a:xfrm>
          <a:prstGeom prst="rect">
            <a:avLst/>
          </a:prstGeom>
        </p:spPr>
        <p:txBody>
          <a:bodyPr/>
          <a:lstStyle/>
          <a:p>
            <a:pPr marL="0" indent="0" defTabSz="850391">
              <a:lnSpc>
                <a:spcPct val="110000"/>
              </a:lnSpc>
              <a:spcBef>
                <a:spcPts val="900"/>
              </a:spcBef>
              <a:buSzTx/>
              <a:buFont typeface="Wingdings"/>
              <a:buNone/>
              <a:defRPr sz="1209" b="1">
                <a:solidFill>
                  <a:srgbClr val="1F2D29"/>
                </a:solidFill>
                <a:latin typeface="CMBX12"/>
                <a:ea typeface="CMBX12"/>
                <a:cs typeface="CMBX12"/>
                <a:sym typeface="CMBX12"/>
              </a:defRPr>
            </a:pPr>
            <a:r>
              <a:t>Call Option Pricing </a:t>
            </a:r>
          </a:p>
          <a:p>
            <a:pPr marL="0" indent="0" defTabSz="850391">
              <a:lnSpc>
                <a:spcPct val="110000"/>
              </a:lnSpc>
              <a:spcBef>
                <a:spcPts val="900"/>
              </a:spcBef>
              <a:buSzTx/>
              <a:buFont typeface="Wingdings"/>
              <a:buNone/>
              <a:defRPr sz="1209">
                <a:solidFill>
                  <a:srgbClr val="1F2D29"/>
                </a:solidFill>
                <a:latin typeface="CMBX10"/>
                <a:ea typeface="CMBX10"/>
                <a:cs typeface="CMBX10"/>
                <a:sym typeface="CMBX10"/>
              </a:defRPr>
            </a:pPr>
            <a:r>
              <a:t>The call option price derived from the Monte Carlo simulation is marginally higher at </a:t>
            </a:r>
            <a:r>
              <a:rPr>
                <a:latin typeface="SFBX1000"/>
                <a:ea typeface="SFBX1000"/>
                <a:cs typeface="SFBX1000"/>
                <a:sym typeface="SFBX1000"/>
              </a:rPr>
              <a:t>$</a:t>
            </a:r>
            <a:r>
              <a:t>16.09 compared to that calculated using the Black-Scholes model (</a:t>
            </a:r>
            <a:r>
              <a:rPr>
                <a:latin typeface="SFBX1000"/>
                <a:ea typeface="SFBX1000"/>
                <a:cs typeface="SFBX1000"/>
                <a:sym typeface="SFBX1000"/>
              </a:rPr>
              <a:t>$</a:t>
            </a:r>
            <a:r>
              <a:t>15.95). This slight difference could be attributed to the Monte Carlo method’s ability to incorporate a range of possible price trajectories through its stochastic approach. This method is particularly sensitive to scenarios that may not adhere strictly to the log- normal distribution assumed by the Black-Scholes model, potentially accounting for higher price movements that elevate the average payoff of the call option. </a:t>
            </a:r>
          </a:p>
          <a:p>
            <a:pPr marL="0" indent="0" defTabSz="850391">
              <a:lnSpc>
                <a:spcPct val="110000"/>
              </a:lnSpc>
              <a:spcBef>
                <a:spcPts val="900"/>
              </a:spcBef>
              <a:buSzTx/>
              <a:buFont typeface="Wingdings"/>
              <a:buNone/>
              <a:defRPr sz="1209" b="1">
                <a:solidFill>
                  <a:srgbClr val="1F2D29"/>
                </a:solidFill>
                <a:latin typeface="CMBX12"/>
                <a:ea typeface="CMBX12"/>
                <a:cs typeface="CMBX12"/>
                <a:sym typeface="CMBX12"/>
              </a:defRPr>
            </a:pPr>
            <a:endParaRPr/>
          </a:p>
          <a:p>
            <a:pPr marL="0" indent="0" defTabSz="850391">
              <a:lnSpc>
                <a:spcPct val="110000"/>
              </a:lnSpc>
              <a:spcBef>
                <a:spcPts val="900"/>
              </a:spcBef>
              <a:buSzTx/>
              <a:buFont typeface="Wingdings"/>
              <a:buNone/>
              <a:defRPr sz="1209" b="1">
                <a:solidFill>
                  <a:srgbClr val="1F2D29"/>
                </a:solidFill>
                <a:latin typeface="CMBX12"/>
                <a:ea typeface="CMBX12"/>
                <a:cs typeface="CMBX12"/>
                <a:sym typeface="CMBX12"/>
              </a:defRPr>
            </a:pPr>
            <a:r>
              <a:t>Put Option Pricing </a:t>
            </a:r>
          </a:p>
          <a:p>
            <a:pPr marL="0" indent="0" defTabSz="850391">
              <a:lnSpc>
                <a:spcPct val="110000"/>
              </a:lnSpc>
              <a:spcBef>
                <a:spcPts val="900"/>
              </a:spcBef>
              <a:buSzTx/>
              <a:buFont typeface="Wingdings"/>
              <a:buNone/>
              <a:defRPr sz="1209">
                <a:solidFill>
                  <a:srgbClr val="1F2D29"/>
                </a:solidFill>
                <a:latin typeface="CMBX10"/>
                <a:ea typeface="CMBX10"/>
                <a:cs typeface="CMBX10"/>
                <a:sym typeface="CMBX10"/>
              </a:defRPr>
            </a:pPr>
            <a:r>
              <a:t>Conversely, the put option price is slightly lower in the Monte Carlo simulation (</a:t>
            </a:r>
            <a:r>
              <a:rPr>
                <a:latin typeface="SFBX1000"/>
                <a:ea typeface="SFBX1000"/>
                <a:cs typeface="SFBX1000"/>
                <a:sym typeface="SFBX1000"/>
              </a:rPr>
              <a:t>$</a:t>
            </a:r>
            <a:r>
              <a:t>13.93) compared to the Black-Scholes model (</a:t>
            </a:r>
            <a:r>
              <a:rPr>
                <a:latin typeface="SFBX1000"/>
                <a:ea typeface="SFBX1000"/>
                <a:cs typeface="SFBX1000"/>
                <a:sym typeface="SFBX1000"/>
              </a:rPr>
              <a:t>$</a:t>
            </a:r>
            <a:r>
              <a:t>14.12). This difference could be due to the Black-Scholes assumption of a continuous, log-normally distributed model of stock price movements, which might overestimate the likelihood or impact of significant downward movements (tail risk). The Monte Carlo simulation, by generating discrete paths and capturing a broader spectrum of downward movements, may provide a more tempered estimation of extreme market conditions. </a:t>
            </a:r>
          </a:p>
        </p:txBody>
      </p:sp>
      <p:sp>
        <p:nvSpPr>
          <p:cNvPr id="346" name="Right Triangle 30"/>
          <p:cNvSpPr/>
          <p:nvPr/>
        </p:nvSpPr>
        <p:spPr>
          <a:xfrm flipH="1" flipV="1">
            <a:off x="1809733" y="808056"/>
            <a:ext cx="239870" cy="2398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6"/>
          </a:solidFill>
          <a:ln w="12700">
            <a:miter lim="400000"/>
          </a:ln>
        </p:spPr>
        <p:txBody>
          <a:bodyPr lIns="45719" rIns="45719" anchor="ctr"/>
          <a:lstStyle/>
          <a:p>
            <a:pPr algn="ctr">
              <a:defRPr>
                <a:solidFill>
                  <a:srgbClr val="FFFFFF"/>
                </a:solidFill>
              </a:defRPr>
            </a:pPr>
            <a:endParaRPr/>
          </a:p>
        </p:txBody>
      </p:sp>
      <p:sp>
        <p:nvSpPr>
          <p:cNvPr id="348" name="Rectangle 32"/>
          <p:cNvSpPr/>
          <p:nvPr/>
        </p:nvSpPr>
        <p:spPr>
          <a:xfrm>
            <a:off x="11871959" y="0"/>
            <a:ext cx="320041" cy="6858000"/>
          </a:xfrm>
          <a:prstGeom prst="rect">
            <a:avLst/>
          </a:prstGeom>
          <a:solidFill>
            <a:schemeClr val="accent6"/>
          </a:solidFill>
          <a:ln w="12700">
            <a:miter lim="400000"/>
          </a:ln>
        </p:spPr>
        <p:txBody>
          <a:bodyPr lIns="45719" rIns="45719"/>
          <a:lstStyle/>
          <a:p>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Rectangle 22"/>
          <p:cNvSpPr/>
          <p:nvPr/>
        </p:nvSpPr>
        <p:spPr>
          <a:xfrm>
            <a:off x="0" y="0"/>
            <a:ext cx="12192000"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351" name="Picture 24" descr="Picture 24"/>
          <p:cNvPicPr>
            <a:picLocks noChangeAspect="1"/>
          </p:cNvPicPr>
          <p:nvPr/>
        </p:nvPicPr>
        <p:blipFill>
          <a:blip r:embed="rId2"/>
          <a:stretch>
            <a:fillRect/>
          </a:stretch>
        </p:blipFill>
        <p:spPr>
          <a:xfrm>
            <a:off x="0" y="0"/>
            <a:ext cx="12189867" cy="6858000"/>
          </a:xfrm>
          <a:prstGeom prst="rect">
            <a:avLst/>
          </a:prstGeom>
          <a:ln w="12700">
            <a:miter lim="400000"/>
          </a:ln>
        </p:spPr>
      </p:pic>
      <p:sp>
        <p:nvSpPr>
          <p:cNvPr id="352" name="Rectangle 26"/>
          <p:cNvSpPr/>
          <p:nvPr/>
        </p:nvSpPr>
        <p:spPr>
          <a:xfrm>
            <a:off x="0" y="0"/>
            <a:ext cx="964174" cy="6858000"/>
          </a:xfrm>
          <a:prstGeom prst="rect">
            <a:avLst/>
          </a:prstGeom>
          <a:solidFill>
            <a:srgbClr val="1F2D29"/>
          </a:solidFill>
          <a:ln w="12700">
            <a:miter lim="400000"/>
          </a:ln>
        </p:spPr>
        <p:txBody>
          <a:bodyPr lIns="45719" rIns="45719"/>
          <a:lstStyle/>
          <a:p>
            <a:endParaRPr/>
          </a:p>
        </p:txBody>
      </p:sp>
      <p:sp>
        <p:nvSpPr>
          <p:cNvPr id="353" name="Rectangle 28"/>
          <p:cNvSpPr/>
          <p:nvPr/>
        </p:nvSpPr>
        <p:spPr>
          <a:xfrm>
            <a:off x="962041" y="0"/>
            <a:ext cx="45720" cy="6858000"/>
          </a:xfrm>
          <a:prstGeom prst="rect">
            <a:avLst/>
          </a:prstGeom>
          <a:solidFill>
            <a:schemeClr val="accent6"/>
          </a:solidFill>
          <a:ln w="12700">
            <a:miter lim="400000"/>
          </a:ln>
        </p:spPr>
        <p:txBody>
          <a:bodyPr lIns="45719" rIns="45719"/>
          <a:lstStyle/>
          <a:p>
            <a:endParaRPr/>
          </a:p>
        </p:txBody>
      </p:sp>
      <p:sp>
        <p:nvSpPr>
          <p:cNvPr id="354" name="Rectangle 30"/>
          <p:cNvSpPr/>
          <p:nvPr/>
        </p:nvSpPr>
        <p:spPr>
          <a:xfrm>
            <a:off x="1285905" y="0"/>
            <a:ext cx="10906095"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55" name="Title 1"/>
          <p:cNvSpPr txBox="1">
            <a:spLocks noGrp="1"/>
          </p:cNvSpPr>
          <p:nvPr>
            <p:ph type="title"/>
          </p:nvPr>
        </p:nvSpPr>
        <p:spPr>
          <a:xfrm>
            <a:off x="2250081" y="808056"/>
            <a:ext cx="8006761" cy="1518935"/>
          </a:xfrm>
          <a:prstGeom prst="rect">
            <a:avLst/>
          </a:prstGeom>
        </p:spPr>
        <p:txBody>
          <a:bodyPr/>
          <a:lstStyle/>
          <a:p>
            <a:pPr algn="l" defTabSz="905255">
              <a:defRPr sz="4950">
                <a:solidFill>
                  <a:srgbClr val="1F2D29"/>
                </a:solidFill>
                <a:latin typeface="CMBX12"/>
                <a:ea typeface="CMBX12"/>
                <a:cs typeface="CMBX12"/>
                <a:sym typeface="CMBX12"/>
              </a:defRPr>
            </a:pPr>
            <a:r>
              <a:rPr dirty="0"/>
              <a:t>Market Comparison </a:t>
            </a:r>
            <a:br>
              <a:rPr dirty="0"/>
            </a:br>
            <a:endParaRPr dirty="0"/>
          </a:p>
        </p:txBody>
      </p:sp>
      <p:sp>
        <p:nvSpPr>
          <p:cNvPr id="357" name="Content Placeholder 2"/>
          <p:cNvSpPr txBox="1">
            <a:spLocks noGrp="1"/>
          </p:cNvSpPr>
          <p:nvPr>
            <p:ph type="body" sz="half" idx="1"/>
          </p:nvPr>
        </p:nvSpPr>
        <p:spPr>
          <a:xfrm>
            <a:off x="2250079" y="2547708"/>
            <a:ext cx="8006762" cy="3502236"/>
          </a:xfrm>
          <a:prstGeom prst="rect">
            <a:avLst/>
          </a:prstGeom>
        </p:spPr>
        <p:txBody>
          <a:bodyPr/>
          <a:lstStyle/>
          <a:p>
            <a:pPr marL="0" indent="0" defTabSz="841247">
              <a:lnSpc>
                <a:spcPct val="110000"/>
              </a:lnSpc>
              <a:spcBef>
                <a:spcPts val="900"/>
              </a:spcBef>
              <a:buSzTx/>
              <a:buFont typeface="Wingdings"/>
              <a:buNone/>
              <a:defRPr sz="1748">
                <a:solidFill>
                  <a:srgbClr val="1F2D29"/>
                </a:solidFill>
                <a:latin typeface="CMBX10"/>
                <a:ea typeface="CMBX10"/>
                <a:cs typeface="CMBX10"/>
                <a:sym typeface="CMBX10"/>
              </a:defRPr>
            </a:pPr>
            <a:r>
              <a:rPr dirty="0"/>
              <a:t>After running both Monte Carlo and Black Scholes methods, we decided to check the prices of options using the Yahoo Finance web page; even though options in exactly one year were not available, we got the prices for March 2025, which were around </a:t>
            </a:r>
            <a:r>
              <a:rPr dirty="0">
                <a:latin typeface="SFBX1000"/>
                <a:ea typeface="SFBX1000"/>
                <a:cs typeface="SFBX1000"/>
                <a:sym typeface="SFBX1000"/>
              </a:rPr>
              <a:t>$</a:t>
            </a:r>
            <a:r>
              <a:rPr dirty="0"/>
              <a:t>20 and </a:t>
            </a:r>
            <a:r>
              <a:rPr dirty="0">
                <a:latin typeface="SFBX1000"/>
                <a:ea typeface="SFBX1000"/>
                <a:cs typeface="SFBX1000"/>
                <a:sym typeface="SFBX1000"/>
              </a:rPr>
              <a:t>$</a:t>
            </a:r>
            <a:r>
              <a:rPr dirty="0"/>
              <a:t>19 US dollars per one share for call and put options, respectively. These numbers are a bit higher than what we got, which reflects the higher implied volatility in the market. Real-world expectations and uncertainties that theoretical models may not fully capture demonstrate the importance of continuously adjusting and calibrating models in response to current market conditions in order to align theoretical valuations with practical trading environments. </a:t>
            </a:r>
          </a:p>
        </p:txBody>
      </p:sp>
      <p:sp>
        <p:nvSpPr>
          <p:cNvPr id="356" name="Right Triangle 32"/>
          <p:cNvSpPr/>
          <p:nvPr/>
        </p:nvSpPr>
        <p:spPr>
          <a:xfrm flipH="1" flipV="1">
            <a:off x="1809733" y="808056"/>
            <a:ext cx="239870" cy="2398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6"/>
          </a:solidFill>
          <a:ln w="12700">
            <a:miter lim="400000"/>
          </a:ln>
        </p:spPr>
        <p:txBody>
          <a:bodyPr lIns="45719" rIns="45719" anchor="ctr"/>
          <a:lstStyle/>
          <a:p>
            <a:pPr algn="ctr">
              <a:defRPr>
                <a:solidFill>
                  <a:srgbClr val="FFFFFF"/>
                </a:solidFill>
              </a:defRPr>
            </a:pPr>
            <a:endParaRPr/>
          </a:p>
        </p:txBody>
      </p:sp>
      <p:sp>
        <p:nvSpPr>
          <p:cNvPr id="358" name="Rectangle 34"/>
          <p:cNvSpPr/>
          <p:nvPr/>
        </p:nvSpPr>
        <p:spPr>
          <a:xfrm>
            <a:off x="11871959" y="0"/>
            <a:ext cx="320041" cy="6858000"/>
          </a:xfrm>
          <a:prstGeom prst="rect">
            <a:avLst/>
          </a:prstGeom>
          <a:solidFill>
            <a:schemeClr val="accent6"/>
          </a:solidFill>
          <a:ln w="12700">
            <a:miter lim="400000"/>
          </a:ln>
        </p:spPr>
        <p:txBody>
          <a:bodyPr lIns="45719" rIns="45719"/>
          <a:lstStyle/>
          <a:p>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20"/>
          <p:cNvSpPr/>
          <p:nvPr/>
        </p:nvSpPr>
        <p:spPr>
          <a:xfrm>
            <a:off x="0" y="-1"/>
            <a:ext cx="12192000"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61" name="Rectangle 22"/>
          <p:cNvSpPr/>
          <p:nvPr/>
        </p:nvSpPr>
        <p:spPr>
          <a:xfrm>
            <a:off x="0" y="0"/>
            <a:ext cx="964174" cy="6858000"/>
          </a:xfrm>
          <a:prstGeom prst="rect">
            <a:avLst/>
          </a:prstGeom>
          <a:solidFill>
            <a:srgbClr val="1F2D29"/>
          </a:solidFill>
          <a:ln w="12700">
            <a:miter lim="400000"/>
          </a:ln>
        </p:spPr>
        <p:txBody>
          <a:bodyPr lIns="45719" rIns="45719"/>
          <a:lstStyle/>
          <a:p>
            <a:endParaRPr/>
          </a:p>
        </p:txBody>
      </p:sp>
      <p:sp>
        <p:nvSpPr>
          <p:cNvPr id="362" name="Oval 24"/>
          <p:cNvSpPr/>
          <p:nvPr/>
        </p:nvSpPr>
        <p:spPr>
          <a:xfrm>
            <a:off x="1770108" y="985291"/>
            <a:ext cx="1345321" cy="1345322"/>
          </a:xfrm>
          <a:prstGeom prst="ellipse">
            <a:avLst/>
          </a:prstGeom>
          <a:solidFill>
            <a:srgbClr val="D9EFD1">
              <a:alpha val="90000"/>
            </a:srgbClr>
          </a:solidFill>
          <a:ln w="12700">
            <a:miter lim="400000"/>
          </a:ln>
        </p:spPr>
        <p:txBody>
          <a:bodyPr lIns="45719" rIns="45719" anchor="ctr"/>
          <a:lstStyle/>
          <a:p>
            <a:pPr algn="ctr">
              <a:defRPr>
                <a:solidFill>
                  <a:srgbClr val="FFFFFF"/>
                </a:solidFill>
              </a:defRPr>
            </a:pPr>
            <a:endParaRPr/>
          </a:p>
        </p:txBody>
      </p:sp>
      <p:pic>
        <p:nvPicPr>
          <p:cNvPr id="363" name="Picture 26" descr="Picture 26"/>
          <p:cNvPicPr>
            <a:picLocks noChangeAspect="1"/>
          </p:cNvPicPr>
          <p:nvPr/>
        </p:nvPicPr>
        <p:blipFill>
          <a:blip r:embed="rId2"/>
          <a:stretch>
            <a:fillRect/>
          </a:stretch>
        </p:blipFill>
        <p:spPr>
          <a:xfrm>
            <a:off x="2133" y="0"/>
            <a:ext cx="12189867" cy="6858000"/>
          </a:xfrm>
          <a:prstGeom prst="rect">
            <a:avLst/>
          </a:prstGeom>
          <a:ln w="12700">
            <a:miter lim="400000"/>
          </a:ln>
        </p:spPr>
      </p:pic>
      <p:sp>
        <p:nvSpPr>
          <p:cNvPr id="364" name="Title 1"/>
          <p:cNvSpPr txBox="1">
            <a:spLocks noGrp="1"/>
          </p:cNvSpPr>
          <p:nvPr>
            <p:ph type="title"/>
          </p:nvPr>
        </p:nvSpPr>
        <p:spPr>
          <a:xfrm>
            <a:off x="2611807" y="1022547"/>
            <a:ext cx="7958333" cy="1308064"/>
          </a:xfrm>
          <a:prstGeom prst="rect">
            <a:avLst/>
          </a:prstGeom>
        </p:spPr>
        <p:txBody>
          <a:bodyPr anchor="b"/>
          <a:lstStyle/>
          <a:p>
            <a:pPr algn="l" defTabSz="868680">
              <a:defRPr sz="4180">
                <a:solidFill>
                  <a:srgbClr val="1F2D29"/>
                </a:solidFill>
                <a:latin typeface="CMBX12"/>
                <a:ea typeface="CMBX12"/>
                <a:cs typeface="CMBX12"/>
                <a:sym typeface="CMBX12"/>
              </a:defRPr>
            </a:pPr>
            <a:r>
              <a:t>Control variates technique </a:t>
            </a:r>
            <a:br/>
            <a:endParaRPr/>
          </a:p>
        </p:txBody>
      </p:sp>
      <p:sp>
        <p:nvSpPr>
          <p:cNvPr id="365" name="Content Placeholder 2"/>
          <p:cNvSpPr txBox="1">
            <a:spLocks noGrp="1"/>
          </p:cNvSpPr>
          <p:nvPr>
            <p:ph type="body" sz="half" idx="1"/>
          </p:nvPr>
        </p:nvSpPr>
        <p:spPr>
          <a:xfrm>
            <a:off x="2302933" y="2641604"/>
            <a:ext cx="7621607" cy="3443107"/>
          </a:xfrm>
          <a:prstGeom prst="rect">
            <a:avLst/>
          </a:prstGeom>
        </p:spPr>
        <p:txBody>
          <a:bodyPr anchor="t"/>
          <a:lstStyle/>
          <a:p>
            <a:pPr marL="337598" indent="-337598" defTabSz="896111">
              <a:lnSpc>
                <a:spcPct val="110000"/>
              </a:lnSpc>
              <a:spcBef>
                <a:spcPts val="900"/>
              </a:spcBef>
              <a:defRPr sz="1078" b="1">
                <a:solidFill>
                  <a:srgbClr val="1F2D29"/>
                </a:solidFill>
                <a:latin typeface="CMBX12"/>
                <a:ea typeface="CMBX12"/>
                <a:cs typeface="CMBX12"/>
                <a:sym typeface="CMBX12"/>
              </a:defRPr>
            </a:pPr>
            <a:r>
              <a:t>Simulation of Payoffs </a:t>
            </a:r>
          </a:p>
          <a:p>
            <a:pPr marL="0" indent="0" defTabSz="896111">
              <a:lnSpc>
                <a:spcPct val="110000"/>
              </a:lnSpc>
              <a:spcBef>
                <a:spcPts val="900"/>
              </a:spcBef>
              <a:buSzTx/>
              <a:buFont typeface="Wingdings"/>
              <a:buNone/>
              <a:defRPr sz="1078">
                <a:solidFill>
                  <a:srgbClr val="1F2D29"/>
                </a:solidFill>
                <a:latin typeface="CMBX10"/>
                <a:ea typeface="CMBX10"/>
                <a:cs typeface="CMBX10"/>
                <a:sym typeface="CMBX10"/>
              </a:defRPr>
            </a:pPr>
            <a:r>
              <a:t>We simulate the paths of the underlying asset price using geometric Brownian motion. The simulation involves computing the payoffs for European call and put options based on these paths. This step establishes the basis for our empirical estimation, which will be adjusted using the control variates method. </a:t>
            </a:r>
          </a:p>
          <a:p>
            <a:pPr marL="0" indent="0" defTabSz="896111">
              <a:lnSpc>
                <a:spcPct val="110000"/>
              </a:lnSpc>
              <a:spcBef>
                <a:spcPts val="900"/>
              </a:spcBef>
              <a:buSzTx/>
              <a:buFont typeface="Wingdings"/>
              <a:buNone/>
              <a:defRPr sz="1078">
                <a:solidFill>
                  <a:srgbClr val="1F2D29"/>
                </a:solidFill>
                <a:latin typeface="CMBX10"/>
                <a:ea typeface="CMBX10"/>
                <a:cs typeface="CMBX10"/>
                <a:sym typeface="CMBX10"/>
              </a:defRPr>
            </a:pPr>
            <a:endParaRPr/>
          </a:p>
          <a:p>
            <a:pPr marL="337598" indent="-337598" defTabSz="896111">
              <a:lnSpc>
                <a:spcPct val="110000"/>
              </a:lnSpc>
              <a:spcBef>
                <a:spcPts val="900"/>
              </a:spcBef>
              <a:defRPr sz="1078" b="1">
                <a:solidFill>
                  <a:srgbClr val="1F2D29"/>
                </a:solidFill>
                <a:latin typeface="CMBX12"/>
                <a:ea typeface="CMBX12"/>
                <a:cs typeface="CMBX12"/>
                <a:sym typeface="CMBX12"/>
              </a:defRPr>
            </a:pPr>
            <a:r>
              <a:t>Use of Black-Scholes as a Control </a:t>
            </a:r>
          </a:p>
          <a:p>
            <a:pPr marL="0" indent="0" defTabSz="896111">
              <a:lnSpc>
                <a:spcPct val="110000"/>
              </a:lnSpc>
              <a:spcBef>
                <a:spcPts val="900"/>
              </a:spcBef>
              <a:buSzTx/>
              <a:buFont typeface="Wingdings"/>
              <a:buNone/>
              <a:defRPr sz="1078">
                <a:solidFill>
                  <a:srgbClr val="1F2D29"/>
                </a:solidFill>
                <a:latin typeface="CMBX10"/>
                <a:ea typeface="CMBX10"/>
                <a:cs typeface="CMBX10"/>
                <a:sym typeface="CMBX10"/>
              </a:defRPr>
            </a:pPr>
            <a:r>
              <a:t>The theoretical prices of the options are calculated using the Black-Scholes formula. These prices serve as our control variate, providing a benchmark against which the simulation’s accuracy is measured. </a:t>
            </a:r>
          </a:p>
          <a:p>
            <a:pPr marL="0" indent="0" defTabSz="896111">
              <a:lnSpc>
                <a:spcPct val="110000"/>
              </a:lnSpc>
              <a:spcBef>
                <a:spcPts val="900"/>
              </a:spcBef>
              <a:buSzTx/>
              <a:buFont typeface="Wingdings"/>
              <a:buNone/>
              <a:defRPr sz="1078">
                <a:solidFill>
                  <a:srgbClr val="1F2D29"/>
                </a:solidFill>
                <a:latin typeface="CMBX10"/>
                <a:ea typeface="CMBX10"/>
                <a:cs typeface="CMBX10"/>
                <a:sym typeface="CMBX10"/>
              </a:defRPr>
            </a:pPr>
            <a:endParaRPr/>
          </a:p>
          <a:p>
            <a:pPr marL="337598" indent="-337598" defTabSz="896111">
              <a:lnSpc>
                <a:spcPct val="110000"/>
              </a:lnSpc>
              <a:spcBef>
                <a:spcPts val="900"/>
              </a:spcBef>
              <a:defRPr sz="1078" b="1">
                <a:solidFill>
                  <a:srgbClr val="1F2D29"/>
                </a:solidFill>
                <a:latin typeface="CMBX12"/>
                <a:ea typeface="CMBX12"/>
                <a:cs typeface="CMBX12"/>
                <a:sym typeface="CMBX12"/>
              </a:defRPr>
            </a:pPr>
            <a:r>
              <a:t>Variance Reduction </a:t>
            </a:r>
          </a:p>
          <a:p>
            <a:pPr marL="0" indent="0" defTabSz="896111">
              <a:lnSpc>
                <a:spcPct val="110000"/>
              </a:lnSpc>
              <a:spcBef>
                <a:spcPts val="900"/>
              </a:spcBef>
              <a:buSzTx/>
              <a:buFont typeface="Wingdings"/>
              <a:buNone/>
              <a:defRPr sz="1078">
                <a:solidFill>
                  <a:srgbClr val="1F2D29"/>
                </a:solidFill>
                <a:latin typeface="CMBX10"/>
                <a:ea typeface="CMBX10"/>
                <a:cs typeface="CMBX10"/>
                <a:sym typeface="CMBX10"/>
              </a:defRPr>
            </a:pPr>
            <a:r>
              <a:t>The final step in our process involves adjusting the empirical mean payoffs from the simulation. We add the difference between the theoretical Black-Scholes price and the empirical mean payoff to each simulated payoff. This adjustment not only corrects any bias introduced by the randomness in the simulation paths but also stabilizes the estimates, yielding more accurate and reliable option prices with reduced variance.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Rectangle 7"/>
          <p:cNvSpPr/>
          <p:nvPr/>
        </p:nvSpPr>
        <p:spPr>
          <a:xfrm>
            <a:off x="0" y="-1"/>
            <a:ext cx="12192000"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68" name="Rectangle 9"/>
          <p:cNvSpPr/>
          <p:nvPr/>
        </p:nvSpPr>
        <p:spPr>
          <a:xfrm>
            <a:off x="0" y="0"/>
            <a:ext cx="964174" cy="6858000"/>
          </a:xfrm>
          <a:prstGeom prst="rect">
            <a:avLst/>
          </a:prstGeom>
          <a:solidFill>
            <a:srgbClr val="1F2D29"/>
          </a:solidFill>
          <a:ln w="12700">
            <a:miter lim="400000"/>
          </a:ln>
        </p:spPr>
        <p:txBody>
          <a:bodyPr lIns="45719" rIns="45719"/>
          <a:lstStyle/>
          <a:p>
            <a:endParaRPr/>
          </a:p>
        </p:txBody>
      </p:sp>
      <p:sp>
        <p:nvSpPr>
          <p:cNvPr id="369" name="Oval 11"/>
          <p:cNvSpPr/>
          <p:nvPr/>
        </p:nvSpPr>
        <p:spPr>
          <a:xfrm>
            <a:off x="1770108" y="985291"/>
            <a:ext cx="1345321" cy="1345322"/>
          </a:xfrm>
          <a:prstGeom prst="ellipse">
            <a:avLst/>
          </a:prstGeom>
          <a:solidFill>
            <a:srgbClr val="D9EFD1">
              <a:alpha val="90000"/>
            </a:srgbClr>
          </a:solidFill>
          <a:ln w="12700">
            <a:miter lim="400000"/>
          </a:ln>
        </p:spPr>
        <p:txBody>
          <a:bodyPr lIns="45719" rIns="45719" anchor="ctr"/>
          <a:lstStyle/>
          <a:p>
            <a:pPr algn="ctr">
              <a:defRPr>
                <a:solidFill>
                  <a:srgbClr val="FFFFFF"/>
                </a:solidFill>
              </a:defRPr>
            </a:pPr>
            <a:endParaRPr/>
          </a:p>
        </p:txBody>
      </p:sp>
      <p:pic>
        <p:nvPicPr>
          <p:cNvPr id="370" name="Picture 13" descr="Picture 13"/>
          <p:cNvPicPr>
            <a:picLocks noChangeAspect="1"/>
          </p:cNvPicPr>
          <p:nvPr/>
        </p:nvPicPr>
        <p:blipFill>
          <a:blip r:embed="rId2"/>
          <a:stretch>
            <a:fillRect/>
          </a:stretch>
        </p:blipFill>
        <p:spPr>
          <a:xfrm>
            <a:off x="2133" y="0"/>
            <a:ext cx="12189867" cy="6858000"/>
          </a:xfrm>
          <a:prstGeom prst="rect">
            <a:avLst/>
          </a:prstGeom>
          <a:ln w="12700">
            <a:miter lim="400000"/>
          </a:ln>
        </p:spPr>
      </p:pic>
      <p:sp>
        <p:nvSpPr>
          <p:cNvPr id="371" name="Title 1"/>
          <p:cNvSpPr txBox="1">
            <a:spLocks noGrp="1"/>
          </p:cNvSpPr>
          <p:nvPr>
            <p:ph type="title"/>
          </p:nvPr>
        </p:nvSpPr>
        <p:spPr>
          <a:xfrm>
            <a:off x="2611807" y="1022547"/>
            <a:ext cx="7958333" cy="1308064"/>
          </a:xfrm>
          <a:prstGeom prst="rect">
            <a:avLst/>
          </a:prstGeom>
        </p:spPr>
        <p:txBody>
          <a:bodyPr anchor="b"/>
          <a:lstStyle>
            <a:lvl1pPr algn="l">
              <a:defRPr sz="4400">
                <a:solidFill>
                  <a:srgbClr val="1F2D29"/>
                </a:solidFill>
              </a:defRPr>
            </a:lvl1pPr>
          </a:lstStyle>
          <a:p>
            <a:r>
              <a:t>Conclusion</a:t>
            </a:r>
          </a:p>
        </p:txBody>
      </p:sp>
      <p:sp>
        <p:nvSpPr>
          <p:cNvPr id="372" name="Content Placeholder 2"/>
          <p:cNvSpPr txBox="1">
            <a:spLocks noGrp="1"/>
          </p:cNvSpPr>
          <p:nvPr>
            <p:ph type="body" sz="half" idx="1"/>
          </p:nvPr>
        </p:nvSpPr>
        <p:spPr>
          <a:xfrm>
            <a:off x="2302933" y="2641604"/>
            <a:ext cx="7621607" cy="3443107"/>
          </a:xfrm>
          <a:prstGeom prst="rect">
            <a:avLst/>
          </a:prstGeom>
        </p:spPr>
        <p:txBody>
          <a:bodyPr anchor="t"/>
          <a:lstStyle/>
          <a:p>
            <a:pPr marL="0" indent="0">
              <a:buSzTx/>
              <a:buFont typeface="Wingdings"/>
              <a:buNone/>
              <a:defRPr sz="1600">
                <a:solidFill>
                  <a:srgbClr val="1F2D29"/>
                </a:solidFill>
              </a:defRPr>
            </a:pPr>
            <a:endParaRPr/>
          </a:p>
          <a:p>
            <a:pPr marL="344488" indent="-344488">
              <a:defRPr sz="1600">
                <a:solidFill>
                  <a:srgbClr val="1F2D29"/>
                </a:solidFill>
                <a:latin typeface="CMBX10"/>
                <a:ea typeface="CMBX10"/>
                <a:cs typeface="CMBX10"/>
                <a:sym typeface="CMBX10"/>
              </a:defRPr>
            </a:pPr>
            <a:r>
              <a:t>The integration of control variates with Monte Carlo simulations for option pricing significantly enhances the accuracy and reliability of the results. By reducing the variance associated with random simulation paths, we provide more precise estimations that are crucial for effective decision making in financial analytics.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 name="Picture 7" descr="Picture 7"/>
          <p:cNvPicPr>
            <a:picLocks noChangeAspect="1"/>
          </p:cNvPicPr>
          <p:nvPr/>
        </p:nvPicPr>
        <p:blipFill>
          <a:blip r:embed="rId2"/>
          <a:stretch>
            <a:fillRect/>
          </a:stretch>
        </p:blipFill>
        <p:spPr>
          <a:xfrm>
            <a:off x="0" y="0"/>
            <a:ext cx="12189867" cy="6858000"/>
          </a:xfrm>
          <a:prstGeom prst="rect">
            <a:avLst/>
          </a:prstGeom>
          <a:ln w="12700">
            <a:miter lim="400000"/>
          </a:ln>
        </p:spPr>
      </p:pic>
      <p:sp>
        <p:nvSpPr>
          <p:cNvPr id="375" name="Rectangle 9"/>
          <p:cNvSpPr/>
          <p:nvPr/>
        </p:nvSpPr>
        <p:spPr>
          <a:xfrm>
            <a:off x="2133" y="-1"/>
            <a:ext cx="12189867"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376" name="Picture 11" descr="Picture 11"/>
          <p:cNvPicPr>
            <a:picLocks noChangeAspect="1"/>
          </p:cNvPicPr>
          <p:nvPr/>
        </p:nvPicPr>
        <p:blipFill>
          <a:blip r:embed="rId2"/>
          <a:stretch>
            <a:fillRect/>
          </a:stretch>
        </p:blipFill>
        <p:spPr>
          <a:xfrm>
            <a:off x="21792" y="0"/>
            <a:ext cx="4632504" cy="6858000"/>
          </a:xfrm>
          <a:prstGeom prst="rect">
            <a:avLst/>
          </a:prstGeom>
          <a:ln w="12700">
            <a:miter lim="400000"/>
          </a:ln>
        </p:spPr>
      </p:pic>
      <p:sp>
        <p:nvSpPr>
          <p:cNvPr id="377" name="Rectangle 13"/>
          <p:cNvSpPr/>
          <p:nvPr/>
        </p:nvSpPr>
        <p:spPr>
          <a:xfrm>
            <a:off x="0" y="0"/>
            <a:ext cx="964174" cy="6858000"/>
          </a:xfrm>
          <a:prstGeom prst="rect">
            <a:avLst/>
          </a:prstGeom>
          <a:solidFill>
            <a:srgbClr val="314740"/>
          </a:solidFill>
          <a:ln w="12700">
            <a:miter lim="400000"/>
          </a:ln>
        </p:spPr>
        <p:txBody>
          <a:bodyPr lIns="45719" rIns="45719"/>
          <a:lstStyle/>
          <a:p>
            <a:endParaRPr/>
          </a:p>
        </p:txBody>
      </p:sp>
      <p:sp>
        <p:nvSpPr>
          <p:cNvPr id="378" name="Rectangle 15"/>
          <p:cNvSpPr/>
          <p:nvPr/>
        </p:nvSpPr>
        <p:spPr>
          <a:xfrm>
            <a:off x="962041" y="0"/>
            <a:ext cx="45720" cy="6858000"/>
          </a:xfrm>
          <a:prstGeom prst="rect">
            <a:avLst/>
          </a:prstGeom>
          <a:solidFill>
            <a:schemeClr val="accent6"/>
          </a:solidFill>
          <a:ln w="12700">
            <a:miter lim="400000"/>
          </a:ln>
        </p:spPr>
        <p:txBody>
          <a:bodyPr lIns="45719" rIns="45719"/>
          <a:lstStyle/>
          <a:p>
            <a:endParaRPr/>
          </a:p>
        </p:txBody>
      </p:sp>
      <p:sp>
        <p:nvSpPr>
          <p:cNvPr id="379" name="Content Placeholder 2"/>
          <p:cNvSpPr txBox="1">
            <a:spLocks noGrp="1"/>
          </p:cNvSpPr>
          <p:nvPr>
            <p:ph type="body" sz="half" idx="1"/>
          </p:nvPr>
        </p:nvSpPr>
        <p:spPr>
          <a:xfrm>
            <a:off x="5329968" y="647749"/>
            <a:ext cx="5850938" cy="5571068"/>
          </a:xfrm>
          <a:prstGeom prst="rect">
            <a:avLst/>
          </a:prstGeom>
        </p:spPr>
        <p:txBody>
          <a:bodyPr/>
          <a:lstStyle/>
          <a:p>
            <a:pPr marL="334153" indent="-334153" defTabSz="886968">
              <a:spcBef>
                <a:spcPts val="900"/>
              </a:spcBef>
              <a:defRPr sz="1746">
                <a:latin typeface="CMBX12"/>
                <a:ea typeface="CMBX12"/>
                <a:cs typeface="CMBX12"/>
                <a:sym typeface="CMBX12"/>
              </a:defRPr>
            </a:pPr>
            <a:r>
              <a:t>References </a:t>
            </a:r>
          </a:p>
          <a:p>
            <a:pPr marL="334153" indent="-334153" defTabSz="886968">
              <a:spcBef>
                <a:spcPts val="900"/>
              </a:spcBef>
              <a:buAutoNum type="arabicPeriod"/>
              <a:defRPr sz="1746">
                <a:latin typeface="CMBX10"/>
                <a:ea typeface="CMBX10"/>
                <a:cs typeface="CMBX10"/>
                <a:sym typeface="CMBX10"/>
              </a:defRPr>
            </a:pPr>
            <a:r>
              <a:t>Metropolis, N., &amp; Ulam, S. (1987). </a:t>
            </a:r>
            <a:r>
              <a:rPr>
                <a:latin typeface="CMBXTI10"/>
                <a:ea typeface="CMBXTI10"/>
                <a:cs typeface="CMBXTI10"/>
                <a:sym typeface="CMBXTI10"/>
              </a:rPr>
              <a:t>The Beginning of the Monte Carlo Method</a:t>
            </a:r>
            <a:r>
              <a:t>. Los Alamos Science. </a:t>
            </a:r>
          </a:p>
          <a:p>
            <a:pPr marL="334153" indent="-334153" defTabSz="886968">
              <a:spcBef>
                <a:spcPts val="900"/>
              </a:spcBef>
              <a:buAutoNum type="arabicPeriod"/>
              <a:defRPr sz="1746">
                <a:latin typeface="CMBX10"/>
                <a:ea typeface="CMBX10"/>
                <a:cs typeface="CMBX10"/>
                <a:sym typeface="CMBX10"/>
              </a:defRPr>
            </a:pPr>
            <a:r>
              <a:t>Boyle, P. P. (1977). Options: A Monte Carlo Approach. </a:t>
            </a:r>
            <a:r>
              <a:rPr>
                <a:latin typeface="CMBXTI10"/>
                <a:ea typeface="CMBXTI10"/>
                <a:cs typeface="CMBXTI10"/>
                <a:sym typeface="CMBXTI10"/>
              </a:rPr>
              <a:t>Journal of Financial Economics</a:t>
            </a:r>
            <a:r>
              <a:t>, 4(3), 323-338. </a:t>
            </a:r>
          </a:p>
          <a:p>
            <a:pPr marL="334153" indent="-334153" defTabSz="886968">
              <a:spcBef>
                <a:spcPts val="900"/>
              </a:spcBef>
              <a:buAutoNum type="arabicPeriod"/>
              <a:defRPr sz="1746">
                <a:latin typeface="CMBX10"/>
                <a:ea typeface="CMBX10"/>
                <a:cs typeface="CMBX10"/>
                <a:sym typeface="CMBX10"/>
              </a:defRPr>
            </a:pPr>
            <a:r>
              <a:t>Merton, R. C. (1973). Theory of Rational Option Pricing. </a:t>
            </a:r>
            <a:r>
              <a:rPr>
                <a:latin typeface="CMBXTI10"/>
                <a:ea typeface="CMBXTI10"/>
                <a:cs typeface="CMBXTI10"/>
                <a:sym typeface="CMBXTI10"/>
              </a:rPr>
              <a:t>The Bell Journal of Economics and Management Science</a:t>
            </a:r>
            <a:r>
              <a:t>. </a:t>
            </a:r>
          </a:p>
          <a:p>
            <a:pPr marL="334153" indent="-334153" defTabSz="886968">
              <a:spcBef>
                <a:spcPts val="900"/>
              </a:spcBef>
              <a:buAutoNum type="arabicPeriod"/>
              <a:defRPr sz="1746">
                <a:latin typeface="CMBX10"/>
                <a:ea typeface="CMBX10"/>
                <a:cs typeface="CMBX10"/>
                <a:sym typeface="CMBX10"/>
              </a:defRPr>
            </a:pPr>
            <a:r>
              <a:t>Black, F., &amp; Scholes, M. (1973). The Pricing of Options and Corporate Liabilities. </a:t>
            </a:r>
            <a:r>
              <a:rPr>
                <a:latin typeface="CMBXTI10"/>
                <a:ea typeface="CMBXTI10"/>
                <a:cs typeface="CMBXTI10"/>
                <a:sym typeface="CMBXTI10"/>
              </a:rPr>
              <a:t>Journal of Political Economy</a:t>
            </a:r>
            <a:r>
              <a:t>, 81(3), 637-654. </a:t>
            </a:r>
          </a:p>
          <a:p>
            <a:pPr marL="334153" indent="-334153" defTabSz="886968">
              <a:spcBef>
                <a:spcPts val="900"/>
              </a:spcBef>
              <a:buAutoNum type="arabicPeriod"/>
              <a:defRPr sz="1746">
                <a:latin typeface="CMBX10"/>
                <a:ea typeface="CMBX10"/>
                <a:cs typeface="CMBX10"/>
                <a:sym typeface="CMBX10"/>
              </a:defRPr>
            </a:pPr>
            <a:r>
              <a:t>Glasserman, P. (2003). </a:t>
            </a:r>
            <a:r>
              <a:rPr>
                <a:latin typeface="CMBXTI10"/>
                <a:ea typeface="CMBXTI10"/>
                <a:cs typeface="CMBXTI10"/>
                <a:sym typeface="CMBXTI10"/>
              </a:rPr>
              <a:t>Monte Carlo Methods in Financial Engineering</a:t>
            </a:r>
            <a:r>
              <a:t>. Springer Science &amp; Business Media, Volume 53.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2D29"/>
        </a:solidFill>
        <a:effectLst/>
      </p:bgPr>
    </p:bg>
    <p:spTree>
      <p:nvGrpSpPr>
        <p:cNvPr id="1" name=""/>
        <p:cNvGrpSpPr/>
        <p:nvPr/>
      </p:nvGrpSpPr>
      <p:grpSpPr>
        <a:xfrm>
          <a:off x="0" y="0"/>
          <a:ext cx="0" cy="0"/>
          <a:chOff x="0" y="0"/>
          <a:chExt cx="0" cy="0"/>
        </a:xfrm>
      </p:grpSpPr>
      <p:sp>
        <p:nvSpPr>
          <p:cNvPr id="159" name="Rectangle 7"/>
          <p:cNvSpPr/>
          <p:nvPr/>
        </p:nvSpPr>
        <p:spPr>
          <a:xfrm>
            <a:off x="0" y="-1"/>
            <a:ext cx="12192000" cy="6858001"/>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pic>
        <p:nvPicPr>
          <p:cNvPr id="160" name="Picture 9" descr="Picture 9"/>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161" name="Picture 11" descr="Picture 11"/>
          <p:cNvPicPr>
            <a:picLocks noChangeAspect="1"/>
          </p:cNvPicPr>
          <p:nvPr/>
        </p:nvPicPr>
        <p:blipFill>
          <a:blip r:embed="rId3"/>
          <a:stretch>
            <a:fillRect/>
          </a:stretch>
        </p:blipFill>
        <p:spPr>
          <a:xfrm>
            <a:off x="45488" y="-5488"/>
            <a:ext cx="12189868" cy="6858001"/>
          </a:xfrm>
          <a:prstGeom prst="rect">
            <a:avLst/>
          </a:prstGeom>
          <a:ln w="12700">
            <a:miter lim="400000"/>
          </a:ln>
        </p:spPr>
      </p:pic>
      <p:sp>
        <p:nvSpPr>
          <p:cNvPr id="162" name="Rectangle 13"/>
          <p:cNvSpPr/>
          <p:nvPr/>
        </p:nvSpPr>
        <p:spPr>
          <a:xfrm>
            <a:off x="-1" y="0"/>
            <a:ext cx="959911" cy="6858000"/>
          </a:xfrm>
          <a:prstGeom prst="rect">
            <a:avLst/>
          </a:prstGeom>
          <a:solidFill>
            <a:srgbClr val="314740"/>
          </a:solidFill>
          <a:ln w="12700">
            <a:miter lim="400000"/>
          </a:ln>
        </p:spPr>
        <p:txBody>
          <a:bodyPr lIns="45719" rIns="45719"/>
          <a:lstStyle/>
          <a:p>
            <a:pPr>
              <a:defRPr>
                <a:solidFill>
                  <a:srgbClr val="FFFFFF"/>
                </a:solidFill>
              </a:defRPr>
            </a:pPr>
            <a:endParaRPr/>
          </a:p>
        </p:txBody>
      </p:sp>
      <p:sp>
        <p:nvSpPr>
          <p:cNvPr id="163" name="Freeform: Shape 15"/>
          <p:cNvSpPr/>
          <p:nvPr/>
        </p:nvSpPr>
        <p:spPr>
          <a:xfrm>
            <a:off x="959910" y="0"/>
            <a:ext cx="7869544"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84" y="0"/>
                </a:lnTo>
                <a:lnTo>
                  <a:pt x="19281" y="4"/>
                </a:lnTo>
                <a:cubicBezTo>
                  <a:pt x="19022" y="441"/>
                  <a:pt x="18871" y="968"/>
                  <a:pt x="18871" y="1535"/>
                </a:cubicBezTo>
                <a:cubicBezTo>
                  <a:pt x="18871" y="1724"/>
                  <a:pt x="18888" y="1909"/>
                  <a:pt x="18920" y="2087"/>
                </a:cubicBezTo>
                <a:lnTo>
                  <a:pt x="18937" y="2162"/>
                </a:lnTo>
                <a:lnTo>
                  <a:pt x="18797" y="2203"/>
                </a:lnTo>
                <a:cubicBezTo>
                  <a:pt x="16795" y="2913"/>
                  <a:pt x="15341" y="5043"/>
                  <a:pt x="15341" y="7561"/>
                </a:cubicBezTo>
                <a:cubicBezTo>
                  <a:pt x="15341" y="10659"/>
                  <a:pt x="17543" y="13171"/>
                  <a:pt x="20260" y="13171"/>
                </a:cubicBezTo>
                <a:lnTo>
                  <a:pt x="20581" y="13152"/>
                </a:lnTo>
                <a:lnTo>
                  <a:pt x="20538" y="13308"/>
                </a:lnTo>
                <a:cubicBezTo>
                  <a:pt x="20522" y="13401"/>
                  <a:pt x="20513" y="13497"/>
                  <a:pt x="20513" y="13595"/>
                </a:cubicBezTo>
                <a:cubicBezTo>
                  <a:pt x="20513" y="14283"/>
                  <a:pt x="20941" y="14857"/>
                  <a:pt x="21509" y="14989"/>
                </a:cubicBezTo>
                <a:lnTo>
                  <a:pt x="21600" y="15000"/>
                </a:lnTo>
                <a:lnTo>
                  <a:pt x="21566" y="15071"/>
                </a:lnTo>
                <a:lnTo>
                  <a:pt x="21525" y="15223"/>
                </a:lnTo>
                <a:lnTo>
                  <a:pt x="20779" y="15487"/>
                </a:lnTo>
                <a:cubicBezTo>
                  <a:pt x="19347" y="16178"/>
                  <a:pt x="18342" y="17796"/>
                  <a:pt x="18342" y="19681"/>
                </a:cubicBezTo>
                <a:cubicBezTo>
                  <a:pt x="18342" y="20310"/>
                  <a:pt x="18454" y="20908"/>
                  <a:pt x="18656" y="21453"/>
                </a:cubicBezTo>
                <a:lnTo>
                  <a:pt x="18718" y="21600"/>
                </a:lnTo>
                <a:lnTo>
                  <a:pt x="0" y="21600"/>
                </a:lnTo>
                <a:close/>
              </a:path>
            </a:pathLst>
          </a:custGeom>
          <a:gradFill>
            <a:gsLst>
              <a:gs pos="20000">
                <a:srgbClr val="1F2D29">
                  <a:alpha val="0"/>
                </a:srgbClr>
              </a:gs>
              <a:gs pos="25996">
                <a:srgbClr val="1F2D29">
                  <a:alpha val="4000"/>
                </a:srgbClr>
              </a:gs>
              <a:gs pos="100000">
                <a:srgbClr val="1F2D29"/>
              </a:gs>
            </a:gsLst>
            <a:lin ang="10800000"/>
          </a:gradFill>
          <a:ln w="12700">
            <a:miter lim="400000"/>
          </a:ln>
        </p:spPr>
        <p:txBody>
          <a:bodyPr lIns="45719" rIns="45719"/>
          <a:lstStyle/>
          <a:p>
            <a:pPr>
              <a:defRPr>
                <a:solidFill>
                  <a:srgbClr val="FFFFFF"/>
                </a:solidFill>
              </a:defRPr>
            </a:pPr>
            <a:endParaRPr/>
          </a:p>
        </p:txBody>
      </p:sp>
      <p:sp>
        <p:nvSpPr>
          <p:cNvPr id="164" name="Oval 17"/>
          <p:cNvSpPr/>
          <p:nvPr/>
        </p:nvSpPr>
        <p:spPr>
          <a:xfrm>
            <a:off x="1757959" y="764389"/>
            <a:ext cx="967149" cy="967149"/>
          </a:xfrm>
          <a:prstGeom prst="ellipse">
            <a:avLst/>
          </a:prstGeom>
          <a:gradFill>
            <a:gsLst>
              <a:gs pos="0">
                <a:srgbClr val="1F2D29">
                  <a:alpha val="0"/>
                </a:srgbClr>
              </a:gs>
              <a:gs pos="100000">
                <a:schemeClr val="accent1">
                  <a:alpha val="21000"/>
                </a:schemeClr>
              </a:gs>
            </a:gsLst>
            <a:lin ang="10800000"/>
          </a:gradFill>
          <a:ln w="12700">
            <a:miter lim="400000"/>
          </a:ln>
        </p:spPr>
        <p:txBody>
          <a:bodyPr lIns="45719" rIns="45719" anchor="ctr"/>
          <a:lstStyle/>
          <a:p>
            <a:pPr algn="ctr">
              <a:defRPr>
                <a:solidFill>
                  <a:srgbClr val="FFFFFF"/>
                </a:solidFill>
              </a:defRPr>
            </a:pPr>
            <a:endParaRPr/>
          </a:p>
        </p:txBody>
      </p:sp>
      <p:sp>
        <p:nvSpPr>
          <p:cNvPr id="165" name="Title 1"/>
          <p:cNvSpPr txBox="1">
            <a:spLocks noGrp="1"/>
          </p:cNvSpPr>
          <p:nvPr>
            <p:ph type="title"/>
          </p:nvPr>
        </p:nvSpPr>
        <p:spPr>
          <a:xfrm>
            <a:off x="2611807" y="808056"/>
            <a:ext cx="7958333" cy="1530543"/>
          </a:xfrm>
          <a:prstGeom prst="rect">
            <a:avLst/>
          </a:prstGeom>
        </p:spPr>
        <p:txBody>
          <a:bodyPr/>
          <a:lstStyle/>
          <a:p>
            <a:pPr algn="l">
              <a:defRPr sz="3700">
                <a:latin typeface="CMBX12"/>
                <a:ea typeface="CMBX12"/>
                <a:cs typeface="CMBX12"/>
                <a:sym typeface="CMBX12"/>
              </a:defRPr>
            </a:pPr>
            <a:r>
              <a:t>Definition of the Monte Carlo Method </a:t>
            </a:r>
            <a:br/>
            <a:endParaRPr/>
          </a:p>
        </p:txBody>
      </p:sp>
      <p:sp>
        <p:nvSpPr>
          <p:cNvPr id="166" name="Content Placeholder 2"/>
          <p:cNvSpPr txBox="1">
            <a:spLocks noGrp="1"/>
          </p:cNvSpPr>
          <p:nvPr>
            <p:ph type="body" sz="half" idx="1"/>
          </p:nvPr>
        </p:nvSpPr>
        <p:spPr>
          <a:xfrm>
            <a:off x="2362873" y="2662279"/>
            <a:ext cx="8207266" cy="3387666"/>
          </a:xfrm>
          <a:prstGeom prst="rect">
            <a:avLst/>
          </a:prstGeom>
        </p:spPr>
        <p:txBody>
          <a:bodyPr anchor="t"/>
          <a:lstStyle/>
          <a:p>
            <a:pPr marL="344488" indent="-344488">
              <a:lnSpc>
                <a:spcPct val="110000"/>
              </a:lnSpc>
              <a:defRPr sz="1400">
                <a:latin typeface="CMR10"/>
                <a:ea typeface="CMR10"/>
                <a:cs typeface="CMR10"/>
                <a:sym typeface="CMR10"/>
              </a:defRPr>
            </a:pPr>
            <a:r>
              <a:t>The Monte Carlo method is a statistical technique that utilizes random sampling to approximate solutions to quantitative problems. By performing simulations many times over, each using random inputs, the method estimates the probabilities of different outcomes in processes that are too complex to predict precisely. It is widely used in fields requiring modeling of uncertainty and risk, including physics, finance, engineering, and statistics. </a:t>
            </a:r>
          </a:p>
          <a:p>
            <a:pPr marL="344488" indent="-344488">
              <a:lnSpc>
                <a:spcPct val="110000"/>
              </a:lnSpc>
              <a:defRPr sz="1400">
                <a:latin typeface="CMR10"/>
                <a:ea typeface="CMR10"/>
                <a:cs typeface="CMR10"/>
                <a:sym typeface="CMR10"/>
              </a:defRPr>
            </a:pPr>
            <a:r>
              <a:t>The inception of what we now call the Monte Carlo method occurred when mathematician Stanislaw Ulam was recovering from an illness and playing solitaire. Ulam pondered the chances of succeeding in a particular solitaire game, realizing that it would be more practical to simulate the game with random numbers to determine the probability of winning, rather than attempting to solve the complex combinatorial problem directly through deterministic calculations. This idea of using randomness to solve problems was the conceptual birth of the Monte Carlo method.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title"/>
          </p:nvPr>
        </p:nvSpPr>
        <p:spPr>
          <a:prstGeom prst="rect">
            <a:avLst/>
          </a:prstGeom>
        </p:spPr>
        <p:txBody>
          <a:bodyPr/>
          <a:lstStyle/>
          <a:p>
            <a:r>
              <a:t>Usage of Monte Carlo Method</a:t>
            </a:r>
          </a:p>
        </p:txBody>
      </p:sp>
      <p:sp>
        <p:nvSpPr>
          <p:cNvPr id="169" name="Content Placeholder 2"/>
          <p:cNvSpPr txBox="1">
            <a:spLocks noGrp="1"/>
          </p:cNvSpPr>
          <p:nvPr>
            <p:ph type="body" sz="half" idx="1"/>
          </p:nvPr>
        </p:nvSpPr>
        <p:spPr>
          <a:prstGeom prst="rect">
            <a:avLst/>
          </a:prstGeom>
        </p:spPr>
        <p:txBody>
          <a:bodyPr/>
          <a:lstStyle/>
          <a:p>
            <a:pPr marL="344488" indent="-344488">
              <a:defRPr sz="1800">
                <a:latin typeface="CMBX12"/>
                <a:ea typeface="CMBX12"/>
                <a:cs typeface="CMBX12"/>
                <a:sym typeface="CMBX12"/>
              </a:defRPr>
            </a:pPr>
            <a:r>
              <a:t>Probability Theory </a:t>
            </a:r>
          </a:p>
          <a:p>
            <a:pPr marL="344488" indent="-344488">
              <a:defRPr sz="1800">
                <a:latin typeface="CMBX12"/>
                <a:ea typeface="CMBX12"/>
                <a:cs typeface="CMBX12"/>
                <a:sym typeface="CMBX12"/>
              </a:defRPr>
            </a:pPr>
            <a:r>
              <a:t>Statistics </a:t>
            </a:r>
          </a:p>
          <a:p>
            <a:pPr marL="344488" indent="-344488">
              <a:defRPr sz="1800">
                <a:latin typeface="CMBX12"/>
                <a:ea typeface="CMBX12"/>
                <a:cs typeface="CMBX12"/>
                <a:sym typeface="CMBX12"/>
              </a:defRPr>
            </a:pPr>
            <a:r>
              <a:t>Calculus </a:t>
            </a:r>
          </a:p>
          <a:p>
            <a:pPr marL="344488" indent="-344488">
              <a:defRPr sz="1800">
                <a:latin typeface="CMBX12"/>
                <a:ea typeface="CMBX12"/>
                <a:cs typeface="CMBX12"/>
                <a:sym typeface="CMBX12"/>
              </a:defRPr>
            </a:pPr>
            <a:r>
              <a:t>Linear Algebra </a:t>
            </a:r>
          </a:p>
          <a:p>
            <a:pPr marL="344488" indent="-344488">
              <a:defRPr sz="1800">
                <a:latin typeface="CMBX12"/>
                <a:ea typeface="CMBX12"/>
                <a:cs typeface="CMBX12"/>
                <a:sym typeface="CMBX12"/>
              </a:defRPr>
            </a:pPr>
            <a:r>
              <a:t>Numerical Methods </a:t>
            </a:r>
          </a:p>
          <a:p>
            <a:pPr marL="344488" indent="-344488">
              <a:defRPr sz="1800">
                <a:latin typeface="CMBX12"/>
                <a:ea typeface="CMBX12"/>
                <a:cs typeface="CMBX12"/>
                <a:sym typeface="CMBX12"/>
              </a:defRPr>
            </a:pPr>
            <a:r>
              <a:t>Stochastic Processes </a:t>
            </a:r>
          </a:p>
          <a:p>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9"/>
          <p:cNvSpPr/>
          <p:nvPr/>
        </p:nvSpPr>
        <p:spPr>
          <a:xfrm>
            <a:off x="27432" y="-2719"/>
            <a:ext cx="12189867" cy="6855284"/>
          </a:xfrm>
          <a:prstGeom prst="rect">
            <a:avLst/>
          </a:prstGeom>
          <a:ln w="12700">
            <a:miter lim="400000"/>
          </a:ln>
        </p:spPr>
        <p:txBody>
          <a:bodyPr lIns="45719" rIns="45719" anchor="ctr"/>
          <a:lstStyle/>
          <a:p>
            <a:pPr algn="ctr">
              <a:defRPr>
                <a:solidFill>
                  <a:srgbClr val="FFFFFF"/>
                </a:solidFill>
              </a:defRPr>
            </a:pPr>
            <a:endParaRPr/>
          </a:p>
        </p:txBody>
      </p:sp>
      <p:sp>
        <p:nvSpPr>
          <p:cNvPr id="172" name="Rectangle 11"/>
          <p:cNvSpPr/>
          <p:nvPr/>
        </p:nvSpPr>
        <p:spPr>
          <a:xfrm>
            <a:off x="0" y="0"/>
            <a:ext cx="964174" cy="6858000"/>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sp>
        <p:nvSpPr>
          <p:cNvPr id="173" name="Rectangle 13"/>
          <p:cNvSpPr/>
          <p:nvPr/>
        </p:nvSpPr>
        <p:spPr>
          <a:xfrm>
            <a:off x="962041" y="0"/>
            <a:ext cx="45720" cy="68580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174" name="Rectangle 15"/>
          <p:cNvSpPr/>
          <p:nvPr/>
        </p:nvSpPr>
        <p:spPr>
          <a:xfrm>
            <a:off x="1007534" y="0"/>
            <a:ext cx="6526818" cy="6858000"/>
          </a:xfrm>
          <a:prstGeom prst="rect">
            <a:avLst/>
          </a:prstGeom>
          <a:solidFill>
            <a:srgbClr val="1F2D29">
              <a:alpha val="92000"/>
            </a:srgbClr>
          </a:solidFill>
          <a:ln w="12700">
            <a:miter lim="400000"/>
          </a:ln>
        </p:spPr>
        <p:txBody>
          <a:bodyPr lIns="45719" rIns="45719" anchor="ctr"/>
          <a:lstStyle/>
          <a:p>
            <a:pPr algn="ctr">
              <a:defRPr>
                <a:solidFill>
                  <a:srgbClr val="FFFFFF"/>
                </a:solidFill>
              </a:defRPr>
            </a:pPr>
            <a:endParaRPr/>
          </a:p>
        </p:txBody>
      </p:sp>
      <p:sp>
        <p:nvSpPr>
          <p:cNvPr id="175" name="Title 1"/>
          <p:cNvSpPr txBox="1">
            <a:spLocks noGrp="1"/>
          </p:cNvSpPr>
          <p:nvPr>
            <p:ph type="title"/>
          </p:nvPr>
        </p:nvSpPr>
        <p:spPr>
          <a:xfrm>
            <a:off x="1974737" y="808056"/>
            <a:ext cx="4986956" cy="1077230"/>
          </a:xfrm>
          <a:prstGeom prst="rect">
            <a:avLst/>
          </a:prstGeom>
        </p:spPr>
        <p:txBody>
          <a:bodyPr/>
          <a:lstStyle>
            <a:lvl1pPr algn="l"/>
          </a:lstStyle>
          <a:p>
            <a:r>
              <a:t>What are Options?</a:t>
            </a:r>
          </a:p>
        </p:txBody>
      </p:sp>
      <p:sp>
        <p:nvSpPr>
          <p:cNvPr id="176" name="Content Placeholder 2"/>
          <p:cNvSpPr txBox="1">
            <a:spLocks noGrp="1"/>
          </p:cNvSpPr>
          <p:nvPr>
            <p:ph type="body" sz="half" idx="1"/>
          </p:nvPr>
        </p:nvSpPr>
        <p:spPr>
          <a:xfrm>
            <a:off x="1974738" y="2052116"/>
            <a:ext cx="4901550" cy="3997829"/>
          </a:xfrm>
          <a:prstGeom prst="rect">
            <a:avLst/>
          </a:prstGeom>
        </p:spPr>
        <p:txBody>
          <a:bodyPr/>
          <a:lstStyle/>
          <a:p>
            <a:pPr marL="0" indent="0" defTabSz="868680">
              <a:lnSpc>
                <a:spcPct val="110000"/>
              </a:lnSpc>
              <a:spcBef>
                <a:spcPts val="900"/>
              </a:spcBef>
              <a:buSzTx/>
              <a:buFont typeface="Wingdings"/>
              <a:buNone/>
              <a:defRPr sz="1615">
                <a:latin typeface="Söhne"/>
                <a:ea typeface="Söhne"/>
                <a:cs typeface="Söhne"/>
                <a:sym typeface="Söhne"/>
              </a:defRPr>
            </a:pPr>
            <a:r>
              <a:t>Financial options are derivatives that provide the holder the right, but not the obligation, to buy or sell an underlying asset at a predetermined price before or at a specific expiration date.</a:t>
            </a:r>
          </a:p>
          <a:p>
            <a:pPr marL="0" indent="0" defTabSz="868680">
              <a:lnSpc>
                <a:spcPct val="110000"/>
              </a:lnSpc>
              <a:spcBef>
                <a:spcPts val="900"/>
              </a:spcBef>
              <a:buSzTx/>
              <a:buFont typeface="Wingdings"/>
              <a:buNone/>
              <a:defRPr sz="1615">
                <a:latin typeface="Söhne"/>
                <a:ea typeface="Söhne"/>
                <a:cs typeface="Söhne"/>
                <a:sym typeface="Söhne"/>
              </a:defRPr>
            </a:pPr>
            <a:endParaRPr/>
          </a:p>
          <a:p>
            <a:pPr marL="0" indent="0" defTabSz="868680">
              <a:lnSpc>
                <a:spcPct val="110000"/>
              </a:lnSpc>
              <a:spcBef>
                <a:spcPts val="900"/>
              </a:spcBef>
              <a:buSzTx/>
              <a:buFont typeface="Wingdings"/>
              <a:buNone/>
              <a:defRPr sz="1615">
                <a:latin typeface="Söhne"/>
                <a:ea typeface="Söhne"/>
                <a:cs typeface="Söhne"/>
                <a:sym typeface="Söhne"/>
              </a:defRPr>
            </a:pPr>
            <a:r>
              <a:rPr b="1"/>
              <a:t>Significance</a:t>
            </a:r>
            <a:r>
              <a:t>:</a:t>
            </a:r>
          </a:p>
          <a:p>
            <a:pPr marL="705802" lvl="1" indent="-271462" defTabSz="868680">
              <a:lnSpc>
                <a:spcPct val="110000"/>
              </a:lnSpc>
              <a:spcBef>
                <a:spcPts val="500"/>
              </a:spcBef>
              <a:buFont typeface="Arial"/>
              <a:buChar char="•"/>
              <a:defRPr sz="1615">
                <a:latin typeface="Söhne"/>
                <a:ea typeface="Söhne"/>
                <a:cs typeface="Söhne"/>
                <a:sym typeface="Söhne"/>
              </a:defRPr>
            </a:pPr>
            <a:r>
              <a:t>Risk management tools for hedging against price movements.</a:t>
            </a:r>
            <a:endParaRPr sz="1710"/>
          </a:p>
          <a:p>
            <a:pPr marL="705802" lvl="1" indent="-271462" defTabSz="868680">
              <a:lnSpc>
                <a:spcPct val="110000"/>
              </a:lnSpc>
              <a:spcBef>
                <a:spcPts val="500"/>
              </a:spcBef>
              <a:buFont typeface="Arial"/>
              <a:buChar char="•"/>
              <a:defRPr sz="1615">
                <a:latin typeface="Söhne"/>
                <a:ea typeface="Söhne"/>
                <a:cs typeface="Söhne"/>
                <a:sym typeface="Söhne"/>
              </a:defRPr>
            </a:pPr>
            <a:r>
              <a:t>Speculative opportunities to profit from future price predictions.</a:t>
            </a:r>
            <a:endParaRPr sz="1710"/>
          </a:p>
          <a:p>
            <a:pPr marL="705802" lvl="1" indent="-271462" defTabSz="868680">
              <a:lnSpc>
                <a:spcPct val="110000"/>
              </a:lnSpc>
              <a:spcBef>
                <a:spcPts val="500"/>
              </a:spcBef>
              <a:buFont typeface="Arial"/>
              <a:buChar char="•"/>
              <a:defRPr sz="1615">
                <a:latin typeface="Söhne"/>
                <a:ea typeface="Söhne"/>
                <a:cs typeface="Söhne"/>
                <a:sym typeface="Söhne"/>
              </a:defRPr>
            </a:pPr>
            <a:r>
              <a:t>Could serve as an insurance for investment.</a:t>
            </a:r>
            <a:endParaRPr sz="1710"/>
          </a:p>
        </p:txBody>
      </p:sp>
      <p:sp>
        <p:nvSpPr>
          <p:cNvPr id="177" name="Rectangle 17"/>
          <p:cNvSpPr/>
          <p:nvPr/>
        </p:nvSpPr>
        <p:spPr>
          <a:xfrm>
            <a:off x="7493969" y="0"/>
            <a:ext cx="27433" cy="68580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pic>
        <p:nvPicPr>
          <p:cNvPr id="178" name="Picture 4" descr="Picture 4"/>
          <p:cNvPicPr>
            <a:picLocks noChangeAspect="1"/>
          </p:cNvPicPr>
          <p:nvPr/>
        </p:nvPicPr>
        <p:blipFill>
          <a:blip r:embed="rId2"/>
          <a:srcRect l="33409" r="21262"/>
          <a:stretch>
            <a:fillRect/>
          </a:stretch>
        </p:blipFill>
        <p:spPr>
          <a:xfrm>
            <a:off x="7534656" y="227"/>
            <a:ext cx="4657040" cy="6857863"/>
          </a:xfrm>
          <a:prstGeom prst="rect">
            <a:avLst/>
          </a:prstGeom>
          <a:ln w="12700">
            <a:miter lim="400000"/>
          </a:ln>
        </p:spPr>
      </p:pic>
      <p:pic>
        <p:nvPicPr>
          <p:cNvPr id="179" name="Picture 19" descr="Picture 19"/>
          <p:cNvPicPr>
            <a:picLocks noChangeAspect="1"/>
          </p:cNvPicPr>
          <p:nvPr/>
        </p:nvPicPr>
        <p:blipFill>
          <a:blip r:embed="rId3"/>
          <a:stretch>
            <a:fillRect/>
          </a:stretch>
        </p:blipFill>
        <p:spPr>
          <a:xfrm>
            <a:off x="7542372" y="0"/>
            <a:ext cx="4649628" cy="68580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ctangle 9"/>
          <p:cNvSpPr/>
          <p:nvPr/>
        </p:nvSpPr>
        <p:spPr>
          <a:xfrm>
            <a:off x="0" y="-1"/>
            <a:ext cx="12189867" cy="6855284"/>
          </a:xfrm>
          <a:prstGeom prst="rect">
            <a:avLst/>
          </a:prstGeom>
          <a:ln w="12700">
            <a:miter lim="400000"/>
          </a:ln>
        </p:spPr>
        <p:txBody>
          <a:bodyPr lIns="45719" rIns="45719" anchor="ctr"/>
          <a:lstStyle/>
          <a:p>
            <a:pPr algn="ctr">
              <a:defRPr>
                <a:solidFill>
                  <a:srgbClr val="FFFFFF"/>
                </a:solidFill>
              </a:defRPr>
            </a:pPr>
            <a:endParaRPr/>
          </a:p>
        </p:txBody>
      </p:sp>
      <p:pic>
        <p:nvPicPr>
          <p:cNvPr id="182" name="Picture 4" descr="Picture 4"/>
          <p:cNvPicPr>
            <a:picLocks noChangeAspect="1"/>
          </p:cNvPicPr>
          <p:nvPr/>
        </p:nvPicPr>
        <p:blipFill>
          <a:blip r:embed="rId2"/>
          <a:srcRect t="9091" r="9093"/>
          <a:stretch>
            <a:fillRect/>
          </a:stretch>
        </p:blipFill>
        <p:spPr>
          <a:xfrm>
            <a:off x="20" y="226"/>
            <a:ext cx="12191675" cy="6858001"/>
          </a:xfrm>
          <a:prstGeom prst="rect">
            <a:avLst/>
          </a:prstGeom>
          <a:ln w="12700">
            <a:miter lim="400000"/>
          </a:ln>
        </p:spPr>
      </p:pic>
      <p:pic>
        <p:nvPicPr>
          <p:cNvPr id="183" name="Picture 11" descr="Picture 11"/>
          <p:cNvPicPr>
            <a:picLocks noChangeAspect="1"/>
          </p:cNvPicPr>
          <p:nvPr/>
        </p:nvPicPr>
        <p:blipFill>
          <a:blip r:embed="rId3"/>
          <a:stretch>
            <a:fillRect/>
          </a:stretch>
        </p:blipFill>
        <p:spPr>
          <a:xfrm>
            <a:off x="2831794" y="2105201"/>
            <a:ext cx="9360205" cy="4752799"/>
          </a:xfrm>
          <a:prstGeom prst="rect">
            <a:avLst/>
          </a:prstGeom>
          <a:ln w="12700">
            <a:miter lim="400000"/>
          </a:ln>
        </p:spPr>
      </p:pic>
      <p:pic>
        <p:nvPicPr>
          <p:cNvPr id="184" name="Picture 13" descr="Picture 13"/>
          <p:cNvPicPr>
            <a:picLocks noChangeAspect="1"/>
          </p:cNvPicPr>
          <p:nvPr/>
        </p:nvPicPr>
        <p:blipFill>
          <a:blip r:embed="rId4"/>
          <a:stretch>
            <a:fillRect/>
          </a:stretch>
        </p:blipFill>
        <p:spPr>
          <a:xfrm>
            <a:off x="0" y="0"/>
            <a:ext cx="12189867" cy="6858000"/>
          </a:xfrm>
          <a:prstGeom prst="rect">
            <a:avLst/>
          </a:prstGeom>
          <a:ln w="12700">
            <a:miter lim="400000"/>
          </a:ln>
        </p:spPr>
      </p:pic>
      <p:sp>
        <p:nvSpPr>
          <p:cNvPr id="185" name="Rectangle 15"/>
          <p:cNvSpPr/>
          <p:nvPr/>
        </p:nvSpPr>
        <p:spPr>
          <a:xfrm>
            <a:off x="0" y="0"/>
            <a:ext cx="964174" cy="6858000"/>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sp>
        <p:nvSpPr>
          <p:cNvPr id="186" name="Rectangle 17"/>
          <p:cNvSpPr/>
          <p:nvPr/>
        </p:nvSpPr>
        <p:spPr>
          <a:xfrm>
            <a:off x="962041" y="0"/>
            <a:ext cx="45720" cy="68580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187" name="Rectangle 19"/>
          <p:cNvSpPr/>
          <p:nvPr/>
        </p:nvSpPr>
        <p:spPr>
          <a:xfrm>
            <a:off x="1007534" y="0"/>
            <a:ext cx="7925404" cy="6858000"/>
          </a:xfrm>
          <a:prstGeom prst="rect">
            <a:avLst/>
          </a:prstGeom>
          <a:solidFill>
            <a:srgbClr val="1F2D29">
              <a:alpha val="92000"/>
            </a:srgbClr>
          </a:solidFill>
          <a:ln w="12700">
            <a:miter lim="400000"/>
          </a:ln>
        </p:spPr>
        <p:txBody>
          <a:bodyPr lIns="45719" rIns="45719" anchor="ctr"/>
          <a:lstStyle/>
          <a:p>
            <a:pPr algn="ctr">
              <a:defRPr>
                <a:solidFill>
                  <a:srgbClr val="FFFFFF"/>
                </a:solidFill>
              </a:defRPr>
            </a:pPr>
            <a:endParaRPr/>
          </a:p>
        </p:txBody>
      </p:sp>
      <p:sp>
        <p:nvSpPr>
          <p:cNvPr id="188" name="Title 1"/>
          <p:cNvSpPr txBox="1">
            <a:spLocks noGrp="1"/>
          </p:cNvSpPr>
          <p:nvPr>
            <p:ph type="title"/>
          </p:nvPr>
        </p:nvSpPr>
        <p:spPr>
          <a:xfrm>
            <a:off x="2611808" y="808056"/>
            <a:ext cx="5516238" cy="1077230"/>
          </a:xfrm>
          <a:prstGeom prst="rect">
            <a:avLst/>
          </a:prstGeom>
        </p:spPr>
        <p:txBody>
          <a:bodyPr/>
          <a:lstStyle>
            <a:lvl1pPr algn="l"/>
          </a:lstStyle>
          <a:p>
            <a:r>
              <a:t>Call and Put Options</a:t>
            </a:r>
          </a:p>
        </p:txBody>
      </p:sp>
      <p:sp>
        <p:nvSpPr>
          <p:cNvPr id="189" name="Content Placeholder 2"/>
          <p:cNvSpPr txBox="1">
            <a:spLocks noGrp="1"/>
          </p:cNvSpPr>
          <p:nvPr>
            <p:ph type="body" sz="half" idx="1"/>
          </p:nvPr>
        </p:nvSpPr>
        <p:spPr>
          <a:xfrm>
            <a:off x="1811866" y="2172601"/>
            <a:ext cx="6316740" cy="3276021"/>
          </a:xfrm>
          <a:prstGeom prst="rect">
            <a:avLst/>
          </a:prstGeom>
        </p:spPr>
        <p:txBody>
          <a:bodyPr/>
          <a:lstStyle/>
          <a:p>
            <a:pPr marL="0" indent="0">
              <a:lnSpc>
                <a:spcPct val="110000"/>
              </a:lnSpc>
              <a:buClrTx/>
              <a:buSzTx/>
              <a:buNone/>
              <a:defRPr sz="1100" b="1">
                <a:latin typeface="Söhne"/>
                <a:ea typeface="Söhne"/>
                <a:cs typeface="Söhne"/>
                <a:sym typeface="Söhne"/>
              </a:defRPr>
            </a:pPr>
            <a:r>
              <a:t>Types of Options</a:t>
            </a:r>
            <a:r>
              <a:rPr b="0"/>
              <a:t>:</a:t>
            </a:r>
          </a:p>
          <a:p>
            <a:pPr marL="742950" lvl="1" indent="-285750">
              <a:lnSpc>
                <a:spcPct val="110000"/>
              </a:lnSpc>
              <a:spcBef>
                <a:spcPts val="600"/>
              </a:spcBef>
              <a:buFont typeface="Arial"/>
              <a:buChar char="•"/>
              <a:defRPr sz="1100" i="1">
                <a:latin typeface="Söhne"/>
                <a:ea typeface="Söhne"/>
                <a:cs typeface="Söhne"/>
                <a:sym typeface="Söhne"/>
              </a:defRPr>
            </a:pPr>
            <a:r>
              <a:t>Call Options</a:t>
            </a:r>
            <a:r>
              <a:rPr i="0"/>
              <a:t>: Right to buy the underlying asset.</a:t>
            </a:r>
            <a:endParaRPr sz="1800"/>
          </a:p>
          <a:p>
            <a:pPr marL="742950" lvl="1" indent="-285750">
              <a:lnSpc>
                <a:spcPct val="110000"/>
              </a:lnSpc>
              <a:spcBef>
                <a:spcPts val="600"/>
              </a:spcBef>
              <a:buFont typeface="Arial"/>
              <a:buChar char="•"/>
              <a:defRPr sz="1100" i="1">
                <a:latin typeface="Söhne"/>
                <a:ea typeface="Söhne"/>
                <a:cs typeface="Söhne"/>
                <a:sym typeface="Söhne"/>
              </a:defRPr>
            </a:pPr>
            <a:r>
              <a:t>Put Options</a:t>
            </a:r>
            <a:r>
              <a:rPr i="0"/>
              <a:t>: Right to sell the underlying asset.</a:t>
            </a:r>
            <a:endParaRPr sz="1800"/>
          </a:p>
          <a:p>
            <a:pPr marL="0" indent="0">
              <a:lnSpc>
                <a:spcPct val="110000"/>
              </a:lnSpc>
              <a:buClrTx/>
              <a:buSzTx/>
              <a:buNone/>
              <a:defRPr sz="1100" b="1">
                <a:latin typeface="Söhne"/>
                <a:ea typeface="Söhne"/>
                <a:cs typeface="Söhne"/>
                <a:sym typeface="Söhne"/>
              </a:defRPr>
            </a:pPr>
            <a:r>
              <a:t>Call Options</a:t>
            </a:r>
            <a:r>
              <a:rPr b="0"/>
              <a:t>:</a:t>
            </a:r>
          </a:p>
          <a:p>
            <a:pPr marL="742950" lvl="1" indent="-285750">
              <a:lnSpc>
                <a:spcPct val="110000"/>
              </a:lnSpc>
              <a:spcBef>
                <a:spcPts val="600"/>
              </a:spcBef>
              <a:buFont typeface="Arial"/>
              <a:buChar char="•"/>
              <a:defRPr sz="1100" b="1">
                <a:latin typeface="Söhne"/>
                <a:ea typeface="Söhne"/>
                <a:cs typeface="Söhne"/>
                <a:sym typeface="Söhne"/>
              </a:defRPr>
            </a:pPr>
            <a:r>
              <a:t>Definition</a:t>
            </a:r>
            <a:r>
              <a:rPr b="0"/>
              <a:t>: "Gives the holder the right to buy the underlying asset at a predetermined price before the expiration date."</a:t>
            </a:r>
            <a:endParaRPr sz="1800"/>
          </a:p>
          <a:p>
            <a:pPr marL="742950" lvl="1" indent="-285750">
              <a:lnSpc>
                <a:spcPct val="110000"/>
              </a:lnSpc>
              <a:spcBef>
                <a:spcPts val="600"/>
              </a:spcBef>
              <a:buFont typeface="Arial"/>
              <a:buChar char="•"/>
              <a:defRPr sz="1100" b="1">
                <a:latin typeface="Söhne"/>
                <a:ea typeface="Söhne"/>
                <a:cs typeface="Söhne"/>
                <a:sym typeface="Söhne"/>
              </a:defRPr>
            </a:pPr>
            <a:r>
              <a:t>Use</a:t>
            </a:r>
            <a:r>
              <a:rPr b="0"/>
              <a:t>: "Typically purchased by investors who anticipate an increase in the price of the underlying asset."</a:t>
            </a:r>
            <a:endParaRPr sz="1800"/>
          </a:p>
          <a:p>
            <a:pPr marL="0" indent="0">
              <a:lnSpc>
                <a:spcPct val="110000"/>
              </a:lnSpc>
              <a:buClrTx/>
              <a:buSzTx/>
              <a:buNone/>
              <a:defRPr sz="1100" b="1">
                <a:latin typeface="Söhne"/>
                <a:ea typeface="Söhne"/>
                <a:cs typeface="Söhne"/>
                <a:sym typeface="Söhne"/>
              </a:defRPr>
            </a:pPr>
            <a:r>
              <a:t>Put Options</a:t>
            </a:r>
            <a:r>
              <a:rPr b="0"/>
              <a:t>:</a:t>
            </a:r>
          </a:p>
          <a:p>
            <a:pPr marL="742950" lvl="1" indent="-285750">
              <a:lnSpc>
                <a:spcPct val="110000"/>
              </a:lnSpc>
              <a:spcBef>
                <a:spcPts val="600"/>
              </a:spcBef>
              <a:buFont typeface="Arial"/>
              <a:buChar char="•"/>
              <a:defRPr sz="1100" b="1">
                <a:latin typeface="Söhne"/>
                <a:ea typeface="Söhne"/>
                <a:cs typeface="Söhne"/>
                <a:sym typeface="Söhne"/>
              </a:defRPr>
            </a:pPr>
            <a:r>
              <a:t>Definition</a:t>
            </a:r>
            <a:r>
              <a:rPr b="0"/>
              <a:t>: "Gives the holder the right to sell the underlying asset at a predetermined price before the expiration date."</a:t>
            </a:r>
            <a:endParaRPr sz="1800"/>
          </a:p>
          <a:p>
            <a:pPr marL="742950" lvl="1" indent="-285750">
              <a:lnSpc>
                <a:spcPct val="110000"/>
              </a:lnSpc>
              <a:spcBef>
                <a:spcPts val="600"/>
              </a:spcBef>
              <a:buFont typeface="Arial"/>
              <a:buChar char="•"/>
              <a:defRPr sz="1100" b="1">
                <a:latin typeface="Söhne"/>
                <a:ea typeface="Söhne"/>
                <a:cs typeface="Söhne"/>
                <a:sym typeface="Söhne"/>
              </a:defRPr>
            </a:pPr>
            <a:r>
              <a:t>Use</a:t>
            </a:r>
            <a:r>
              <a:rPr b="0"/>
              <a:t>: "Commonly used by investors expecting a decrease in the price of the underlying asset</a:t>
            </a:r>
          </a:p>
        </p:txBody>
      </p:sp>
      <p:sp>
        <p:nvSpPr>
          <p:cNvPr id="190" name="Rectangle 21"/>
          <p:cNvSpPr/>
          <p:nvPr/>
        </p:nvSpPr>
        <p:spPr>
          <a:xfrm>
            <a:off x="8932936" y="0"/>
            <a:ext cx="27433" cy="68580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2D29"/>
        </a:solidFill>
        <a:effectLst/>
      </p:bgPr>
    </p:bg>
    <p:spTree>
      <p:nvGrpSpPr>
        <p:cNvPr id="1" name=""/>
        <p:cNvGrpSpPr/>
        <p:nvPr/>
      </p:nvGrpSpPr>
      <p:grpSpPr>
        <a:xfrm>
          <a:off x="0" y="0"/>
          <a:ext cx="0" cy="0"/>
          <a:chOff x="0" y="0"/>
          <a:chExt cx="0" cy="0"/>
        </a:xfrm>
      </p:grpSpPr>
      <p:sp>
        <p:nvSpPr>
          <p:cNvPr id="192" name="Rectangle 7"/>
          <p:cNvSpPr/>
          <p:nvPr/>
        </p:nvSpPr>
        <p:spPr>
          <a:xfrm>
            <a:off x="0" y="-1"/>
            <a:ext cx="12192000" cy="6858001"/>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pic>
        <p:nvPicPr>
          <p:cNvPr id="193" name="Picture 9" descr="Picture 9"/>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194" name="Picture 11" descr="Picture 11"/>
          <p:cNvPicPr>
            <a:picLocks noChangeAspect="1"/>
          </p:cNvPicPr>
          <p:nvPr/>
        </p:nvPicPr>
        <p:blipFill>
          <a:blip r:embed="rId3"/>
          <a:stretch>
            <a:fillRect/>
          </a:stretch>
        </p:blipFill>
        <p:spPr>
          <a:xfrm>
            <a:off x="45488" y="-5488"/>
            <a:ext cx="12189868" cy="6858001"/>
          </a:xfrm>
          <a:prstGeom prst="rect">
            <a:avLst/>
          </a:prstGeom>
          <a:ln w="12700">
            <a:miter lim="400000"/>
          </a:ln>
        </p:spPr>
      </p:pic>
      <p:sp>
        <p:nvSpPr>
          <p:cNvPr id="195" name="Rectangle 13"/>
          <p:cNvSpPr/>
          <p:nvPr/>
        </p:nvSpPr>
        <p:spPr>
          <a:xfrm>
            <a:off x="-1" y="0"/>
            <a:ext cx="959911" cy="6858000"/>
          </a:xfrm>
          <a:prstGeom prst="rect">
            <a:avLst/>
          </a:prstGeom>
          <a:solidFill>
            <a:srgbClr val="314740"/>
          </a:solidFill>
          <a:ln w="12700">
            <a:miter lim="400000"/>
          </a:ln>
        </p:spPr>
        <p:txBody>
          <a:bodyPr lIns="45719" rIns="45719"/>
          <a:lstStyle/>
          <a:p>
            <a:pPr>
              <a:defRPr>
                <a:solidFill>
                  <a:srgbClr val="FFFFFF"/>
                </a:solidFill>
              </a:defRPr>
            </a:pPr>
            <a:endParaRPr/>
          </a:p>
        </p:txBody>
      </p:sp>
      <p:sp>
        <p:nvSpPr>
          <p:cNvPr id="196" name="Freeform: Shape 15"/>
          <p:cNvSpPr/>
          <p:nvPr/>
        </p:nvSpPr>
        <p:spPr>
          <a:xfrm>
            <a:off x="959910" y="0"/>
            <a:ext cx="7869544"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84" y="0"/>
                </a:lnTo>
                <a:lnTo>
                  <a:pt x="19281" y="4"/>
                </a:lnTo>
                <a:cubicBezTo>
                  <a:pt x="19022" y="441"/>
                  <a:pt x="18871" y="968"/>
                  <a:pt x="18871" y="1535"/>
                </a:cubicBezTo>
                <a:cubicBezTo>
                  <a:pt x="18871" y="1724"/>
                  <a:pt x="18888" y="1909"/>
                  <a:pt x="18920" y="2087"/>
                </a:cubicBezTo>
                <a:lnTo>
                  <a:pt x="18937" y="2162"/>
                </a:lnTo>
                <a:lnTo>
                  <a:pt x="18797" y="2203"/>
                </a:lnTo>
                <a:cubicBezTo>
                  <a:pt x="16795" y="2913"/>
                  <a:pt x="15341" y="5043"/>
                  <a:pt x="15341" y="7561"/>
                </a:cubicBezTo>
                <a:cubicBezTo>
                  <a:pt x="15341" y="10659"/>
                  <a:pt x="17543" y="13171"/>
                  <a:pt x="20260" y="13171"/>
                </a:cubicBezTo>
                <a:lnTo>
                  <a:pt x="20581" y="13152"/>
                </a:lnTo>
                <a:lnTo>
                  <a:pt x="20538" y="13308"/>
                </a:lnTo>
                <a:cubicBezTo>
                  <a:pt x="20522" y="13401"/>
                  <a:pt x="20513" y="13497"/>
                  <a:pt x="20513" y="13595"/>
                </a:cubicBezTo>
                <a:cubicBezTo>
                  <a:pt x="20513" y="14283"/>
                  <a:pt x="20941" y="14857"/>
                  <a:pt x="21509" y="14989"/>
                </a:cubicBezTo>
                <a:lnTo>
                  <a:pt x="21600" y="15000"/>
                </a:lnTo>
                <a:lnTo>
                  <a:pt x="21566" y="15071"/>
                </a:lnTo>
                <a:lnTo>
                  <a:pt x="21525" y="15223"/>
                </a:lnTo>
                <a:lnTo>
                  <a:pt x="20779" y="15487"/>
                </a:lnTo>
                <a:cubicBezTo>
                  <a:pt x="19347" y="16178"/>
                  <a:pt x="18342" y="17796"/>
                  <a:pt x="18342" y="19681"/>
                </a:cubicBezTo>
                <a:cubicBezTo>
                  <a:pt x="18342" y="20310"/>
                  <a:pt x="18454" y="20908"/>
                  <a:pt x="18656" y="21453"/>
                </a:cubicBezTo>
                <a:lnTo>
                  <a:pt x="18718" y="21600"/>
                </a:lnTo>
                <a:lnTo>
                  <a:pt x="0" y="21600"/>
                </a:lnTo>
                <a:close/>
              </a:path>
            </a:pathLst>
          </a:custGeom>
          <a:gradFill>
            <a:gsLst>
              <a:gs pos="20000">
                <a:srgbClr val="1F2D29">
                  <a:alpha val="0"/>
                </a:srgbClr>
              </a:gs>
              <a:gs pos="25996">
                <a:srgbClr val="1F2D29">
                  <a:alpha val="4000"/>
                </a:srgbClr>
              </a:gs>
              <a:gs pos="100000">
                <a:srgbClr val="1F2D29"/>
              </a:gs>
            </a:gsLst>
            <a:lin ang="10800000"/>
          </a:gradFill>
          <a:ln w="12700">
            <a:miter lim="400000"/>
          </a:ln>
        </p:spPr>
        <p:txBody>
          <a:bodyPr lIns="45719" rIns="45719"/>
          <a:lstStyle/>
          <a:p>
            <a:pPr>
              <a:defRPr>
                <a:solidFill>
                  <a:srgbClr val="FFFFFF"/>
                </a:solidFill>
              </a:defRPr>
            </a:pPr>
            <a:endParaRPr/>
          </a:p>
        </p:txBody>
      </p:sp>
      <p:sp>
        <p:nvSpPr>
          <p:cNvPr id="197" name="Oval 17"/>
          <p:cNvSpPr/>
          <p:nvPr/>
        </p:nvSpPr>
        <p:spPr>
          <a:xfrm>
            <a:off x="1757959" y="764389"/>
            <a:ext cx="967149" cy="967149"/>
          </a:xfrm>
          <a:prstGeom prst="ellipse">
            <a:avLst/>
          </a:prstGeom>
          <a:gradFill>
            <a:gsLst>
              <a:gs pos="0">
                <a:srgbClr val="1F2D29">
                  <a:alpha val="0"/>
                </a:srgbClr>
              </a:gs>
              <a:gs pos="100000">
                <a:schemeClr val="accent1">
                  <a:alpha val="21000"/>
                </a:schemeClr>
              </a:gs>
            </a:gsLst>
            <a:lin ang="10800000"/>
          </a:gradFill>
          <a:ln w="12700">
            <a:miter lim="400000"/>
          </a:ln>
        </p:spPr>
        <p:txBody>
          <a:bodyPr lIns="45719" rIns="45719" anchor="ctr"/>
          <a:lstStyle/>
          <a:p>
            <a:pPr algn="ctr">
              <a:defRPr>
                <a:solidFill>
                  <a:srgbClr val="FFFFFF"/>
                </a:solidFill>
              </a:defRPr>
            </a:pPr>
            <a:endParaRPr/>
          </a:p>
        </p:txBody>
      </p:sp>
      <p:sp>
        <p:nvSpPr>
          <p:cNvPr id="198" name="Title 1"/>
          <p:cNvSpPr txBox="1">
            <a:spLocks noGrp="1"/>
          </p:cNvSpPr>
          <p:nvPr>
            <p:ph type="title"/>
          </p:nvPr>
        </p:nvSpPr>
        <p:spPr>
          <a:xfrm>
            <a:off x="2611807" y="808056"/>
            <a:ext cx="7958333" cy="1530543"/>
          </a:xfrm>
          <a:prstGeom prst="rect">
            <a:avLst/>
          </a:prstGeom>
        </p:spPr>
        <p:txBody>
          <a:bodyPr/>
          <a:lstStyle>
            <a:lvl1pPr algn="l">
              <a:defRPr sz="4800">
                <a:latin typeface="Söhne"/>
                <a:ea typeface="Söhne"/>
                <a:cs typeface="Söhne"/>
                <a:sym typeface="Söhne"/>
              </a:defRPr>
            </a:lvl1pPr>
          </a:lstStyle>
          <a:p>
            <a:r>
              <a:t>Key Terms in Option Pricing</a:t>
            </a:r>
          </a:p>
        </p:txBody>
      </p:sp>
      <p:sp>
        <p:nvSpPr>
          <p:cNvPr id="199" name="Content Placeholder 2"/>
          <p:cNvSpPr txBox="1">
            <a:spLocks noGrp="1"/>
          </p:cNvSpPr>
          <p:nvPr>
            <p:ph type="body" sz="half" idx="1"/>
          </p:nvPr>
        </p:nvSpPr>
        <p:spPr>
          <a:xfrm>
            <a:off x="2362873" y="2662279"/>
            <a:ext cx="8207266" cy="3387666"/>
          </a:xfrm>
          <a:prstGeom prst="rect">
            <a:avLst/>
          </a:prstGeom>
        </p:spPr>
        <p:txBody>
          <a:bodyPr anchor="t"/>
          <a:lstStyle/>
          <a:p>
            <a:pPr marL="344488" indent="-344488">
              <a:lnSpc>
                <a:spcPct val="110000"/>
              </a:lnSpc>
              <a:buFont typeface="Arial"/>
              <a:buChar char="•"/>
              <a:defRPr sz="1700" b="1">
                <a:latin typeface="Söhne"/>
                <a:ea typeface="Söhne"/>
                <a:cs typeface="Söhne"/>
                <a:sym typeface="Söhne"/>
              </a:defRPr>
            </a:pPr>
            <a:r>
              <a:t>Volatility</a:t>
            </a:r>
            <a:r>
              <a:rPr b="0"/>
              <a:t>: "Degree of price variation over time; higher volatility indicates more dramatic price changes."</a:t>
            </a:r>
          </a:p>
          <a:p>
            <a:pPr marL="344488" indent="-344488">
              <a:lnSpc>
                <a:spcPct val="110000"/>
              </a:lnSpc>
              <a:buFont typeface="Arial"/>
              <a:buChar char="•"/>
              <a:defRPr sz="1700" b="1">
                <a:latin typeface="Söhne"/>
                <a:ea typeface="Söhne"/>
                <a:cs typeface="Söhne"/>
                <a:sym typeface="Söhne"/>
              </a:defRPr>
            </a:pPr>
            <a:r>
              <a:t>Expiration Date and Maturity</a:t>
            </a:r>
            <a:r>
              <a:rPr b="0"/>
              <a:t>: "The last date on which the option may be exercised."</a:t>
            </a:r>
          </a:p>
          <a:p>
            <a:pPr marL="344488" indent="-344488">
              <a:lnSpc>
                <a:spcPct val="110000"/>
              </a:lnSpc>
              <a:buFont typeface="Arial"/>
              <a:buChar char="•"/>
              <a:defRPr sz="1700" b="1">
                <a:latin typeface="Söhne"/>
                <a:ea typeface="Söhne"/>
                <a:cs typeface="Söhne"/>
                <a:sym typeface="Söhne"/>
              </a:defRPr>
            </a:pPr>
            <a:r>
              <a:t>Risk-Free Rate</a:t>
            </a:r>
            <a:r>
              <a:rPr b="0"/>
              <a:t>: "Theoretical rate of return of an investment with zero risk."</a:t>
            </a:r>
          </a:p>
          <a:p>
            <a:pPr marL="344488" indent="-344488">
              <a:lnSpc>
                <a:spcPct val="110000"/>
              </a:lnSpc>
              <a:buFont typeface="Arial"/>
              <a:buChar char="•"/>
              <a:defRPr sz="1700" b="1">
                <a:latin typeface="Söhne"/>
                <a:ea typeface="Söhne"/>
                <a:cs typeface="Söhne"/>
                <a:sym typeface="Söhne"/>
              </a:defRPr>
            </a:pPr>
            <a:r>
              <a:t>Strike Price</a:t>
            </a:r>
            <a:r>
              <a:rPr b="0"/>
              <a:t>: "Price at which an option can be exercised."</a:t>
            </a:r>
          </a:p>
          <a:p>
            <a:pPr marL="344488" indent="-344488">
              <a:lnSpc>
                <a:spcPct val="110000"/>
              </a:lnSpc>
              <a:buFont typeface="Arial"/>
              <a:buChar char="•"/>
              <a:defRPr sz="1700" b="1">
                <a:latin typeface="Söhne"/>
                <a:ea typeface="Söhne"/>
                <a:cs typeface="Söhne"/>
                <a:sym typeface="Söhne"/>
              </a:defRPr>
            </a:pPr>
            <a:r>
              <a:t>Underlying Asset</a:t>
            </a:r>
            <a:r>
              <a:rPr b="0"/>
              <a:t>: "The asset upon which the option is based, e.g., stocks, bonds."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8"/>
          <p:cNvSpPr/>
          <p:nvPr/>
        </p:nvSpPr>
        <p:spPr>
          <a:xfrm>
            <a:off x="1007532" y="-2"/>
            <a:ext cx="11184468" cy="6858001"/>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pic>
        <p:nvPicPr>
          <p:cNvPr id="202" name="Picture 10" descr="Picture 10"/>
          <p:cNvPicPr>
            <a:picLocks noChangeAspect="1"/>
          </p:cNvPicPr>
          <p:nvPr/>
        </p:nvPicPr>
        <p:blipFill>
          <a:blip r:embed="rId2"/>
          <a:stretch>
            <a:fillRect/>
          </a:stretch>
        </p:blipFill>
        <p:spPr>
          <a:xfrm>
            <a:off x="0" y="0"/>
            <a:ext cx="12189867" cy="6858000"/>
          </a:xfrm>
          <a:prstGeom prst="rect">
            <a:avLst/>
          </a:prstGeom>
          <a:ln w="12700">
            <a:miter lim="400000"/>
          </a:ln>
        </p:spPr>
      </p:pic>
      <p:sp>
        <p:nvSpPr>
          <p:cNvPr id="203" name="Rectangle 12"/>
          <p:cNvSpPr/>
          <p:nvPr/>
        </p:nvSpPr>
        <p:spPr>
          <a:xfrm>
            <a:off x="0" y="0"/>
            <a:ext cx="964174" cy="6858000"/>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sp>
        <p:nvSpPr>
          <p:cNvPr id="204" name="Rectangle 14"/>
          <p:cNvSpPr/>
          <p:nvPr/>
        </p:nvSpPr>
        <p:spPr>
          <a:xfrm>
            <a:off x="962041" y="0"/>
            <a:ext cx="45720" cy="68580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205" name="Title 1"/>
          <p:cNvSpPr txBox="1">
            <a:spLocks noGrp="1"/>
          </p:cNvSpPr>
          <p:nvPr>
            <p:ph type="title"/>
          </p:nvPr>
        </p:nvSpPr>
        <p:spPr>
          <a:xfrm>
            <a:off x="1808936" y="2811270"/>
            <a:ext cx="3473754" cy="1770046"/>
          </a:xfrm>
          <a:prstGeom prst="rect">
            <a:avLst/>
          </a:prstGeom>
        </p:spPr>
        <p:txBody>
          <a:bodyPr/>
          <a:lstStyle>
            <a:lvl1pPr algn="l"/>
          </a:lstStyle>
          <a:p>
            <a:r>
              <a:t>Types of Options</a:t>
            </a:r>
          </a:p>
        </p:txBody>
      </p:sp>
      <p:grpSp>
        <p:nvGrpSpPr>
          <p:cNvPr id="224" name="Content Placeholder 2"/>
          <p:cNvGrpSpPr/>
          <p:nvPr/>
        </p:nvGrpSpPr>
        <p:grpSpPr>
          <a:xfrm>
            <a:off x="6280910" y="893574"/>
            <a:ext cx="5294486" cy="5042368"/>
            <a:chOff x="0" y="0"/>
            <a:chExt cx="5294485" cy="5042367"/>
          </a:xfrm>
        </p:grpSpPr>
        <p:grpSp>
          <p:nvGrpSpPr>
            <p:cNvPr id="208" name="Group"/>
            <p:cNvGrpSpPr/>
            <p:nvPr/>
          </p:nvGrpSpPr>
          <p:grpSpPr>
            <a:xfrm>
              <a:off x="0" y="0"/>
              <a:ext cx="2521184" cy="1512710"/>
              <a:chOff x="0" y="0"/>
              <a:chExt cx="2521183" cy="1512709"/>
            </a:xfrm>
          </p:grpSpPr>
          <p:sp>
            <p:nvSpPr>
              <p:cNvPr id="206" name="Rectangle"/>
              <p:cNvSpPr/>
              <p:nvPr/>
            </p:nvSpPr>
            <p:spPr>
              <a:xfrm>
                <a:off x="-1" y="0"/>
                <a:ext cx="2521185" cy="1512710"/>
              </a:xfrm>
              <a:prstGeom prst="rect">
                <a:avLst/>
              </a:prstGeom>
              <a:solidFill>
                <a:schemeClr val="accent2"/>
              </a:solidFill>
              <a:ln w="15875" cap="flat">
                <a:solidFill>
                  <a:srgbClr val="FFFFFF"/>
                </a:solidFill>
                <a:prstDash val="solid"/>
                <a:round/>
              </a:ln>
              <a:effectLst/>
            </p:spPr>
            <p:txBody>
              <a:bodyPr wrap="square" lIns="45719" tIns="45719" rIns="45719" bIns="45719" numCol="1" anchor="ctr">
                <a:noAutofit/>
              </a:bodyPr>
              <a:lstStyle/>
              <a:p>
                <a:pPr algn="ctr" defTabSz="666750">
                  <a:lnSpc>
                    <a:spcPct val="90000"/>
                  </a:lnSpc>
                  <a:spcBef>
                    <a:spcPts val="800"/>
                  </a:spcBef>
                  <a:defRPr sz="2000">
                    <a:solidFill>
                      <a:srgbClr val="FFFFFF"/>
                    </a:solidFill>
                  </a:defRPr>
                </a:pPr>
                <a:endParaRPr/>
              </a:p>
            </p:txBody>
          </p:sp>
          <p:sp>
            <p:nvSpPr>
              <p:cNvPr id="207" name="European Options"/>
              <p:cNvSpPr txBox="1"/>
              <p:nvPr/>
            </p:nvSpPr>
            <p:spPr>
              <a:xfrm>
                <a:off x="0" y="594371"/>
                <a:ext cx="2521183" cy="3239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ctr">
                <a:spAutoFit/>
              </a:bodyPr>
              <a:lstStyle>
                <a:lvl1pPr algn="ctr" defTabSz="666750">
                  <a:lnSpc>
                    <a:spcPct val="90000"/>
                  </a:lnSpc>
                  <a:spcBef>
                    <a:spcPts val="600"/>
                  </a:spcBef>
                  <a:defRPr sz="1500">
                    <a:solidFill>
                      <a:srgbClr val="FFFFFF"/>
                    </a:solidFill>
                  </a:defRPr>
                </a:lvl1pPr>
              </a:lstStyle>
              <a:p>
                <a:r>
                  <a:t>European Options </a:t>
                </a:r>
              </a:p>
            </p:txBody>
          </p:sp>
        </p:grpSp>
        <p:grpSp>
          <p:nvGrpSpPr>
            <p:cNvPr id="211" name="Group"/>
            <p:cNvGrpSpPr/>
            <p:nvPr/>
          </p:nvGrpSpPr>
          <p:grpSpPr>
            <a:xfrm>
              <a:off x="2773301" y="0"/>
              <a:ext cx="2521185" cy="1512710"/>
              <a:chOff x="0" y="0"/>
              <a:chExt cx="2521183" cy="1512709"/>
            </a:xfrm>
          </p:grpSpPr>
          <p:sp>
            <p:nvSpPr>
              <p:cNvPr id="209" name="Rectangle"/>
              <p:cNvSpPr/>
              <p:nvPr/>
            </p:nvSpPr>
            <p:spPr>
              <a:xfrm>
                <a:off x="-1" y="0"/>
                <a:ext cx="2521185" cy="1512710"/>
              </a:xfrm>
              <a:prstGeom prst="rect">
                <a:avLst/>
              </a:prstGeom>
              <a:solidFill>
                <a:schemeClr val="accent3"/>
              </a:solidFill>
              <a:ln w="15875" cap="flat">
                <a:solidFill>
                  <a:srgbClr val="FFFFFF"/>
                </a:solidFill>
                <a:prstDash val="solid"/>
                <a:round/>
              </a:ln>
              <a:effectLst/>
            </p:spPr>
            <p:txBody>
              <a:bodyPr wrap="square" lIns="45719" tIns="45719" rIns="45719" bIns="45719" numCol="1" anchor="ctr">
                <a:noAutofit/>
              </a:bodyPr>
              <a:lstStyle/>
              <a:p>
                <a:pPr algn="ctr" defTabSz="666750">
                  <a:lnSpc>
                    <a:spcPct val="90000"/>
                  </a:lnSpc>
                  <a:spcBef>
                    <a:spcPts val="800"/>
                  </a:spcBef>
                  <a:defRPr sz="1500">
                    <a:solidFill>
                      <a:srgbClr val="FFFFFF"/>
                    </a:solidFill>
                  </a:defRPr>
                </a:pPr>
                <a:endParaRPr/>
              </a:p>
            </p:txBody>
          </p:sp>
          <p:sp>
            <p:nvSpPr>
              <p:cNvPr id="210" name="European options can only be exercised at the expiration date"/>
              <p:cNvSpPr txBox="1"/>
              <p:nvPr/>
            </p:nvSpPr>
            <p:spPr>
              <a:xfrm>
                <a:off x="0" y="301971"/>
                <a:ext cx="2521183" cy="908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ctr">
                <a:spAutoFit/>
              </a:bodyPr>
              <a:lstStyle/>
              <a:p>
                <a:pPr algn="ctr" defTabSz="666750">
                  <a:lnSpc>
                    <a:spcPct val="90000"/>
                  </a:lnSpc>
                  <a:spcBef>
                    <a:spcPts val="600"/>
                  </a:spcBef>
                  <a:defRPr sz="1500">
                    <a:solidFill>
                      <a:srgbClr val="FFFFFF"/>
                    </a:solidFill>
                  </a:defRPr>
                </a:pPr>
                <a:r>
                  <a:t>European options can only be exercised at the expiration date</a:t>
                </a:r>
                <a:br/>
                <a:endParaRPr/>
              </a:p>
            </p:txBody>
          </p:sp>
        </p:grpSp>
        <p:grpSp>
          <p:nvGrpSpPr>
            <p:cNvPr id="214" name="Group"/>
            <p:cNvGrpSpPr/>
            <p:nvPr/>
          </p:nvGrpSpPr>
          <p:grpSpPr>
            <a:xfrm>
              <a:off x="0" y="1764827"/>
              <a:ext cx="2521184" cy="1512711"/>
              <a:chOff x="0" y="0"/>
              <a:chExt cx="2521183" cy="1512709"/>
            </a:xfrm>
          </p:grpSpPr>
          <p:sp>
            <p:nvSpPr>
              <p:cNvPr id="212" name="Rectangle"/>
              <p:cNvSpPr/>
              <p:nvPr/>
            </p:nvSpPr>
            <p:spPr>
              <a:xfrm>
                <a:off x="-1" y="0"/>
                <a:ext cx="2521185" cy="1512710"/>
              </a:xfrm>
              <a:prstGeom prst="rect">
                <a:avLst/>
              </a:prstGeom>
              <a:solidFill>
                <a:schemeClr val="accent4"/>
              </a:solidFill>
              <a:ln w="15875" cap="flat">
                <a:solidFill>
                  <a:srgbClr val="FFFFFF"/>
                </a:solidFill>
                <a:prstDash val="solid"/>
                <a:round/>
              </a:ln>
              <a:effectLst/>
            </p:spPr>
            <p:txBody>
              <a:bodyPr wrap="square" lIns="45719" tIns="45719" rIns="45719" bIns="45719" numCol="1" anchor="ctr">
                <a:noAutofit/>
              </a:bodyPr>
              <a:lstStyle/>
              <a:p>
                <a:pPr algn="ctr" defTabSz="666750">
                  <a:lnSpc>
                    <a:spcPct val="90000"/>
                  </a:lnSpc>
                  <a:spcBef>
                    <a:spcPts val="800"/>
                  </a:spcBef>
                  <a:defRPr sz="2000">
                    <a:solidFill>
                      <a:srgbClr val="FFFFFF"/>
                    </a:solidFill>
                  </a:defRPr>
                </a:pPr>
                <a:endParaRPr/>
              </a:p>
            </p:txBody>
          </p:sp>
          <p:sp>
            <p:nvSpPr>
              <p:cNvPr id="213" name="American Options"/>
              <p:cNvSpPr txBox="1"/>
              <p:nvPr/>
            </p:nvSpPr>
            <p:spPr>
              <a:xfrm>
                <a:off x="0" y="594371"/>
                <a:ext cx="2521183" cy="3239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ctr">
                <a:spAutoFit/>
              </a:bodyPr>
              <a:lstStyle>
                <a:lvl1pPr algn="ctr" defTabSz="666750">
                  <a:lnSpc>
                    <a:spcPct val="90000"/>
                  </a:lnSpc>
                  <a:spcBef>
                    <a:spcPts val="600"/>
                  </a:spcBef>
                  <a:defRPr sz="1500">
                    <a:solidFill>
                      <a:srgbClr val="FFFFFF"/>
                    </a:solidFill>
                  </a:defRPr>
                </a:lvl1pPr>
              </a:lstStyle>
              <a:p>
                <a:r>
                  <a:t>American Options </a:t>
                </a:r>
              </a:p>
            </p:txBody>
          </p:sp>
        </p:grpSp>
        <p:grpSp>
          <p:nvGrpSpPr>
            <p:cNvPr id="217" name="Group"/>
            <p:cNvGrpSpPr/>
            <p:nvPr/>
          </p:nvGrpSpPr>
          <p:grpSpPr>
            <a:xfrm>
              <a:off x="2773301" y="1764827"/>
              <a:ext cx="2521185" cy="1512711"/>
              <a:chOff x="0" y="0"/>
              <a:chExt cx="2521183" cy="1512709"/>
            </a:xfrm>
          </p:grpSpPr>
          <p:sp>
            <p:nvSpPr>
              <p:cNvPr id="215" name="Rectangle"/>
              <p:cNvSpPr/>
              <p:nvPr/>
            </p:nvSpPr>
            <p:spPr>
              <a:xfrm>
                <a:off x="-1" y="0"/>
                <a:ext cx="2521185" cy="1512710"/>
              </a:xfrm>
              <a:prstGeom prst="rect">
                <a:avLst/>
              </a:prstGeom>
              <a:solidFill>
                <a:schemeClr val="accent5"/>
              </a:solidFill>
              <a:ln w="15875" cap="flat">
                <a:solidFill>
                  <a:srgbClr val="FFFFFF"/>
                </a:solidFill>
                <a:prstDash val="solid"/>
                <a:round/>
              </a:ln>
              <a:effectLst/>
            </p:spPr>
            <p:txBody>
              <a:bodyPr wrap="square" lIns="45719" tIns="45719" rIns="45719" bIns="45719" numCol="1" anchor="ctr">
                <a:noAutofit/>
              </a:bodyPr>
              <a:lstStyle/>
              <a:p>
                <a:pPr algn="ctr" defTabSz="666750">
                  <a:lnSpc>
                    <a:spcPct val="90000"/>
                  </a:lnSpc>
                  <a:spcBef>
                    <a:spcPts val="800"/>
                  </a:spcBef>
                  <a:defRPr sz="2000">
                    <a:solidFill>
                      <a:srgbClr val="FFFFFF"/>
                    </a:solidFill>
                  </a:defRPr>
                </a:pPr>
                <a:endParaRPr/>
              </a:p>
            </p:txBody>
          </p:sp>
          <p:sp>
            <p:nvSpPr>
              <p:cNvPr id="216" name="American options can be exercised at any time up to and including the expiration date, adding complexity to their pricing.European Options"/>
              <p:cNvSpPr txBox="1"/>
              <p:nvPr/>
            </p:nvSpPr>
            <p:spPr>
              <a:xfrm>
                <a:off x="0" y="107038"/>
                <a:ext cx="2521183" cy="12986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ctr">
                <a:spAutoFit/>
              </a:bodyPr>
              <a:lstStyle>
                <a:lvl1pPr algn="ctr" defTabSz="666750">
                  <a:lnSpc>
                    <a:spcPct val="90000"/>
                  </a:lnSpc>
                  <a:spcBef>
                    <a:spcPts val="600"/>
                  </a:spcBef>
                  <a:defRPr sz="1500">
                    <a:solidFill>
                      <a:srgbClr val="FFFFFF"/>
                    </a:solidFill>
                  </a:defRPr>
                </a:lvl1pPr>
              </a:lstStyle>
              <a:p>
                <a:r>
                  <a:t>American options can be exercised at any time up to and including the expiration date, adding complexity to their pricing.European Options </a:t>
                </a:r>
              </a:p>
            </p:txBody>
          </p:sp>
        </p:grpSp>
        <p:grpSp>
          <p:nvGrpSpPr>
            <p:cNvPr id="220" name="Group"/>
            <p:cNvGrpSpPr/>
            <p:nvPr/>
          </p:nvGrpSpPr>
          <p:grpSpPr>
            <a:xfrm>
              <a:off x="0" y="3529657"/>
              <a:ext cx="2521184" cy="1512711"/>
              <a:chOff x="0" y="0"/>
              <a:chExt cx="2521183" cy="1512709"/>
            </a:xfrm>
          </p:grpSpPr>
          <p:sp>
            <p:nvSpPr>
              <p:cNvPr id="218" name="Rectangle"/>
              <p:cNvSpPr/>
              <p:nvPr/>
            </p:nvSpPr>
            <p:spPr>
              <a:xfrm>
                <a:off x="-1" y="0"/>
                <a:ext cx="2521185" cy="1512710"/>
              </a:xfrm>
              <a:prstGeom prst="rect">
                <a:avLst/>
              </a:prstGeom>
              <a:solidFill>
                <a:schemeClr val="accent6"/>
              </a:solidFill>
              <a:ln w="15875" cap="flat">
                <a:solidFill>
                  <a:srgbClr val="FFFFFF"/>
                </a:solidFill>
                <a:prstDash val="solid"/>
                <a:round/>
              </a:ln>
              <a:effectLst/>
            </p:spPr>
            <p:txBody>
              <a:bodyPr wrap="square" lIns="45719" tIns="45719" rIns="45719" bIns="45719" numCol="1" anchor="ctr">
                <a:noAutofit/>
              </a:bodyPr>
              <a:lstStyle/>
              <a:p>
                <a:pPr algn="ctr" defTabSz="666750">
                  <a:lnSpc>
                    <a:spcPct val="90000"/>
                  </a:lnSpc>
                  <a:spcBef>
                    <a:spcPts val="800"/>
                  </a:spcBef>
                  <a:defRPr sz="2000">
                    <a:solidFill>
                      <a:srgbClr val="FFFFFF"/>
                    </a:solidFill>
                  </a:defRPr>
                </a:pPr>
                <a:endParaRPr/>
              </a:p>
            </p:txBody>
          </p:sp>
          <p:sp>
            <p:nvSpPr>
              <p:cNvPr id="219" name="Asian Options"/>
              <p:cNvSpPr txBox="1"/>
              <p:nvPr/>
            </p:nvSpPr>
            <p:spPr>
              <a:xfrm>
                <a:off x="0" y="594371"/>
                <a:ext cx="2521183" cy="3239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ctr">
                <a:spAutoFit/>
              </a:bodyPr>
              <a:lstStyle>
                <a:lvl1pPr algn="ctr" defTabSz="666750">
                  <a:lnSpc>
                    <a:spcPct val="90000"/>
                  </a:lnSpc>
                  <a:spcBef>
                    <a:spcPts val="600"/>
                  </a:spcBef>
                  <a:defRPr sz="1500">
                    <a:solidFill>
                      <a:srgbClr val="FFFFFF"/>
                    </a:solidFill>
                  </a:defRPr>
                </a:lvl1pPr>
              </a:lstStyle>
              <a:p>
                <a:r>
                  <a:t>Asian Options </a:t>
                </a:r>
              </a:p>
            </p:txBody>
          </p:sp>
        </p:grpSp>
        <p:grpSp>
          <p:nvGrpSpPr>
            <p:cNvPr id="223" name="Group"/>
            <p:cNvGrpSpPr/>
            <p:nvPr/>
          </p:nvGrpSpPr>
          <p:grpSpPr>
            <a:xfrm>
              <a:off x="2773301" y="3529657"/>
              <a:ext cx="2521185" cy="1512711"/>
              <a:chOff x="0" y="0"/>
              <a:chExt cx="2521183" cy="1512709"/>
            </a:xfrm>
          </p:grpSpPr>
          <p:sp>
            <p:nvSpPr>
              <p:cNvPr id="221" name="Rectangle"/>
              <p:cNvSpPr/>
              <p:nvPr/>
            </p:nvSpPr>
            <p:spPr>
              <a:xfrm>
                <a:off x="-1" y="0"/>
                <a:ext cx="2521185" cy="1512710"/>
              </a:xfrm>
              <a:prstGeom prst="rect">
                <a:avLst/>
              </a:prstGeom>
              <a:solidFill>
                <a:schemeClr val="accent2"/>
              </a:solidFill>
              <a:ln w="15875" cap="flat">
                <a:solidFill>
                  <a:srgbClr val="FFFFFF"/>
                </a:solidFill>
                <a:prstDash val="solid"/>
                <a:round/>
              </a:ln>
              <a:effectLst/>
            </p:spPr>
            <p:txBody>
              <a:bodyPr wrap="square" lIns="45719" tIns="45719" rIns="45719" bIns="45719" numCol="1" anchor="ctr">
                <a:noAutofit/>
              </a:bodyPr>
              <a:lstStyle/>
              <a:p>
                <a:pPr algn="ctr" defTabSz="666750">
                  <a:lnSpc>
                    <a:spcPct val="90000"/>
                  </a:lnSpc>
                  <a:spcBef>
                    <a:spcPts val="800"/>
                  </a:spcBef>
                  <a:defRPr sz="1500">
                    <a:solidFill>
                      <a:srgbClr val="FFFFFF"/>
                    </a:solidFill>
                  </a:defRPr>
                </a:pPr>
                <a:endParaRPr/>
              </a:p>
            </p:txBody>
          </p:sp>
          <p:sp>
            <p:nvSpPr>
              <p:cNvPr id="222" name="Asian options’ payoff depends on the average price of the underlying asset over a certain period, rather than the price at a single point in time."/>
              <p:cNvSpPr txBox="1"/>
              <p:nvPr/>
            </p:nvSpPr>
            <p:spPr>
              <a:xfrm>
                <a:off x="0" y="9571"/>
                <a:ext cx="2521183" cy="14935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ctr">
                <a:spAutoFit/>
              </a:bodyPr>
              <a:lstStyle/>
              <a:p>
                <a:pPr algn="ctr" defTabSz="666750">
                  <a:lnSpc>
                    <a:spcPct val="90000"/>
                  </a:lnSpc>
                  <a:spcBef>
                    <a:spcPts val="600"/>
                  </a:spcBef>
                  <a:defRPr sz="1500">
                    <a:solidFill>
                      <a:srgbClr val="FFFFFF"/>
                    </a:solidFill>
                  </a:defRPr>
                </a:pPr>
                <a:r>
                  <a:t>Asian options’ payoff depends on the average price of the underlying asset over a certain period, rather than the price at a single point in time.</a:t>
                </a:r>
                <a:br/>
                <a:endParaRPr/>
              </a:p>
            </p:txBody>
          </p:sp>
        </p:gr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2D29"/>
        </a:solidFill>
        <a:effectLst/>
      </p:bgPr>
    </p:bg>
    <p:spTree>
      <p:nvGrpSpPr>
        <p:cNvPr id="1" name=""/>
        <p:cNvGrpSpPr/>
        <p:nvPr/>
      </p:nvGrpSpPr>
      <p:grpSpPr>
        <a:xfrm>
          <a:off x="0" y="0"/>
          <a:ext cx="0" cy="0"/>
          <a:chOff x="0" y="0"/>
          <a:chExt cx="0" cy="0"/>
        </a:xfrm>
      </p:grpSpPr>
      <p:sp>
        <p:nvSpPr>
          <p:cNvPr id="226" name="Rectangle 1045"/>
          <p:cNvSpPr/>
          <p:nvPr/>
        </p:nvSpPr>
        <p:spPr>
          <a:xfrm>
            <a:off x="0" y="-1"/>
            <a:ext cx="12192000" cy="6858001"/>
          </a:xfrm>
          <a:prstGeom prst="rect">
            <a:avLst/>
          </a:prstGeom>
          <a:solidFill>
            <a:srgbClr val="1F2D29"/>
          </a:solidFill>
          <a:ln w="12700">
            <a:miter lim="400000"/>
          </a:ln>
        </p:spPr>
        <p:txBody>
          <a:bodyPr lIns="45719" rIns="45719" anchor="ctr"/>
          <a:lstStyle/>
          <a:p>
            <a:pPr algn="ctr">
              <a:defRPr>
                <a:solidFill>
                  <a:srgbClr val="FFFFFF"/>
                </a:solidFill>
              </a:defRPr>
            </a:pPr>
            <a:endParaRPr/>
          </a:p>
        </p:txBody>
      </p:sp>
      <p:pic>
        <p:nvPicPr>
          <p:cNvPr id="227" name="Picture 1047" descr="Picture 1047"/>
          <p:cNvPicPr>
            <a:picLocks noChangeAspect="1"/>
          </p:cNvPicPr>
          <p:nvPr/>
        </p:nvPicPr>
        <p:blipFill>
          <a:blip r:embed="rId2"/>
          <a:stretch>
            <a:fillRect/>
          </a:stretch>
        </p:blipFill>
        <p:spPr>
          <a:xfrm>
            <a:off x="2831794" y="2105201"/>
            <a:ext cx="9360205" cy="4752799"/>
          </a:xfrm>
          <a:prstGeom prst="rect">
            <a:avLst/>
          </a:prstGeom>
          <a:ln w="12700">
            <a:miter lim="400000"/>
          </a:ln>
        </p:spPr>
      </p:pic>
      <p:pic>
        <p:nvPicPr>
          <p:cNvPr id="228" name="Picture 1049" descr="Picture 1049"/>
          <p:cNvPicPr>
            <a:picLocks noChangeAspect="1"/>
          </p:cNvPicPr>
          <p:nvPr/>
        </p:nvPicPr>
        <p:blipFill>
          <a:blip r:embed="rId3"/>
          <a:stretch>
            <a:fillRect/>
          </a:stretch>
        </p:blipFill>
        <p:spPr>
          <a:xfrm>
            <a:off x="45488" y="-5488"/>
            <a:ext cx="12189868" cy="6858001"/>
          </a:xfrm>
          <a:prstGeom prst="rect">
            <a:avLst/>
          </a:prstGeom>
          <a:ln w="12700">
            <a:miter lim="400000"/>
          </a:ln>
        </p:spPr>
      </p:pic>
      <p:sp>
        <p:nvSpPr>
          <p:cNvPr id="229" name="Rectangle 1051"/>
          <p:cNvSpPr/>
          <p:nvPr/>
        </p:nvSpPr>
        <p:spPr>
          <a:xfrm>
            <a:off x="-1" y="0"/>
            <a:ext cx="959911" cy="6858000"/>
          </a:xfrm>
          <a:prstGeom prst="rect">
            <a:avLst/>
          </a:prstGeom>
          <a:solidFill>
            <a:srgbClr val="314740"/>
          </a:solidFill>
          <a:ln w="12700">
            <a:miter lim="400000"/>
          </a:ln>
        </p:spPr>
        <p:txBody>
          <a:bodyPr lIns="45719" rIns="45719"/>
          <a:lstStyle/>
          <a:p>
            <a:pPr>
              <a:defRPr>
                <a:solidFill>
                  <a:srgbClr val="FFFFFF"/>
                </a:solidFill>
              </a:defRPr>
            </a:pPr>
            <a:endParaRPr/>
          </a:p>
        </p:txBody>
      </p:sp>
      <p:sp>
        <p:nvSpPr>
          <p:cNvPr id="230" name="Freeform: Shape 1053"/>
          <p:cNvSpPr/>
          <p:nvPr/>
        </p:nvSpPr>
        <p:spPr>
          <a:xfrm>
            <a:off x="959910" y="0"/>
            <a:ext cx="7869544"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84" y="0"/>
                </a:lnTo>
                <a:lnTo>
                  <a:pt x="19281" y="4"/>
                </a:lnTo>
                <a:cubicBezTo>
                  <a:pt x="19022" y="441"/>
                  <a:pt x="18871" y="968"/>
                  <a:pt x="18871" y="1535"/>
                </a:cubicBezTo>
                <a:cubicBezTo>
                  <a:pt x="18871" y="1724"/>
                  <a:pt x="18888" y="1909"/>
                  <a:pt x="18920" y="2087"/>
                </a:cubicBezTo>
                <a:lnTo>
                  <a:pt x="18937" y="2162"/>
                </a:lnTo>
                <a:lnTo>
                  <a:pt x="18797" y="2203"/>
                </a:lnTo>
                <a:cubicBezTo>
                  <a:pt x="16795" y="2913"/>
                  <a:pt x="15341" y="5043"/>
                  <a:pt x="15341" y="7561"/>
                </a:cubicBezTo>
                <a:cubicBezTo>
                  <a:pt x="15341" y="10659"/>
                  <a:pt x="17543" y="13171"/>
                  <a:pt x="20260" y="13171"/>
                </a:cubicBezTo>
                <a:lnTo>
                  <a:pt x="20581" y="13152"/>
                </a:lnTo>
                <a:lnTo>
                  <a:pt x="20538" y="13308"/>
                </a:lnTo>
                <a:cubicBezTo>
                  <a:pt x="20522" y="13401"/>
                  <a:pt x="20513" y="13497"/>
                  <a:pt x="20513" y="13595"/>
                </a:cubicBezTo>
                <a:cubicBezTo>
                  <a:pt x="20513" y="14283"/>
                  <a:pt x="20941" y="14857"/>
                  <a:pt x="21509" y="14989"/>
                </a:cubicBezTo>
                <a:lnTo>
                  <a:pt x="21600" y="15000"/>
                </a:lnTo>
                <a:lnTo>
                  <a:pt x="21566" y="15071"/>
                </a:lnTo>
                <a:lnTo>
                  <a:pt x="21525" y="15223"/>
                </a:lnTo>
                <a:lnTo>
                  <a:pt x="20779" y="15487"/>
                </a:lnTo>
                <a:cubicBezTo>
                  <a:pt x="19347" y="16178"/>
                  <a:pt x="18342" y="17796"/>
                  <a:pt x="18342" y="19681"/>
                </a:cubicBezTo>
                <a:cubicBezTo>
                  <a:pt x="18342" y="20310"/>
                  <a:pt x="18454" y="20908"/>
                  <a:pt x="18656" y="21453"/>
                </a:cubicBezTo>
                <a:lnTo>
                  <a:pt x="18718" y="21600"/>
                </a:lnTo>
                <a:lnTo>
                  <a:pt x="0" y="21600"/>
                </a:lnTo>
                <a:close/>
              </a:path>
            </a:pathLst>
          </a:custGeom>
          <a:gradFill>
            <a:gsLst>
              <a:gs pos="20000">
                <a:srgbClr val="1F2D29">
                  <a:alpha val="0"/>
                </a:srgbClr>
              </a:gs>
              <a:gs pos="25996">
                <a:srgbClr val="1F2D29">
                  <a:alpha val="4000"/>
                </a:srgbClr>
              </a:gs>
              <a:gs pos="100000">
                <a:srgbClr val="1F2D29"/>
              </a:gs>
            </a:gsLst>
            <a:lin ang="10800000"/>
          </a:gradFill>
          <a:ln w="12700">
            <a:miter lim="400000"/>
          </a:ln>
        </p:spPr>
        <p:txBody>
          <a:bodyPr lIns="45719" rIns="45719"/>
          <a:lstStyle/>
          <a:p>
            <a:pPr>
              <a:defRPr>
                <a:solidFill>
                  <a:srgbClr val="FFFFFF"/>
                </a:solidFill>
              </a:defRPr>
            </a:pPr>
            <a:endParaRPr/>
          </a:p>
        </p:txBody>
      </p:sp>
      <p:sp>
        <p:nvSpPr>
          <p:cNvPr id="231" name="Oval 1055"/>
          <p:cNvSpPr/>
          <p:nvPr/>
        </p:nvSpPr>
        <p:spPr>
          <a:xfrm>
            <a:off x="1757959" y="764389"/>
            <a:ext cx="967149" cy="967149"/>
          </a:xfrm>
          <a:prstGeom prst="ellipse">
            <a:avLst/>
          </a:prstGeom>
          <a:gradFill>
            <a:gsLst>
              <a:gs pos="0">
                <a:srgbClr val="1F2D29">
                  <a:alpha val="0"/>
                </a:srgbClr>
              </a:gs>
              <a:gs pos="100000">
                <a:schemeClr val="accent1">
                  <a:alpha val="21000"/>
                </a:schemeClr>
              </a:gs>
            </a:gsLst>
            <a:lin ang="10800000"/>
          </a:gradFill>
          <a:ln w="12700">
            <a:miter lim="400000"/>
          </a:ln>
        </p:spPr>
        <p:txBody>
          <a:bodyPr lIns="45719" rIns="45719" anchor="ctr"/>
          <a:lstStyle/>
          <a:p>
            <a:pPr algn="ctr">
              <a:defRPr>
                <a:solidFill>
                  <a:srgbClr val="FFFFFF"/>
                </a:solidFill>
              </a:defRPr>
            </a:pPr>
            <a:endParaRPr/>
          </a:p>
        </p:txBody>
      </p:sp>
      <p:sp>
        <p:nvSpPr>
          <p:cNvPr id="232" name="Title 1"/>
          <p:cNvSpPr txBox="1">
            <a:spLocks noGrp="1"/>
          </p:cNvSpPr>
          <p:nvPr>
            <p:ph type="title"/>
          </p:nvPr>
        </p:nvSpPr>
        <p:spPr>
          <a:xfrm>
            <a:off x="2611807" y="808056"/>
            <a:ext cx="7958333" cy="1530543"/>
          </a:xfrm>
          <a:prstGeom prst="rect">
            <a:avLst/>
          </a:prstGeom>
        </p:spPr>
        <p:txBody>
          <a:bodyPr/>
          <a:lstStyle/>
          <a:p>
            <a:pPr algn="l">
              <a:defRPr sz="4800">
                <a:latin typeface="CMBX12"/>
                <a:ea typeface="CMBX12"/>
                <a:cs typeface="CMBX12"/>
                <a:sym typeface="CMBX12"/>
              </a:defRPr>
            </a:pPr>
            <a:r>
              <a:rPr dirty="0"/>
              <a:t>Black-Scholes Model </a:t>
            </a:r>
            <a:br>
              <a:rPr dirty="0"/>
            </a:br>
            <a:endParaRPr dirty="0"/>
          </a:p>
        </p:txBody>
      </p:sp>
      <p:sp>
        <p:nvSpPr>
          <p:cNvPr id="233" name="Content Placeholder 4"/>
          <p:cNvSpPr txBox="1">
            <a:spLocks noGrp="1"/>
          </p:cNvSpPr>
          <p:nvPr>
            <p:ph type="body" sz="half" idx="1"/>
          </p:nvPr>
        </p:nvSpPr>
        <p:spPr>
          <a:xfrm>
            <a:off x="2362873" y="2662279"/>
            <a:ext cx="8207266" cy="3387666"/>
          </a:xfrm>
          <a:prstGeom prst="rect">
            <a:avLst/>
          </a:prstGeom>
        </p:spPr>
        <p:txBody>
          <a:bodyPr anchor="t"/>
          <a:lstStyle/>
          <a:p>
            <a:pPr marL="0" indent="0">
              <a:lnSpc>
                <a:spcPct val="110000"/>
              </a:lnSpc>
              <a:spcBef>
                <a:spcPts val="600"/>
              </a:spcBef>
              <a:buSzTx/>
              <a:buFont typeface="Wingdings"/>
              <a:buNone/>
              <a:defRPr sz="1400">
                <a:latin typeface="SFRM1000"/>
                <a:ea typeface="SFRM1000"/>
                <a:cs typeface="SFRM1000"/>
                <a:sym typeface="SFRM1000"/>
              </a:defRPr>
            </a:pPr>
            <a:r>
              <a:t>• </a:t>
            </a:r>
            <a:r>
              <a:rPr>
                <a:latin typeface="CMR10"/>
                <a:ea typeface="CMR10"/>
                <a:cs typeface="CMR10"/>
                <a:sym typeface="CMR10"/>
              </a:rPr>
              <a:t>The stock price follows a geometric Brownian motion with constant volatility.</a:t>
            </a:r>
            <a:br>
              <a:rPr>
                <a:latin typeface="CMR10"/>
                <a:ea typeface="CMR10"/>
                <a:cs typeface="CMR10"/>
                <a:sym typeface="CMR10"/>
              </a:rPr>
            </a:br>
            <a:r>
              <a:t>• </a:t>
            </a:r>
            <a:r>
              <a:rPr>
                <a:latin typeface="CMR10"/>
                <a:ea typeface="CMR10"/>
                <a:cs typeface="CMR10"/>
                <a:sym typeface="CMR10"/>
              </a:rPr>
              <a:t>The risk-free interest rate is constant.</a:t>
            </a:r>
            <a:br>
              <a:rPr>
                <a:latin typeface="CMR10"/>
                <a:ea typeface="CMR10"/>
                <a:cs typeface="CMR10"/>
                <a:sym typeface="CMR10"/>
              </a:rPr>
            </a:br>
            <a:r>
              <a:t>• </a:t>
            </a:r>
            <a:r>
              <a:rPr>
                <a:latin typeface="CMR10"/>
                <a:ea typeface="CMR10"/>
                <a:cs typeface="CMR10"/>
                <a:sym typeface="CMR10"/>
              </a:rPr>
              <a:t>The options can only be exercised at expiration (European options). </a:t>
            </a:r>
          </a:p>
          <a:p>
            <a:pPr marL="344488" indent="-344488">
              <a:lnSpc>
                <a:spcPct val="110000"/>
              </a:lnSpc>
              <a:defRPr sz="1400">
                <a:latin typeface="SFRM1000"/>
                <a:ea typeface="SFRM1000"/>
                <a:cs typeface="SFRM1000"/>
                <a:sym typeface="SFRM1000"/>
              </a:defRPr>
            </a:pPr>
            <a:r>
              <a:rPr>
                <a:latin typeface="CMBX10"/>
                <a:ea typeface="CMBX10"/>
                <a:cs typeface="CMBX10"/>
                <a:sym typeface="CMBX10"/>
              </a:rPr>
              <a:t>Flexibility: </a:t>
            </a:r>
            <a:r>
              <a:rPr>
                <a:latin typeface="CMR10"/>
                <a:ea typeface="CMR10"/>
                <a:cs typeface="CMR10"/>
                <a:sym typeface="CMR10"/>
              </a:rPr>
              <a:t>Monte Carlo methods are not limited by the assumptions of the Black-Scholes model and can handle a wider variety of financial instruments and conditions. </a:t>
            </a:r>
          </a:p>
          <a:p>
            <a:pPr marL="344488" indent="-344488">
              <a:lnSpc>
                <a:spcPct val="110000"/>
              </a:lnSpc>
              <a:defRPr sz="1400">
                <a:latin typeface="SFRM1000"/>
                <a:ea typeface="SFRM1000"/>
                <a:cs typeface="SFRM1000"/>
                <a:sym typeface="SFRM1000"/>
              </a:defRPr>
            </a:pPr>
            <a:r>
              <a:rPr>
                <a:latin typeface="CMBX10"/>
                <a:ea typeface="CMBX10"/>
                <a:cs typeface="CMBX10"/>
                <a:sym typeface="CMBX10"/>
              </a:rPr>
              <a:t>Applicability: </a:t>
            </a:r>
            <a:r>
              <a:rPr>
                <a:latin typeface="CMR10"/>
                <a:ea typeface="CMR10"/>
                <a:cs typeface="CMR10"/>
                <a:sym typeface="CMR10"/>
              </a:rPr>
              <a:t>Monte Carlo simulations can price American, exotic, and path-dependent options which are beyond the scope of the Black-Scholes model. </a:t>
            </a:r>
          </a:p>
          <a:p>
            <a:pPr marL="344488" indent="-344488">
              <a:lnSpc>
                <a:spcPct val="110000"/>
              </a:lnSpc>
              <a:defRPr sz="1400">
                <a:latin typeface="SFRM1000"/>
                <a:ea typeface="SFRM1000"/>
                <a:cs typeface="SFRM1000"/>
                <a:sym typeface="SFRM1000"/>
              </a:defRPr>
            </a:pPr>
            <a:r>
              <a:rPr>
                <a:latin typeface="CMBX10"/>
                <a:ea typeface="CMBX10"/>
                <a:cs typeface="CMBX10"/>
                <a:sym typeface="CMBX10"/>
              </a:rPr>
              <a:t>Computational Intensity: </a:t>
            </a:r>
            <a:r>
              <a:rPr>
                <a:latin typeface="CMR10"/>
                <a:ea typeface="CMR10"/>
                <a:cs typeface="CMR10"/>
                <a:sym typeface="CMR10"/>
              </a:rPr>
              <a:t>Monte Carlo methods require extensive computational re- sources, especially as the complexity of the financial instrument increases. </a:t>
            </a:r>
          </a:p>
        </p:txBody>
      </p:sp>
      <p:pic>
        <p:nvPicPr>
          <p:cNvPr id="234" name="Picture 4" descr="Picture 4"/>
          <p:cNvPicPr>
            <a:picLocks noChangeAspect="1"/>
          </p:cNvPicPr>
          <p:nvPr/>
        </p:nvPicPr>
        <p:blipFill>
          <a:blip r:embed="rId4"/>
          <a:stretch>
            <a:fillRect/>
          </a:stretch>
        </p:blipFill>
        <p:spPr>
          <a:xfrm>
            <a:off x="127000" y="92075"/>
            <a:ext cx="1346200" cy="1270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Madison">
  <a:themeElements>
    <a:clrScheme name="Madison">
      <a:dk1>
        <a:srgbClr val="000000"/>
      </a:dk1>
      <a:lt1>
        <a:srgbClr val="FFFFFF"/>
      </a:lt1>
      <a:dk2>
        <a:srgbClr val="A7A7A7"/>
      </a:dk2>
      <a:lt2>
        <a:srgbClr val="535353"/>
      </a:lt2>
      <a:accent1>
        <a:srgbClr val="A1D68B"/>
      </a:accent1>
      <a:accent2>
        <a:srgbClr val="5EC795"/>
      </a:accent2>
      <a:accent3>
        <a:srgbClr val="4DADCF"/>
      </a:accent3>
      <a:accent4>
        <a:srgbClr val="CDB756"/>
      </a:accent4>
      <a:accent5>
        <a:srgbClr val="E29C36"/>
      </a:accent5>
      <a:accent6>
        <a:srgbClr val="8EC0C1"/>
      </a:accent6>
      <a:hlink>
        <a:srgbClr val="0000FF"/>
      </a:hlink>
      <a:folHlink>
        <a:srgbClr val="FF00FF"/>
      </a:folHlink>
    </a:clrScheme>
    <a:fontScheme name="Madison">
      <a:majorFont>
        <a:latin typeface="Helvetica"/>
        <a:ea typeface="Helvetica"/>
        <a:cs typeface="Helvetica"/>
      </a:majorFont>
      <a:minorFont>
        <a:latin typeface="Arial"/>
        <a:ea typeface="Arial"/>
        <a:cs typeface="Arial"/>
      </a:minorFont>
    </a:fontScheme>
    <a:fmtScheme name="Madis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adison">
  <a:themeElements>
    <a:clrScheme name="Madison">
      <a:dk1>
        <a:srgbClr val="000000"/>
      </a:dk1>
      <a:lt1>
        <a:srgbClr val="FFFFFF"/>
      </a:lt1>
      <a:dk2>
        <a:srgbClr val="A7A7A7"/>
      </a:dk2>
      <a:lt2>
        <a:srgbClr val="535353"/>
      </a:lt2>
      <a:accent1>
        <a:srgbClr val="A1D68B"/>
      </a:accent1>
      <a:accent2>
        <a:srgbClr val="5EC795"/>
      </a:accent2>
      <a:accent3>
        <a:srgbClr val="4DADCF"/>
      </a:accent3>
      <a:accent4>
        <a:srgbClr val="CDB756"/>
      </a:accent4>
      <a:accent5>
        <a:srgbClr val="E29C36"/>
      </a:accent5>
      <a:accent6>
        <a:srgbClr val="8EC0C1"/>
      </a:accent6>
      <a:hlink>
        <a:srgbClr val="0000FF"/>
      </a:hlink>
      <a:folHlink>
        <a:srgbClr val="FF00FF"/>
      </a:folHlink>
    </a:clrScheme>
    <a:fontScheme name="Madison">
      <a:majorFont>
        <a:latin typeface="Helvetica"/>
        <a:ea typeface="Helvetica"/>
        <a:cs typeface="Helvetica"/>
      </a:majorFont>
      <a:minorFont>
        <a:latin typeface="Arial"/>
        <a:ea typeface="Arial"/>
        <a:cs typeface="Arial"/>
      </a:minorFont>
    </a:fontScheme>
    <a:fmtScheme name="Madis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1195</TotalTime>
  <Words>2435</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Cambria Math</vt:lpstr>
      <vt:lpstr>CMBX10</vt:lpstr>
      <vt:lpstr>CMBXTI10</vt:lpstr>
      <vt:lpstr>CMR10</vt:lpstr>
      <vt:lpstr>KaTeX_Main</vt:lpstr>
      <vt:lpstr>KaTeX_Math</vt:lpstr>
      <vt:lpstr>SFBX1000</vt:lpstr>
      <vt:lpstr>SFRM1000</vt:lpstr>
      <vt:lpstr>Söhne</vt:lpstr>
      <vt:lpstr>Wingdings</vt:lpstr>
      <vt:lpstr>Madison</vt:lpstr>
      <vt:lpstr>Monte Carlo Method for Option Pricing  </vt:lpstr>
      <vt:lpstr>  Outline</vt:lpstr>
      <vt:lpstr>Definition of the Monte Carlo Method  </vt:lpstr>
      <vt:lpstr>Usage of Monte Carlo Method</vt:lpstr>
      <vt:lpstr>What are Options?</vt:lpstr>
      <vt:lpstr>Call and Put Options</vt:lpstr>
      <vt:lpstr>Key Terms in Option Pricing</vt:lpstr>
      <vt:lpstr>Types of Options</vt:lpstr>
      <vt:lpstr>Black-Scholes Model  </vt:lpstr>
      <vt:lpstr>PowerPoint Presentation</vt:lpstr>
      <vt:lpstr>PowerPoint Presentation</vt:lpstr>
      <vt:lpstr>PowerPoint Presentation</vt:lpstr>
      <vt:lpstr>Application of Monte Carlo and Black-Scholes Methods for option pricing</vt:lpstr>
      <vt:lpstr>PowerPoint Presentation</vt:lpstr>
      <vt:lpstr>Calculating Volatility </vt:lpstr>
      <vt:lpstr>Setting up  new parameters</vt:lpstr>
      <vt:lpstr>Monte Carlo Method Estimations</vt:lpstr>
      <vt:lpstr>PowerPoint Presentation</vt:lpstr>
      <vt:lpstr>PowerPoint Presentation</vt:lpstr>
      <vt:lpstr>PowerPoint Presentation</vt:lpstr>
      <vt:lpstr>Option Pricing Analysis  </vt:lpstr>
      <vt:lpstr>Market Comparison  </vt:lpstr>
      <vt:lpstr>Control variates technique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Method for Option Pricing  </dc:title>
  <cp:lastModifiedBy>Narek Khachikyan</cp:lastModifiedBy>
  <cp:revision>3</cp:revision>
  <dcterms:modified xsi:type="dcterms:W3CDTF">2024-05-09T14:15:48Z</dcterms:modified>
</cp:coreProperties>
</file>