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77bf23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77bf23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77bf23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77bf23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77bf23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77bf23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1c5678f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1c5678f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1c5678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1c5678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4c66ef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4c66ef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4c66efd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4c66efd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4c66efd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4c66efd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4c66efd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4c66efd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c66ef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4c66ef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77bf23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77bf23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CA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3475" y="556325"/>
            <a:ext cx="70494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Taylor-Couette Հոսանք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93826" y="3238450"/>
            <a:ext cx="62277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Խաչատրյան Արեգ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 txBox="1"/>
          <p:nvPr/>
        </p:nvSpPr>
        <p:spPr>
          <a:xfrm>
            <a:off x="177400" y="2448100"/>
            <a:ext cx="3762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(R2 - R1) / N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*omg2-omg1*R1**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)/(R2**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 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)*(omg1-omg2))/(R2**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 -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r[i +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r[i] + step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v[i] = A * r[i+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B / r[i+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Google Shape;161;p22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74975" y="191650"/>
            <a:ext cx="406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2.1`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Շարժվում է միայն երկրորդ գլանը իսկ առաջինը բացակայում է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0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742075" y="4481975"/>
            <a:ext cx="43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𝒗₂ = 𝐑₂𝛀₂ = 8 * 10 =80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662" y="136250"/>
            <a:ext cx="2470525" cy="3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 txBox="1"/>
          <p:nvPr/>
        </p:nvSpPr>
        <p:spPr>
          <a:xfrm>
            <a:off x="177400" y="2448100"/>
            <a:ext cx="3762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np.abs((R2 - R1)) / N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*omg2-omg1*R1**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)/(R2**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 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)*(omg1-omg2))/(R2**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 -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r[i +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r[i] + step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v[i] = A * r[i+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B / r[i+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174975" y="191650"/>
            <a:ext cx="406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3.1`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Շարժվում է միայն առաջի գլանը գլանը  իսկ երկրորդը բացակայում է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0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742075" y="4481975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𝒗₂ = 𝐑₂𝛀₂ = 8 * 20 = 160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88" y="191650"/>
            <a:ext cx="2206825" cy="39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CA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1072050" y="1485450"/>
            <a:ext cx="70494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Շնորհակալություն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657575" y="394950"/>
            <a:ext cx="51909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7000">
                <a:solidFill>
                  <a:srgbClr val="303134"/>
                </a:solidFill>
                <a:latin typeface="Arial"/>
                <a:ea typeface="Arial"/>
                <a:cs typeface="Arial"/>
                <a:sym typeface="Arial"/>
              </a:rPr>
              <a:t>Պարզ Թեյլոր-Կուետ հոսքը կայուն հոսք է, որը ստեղծվում է երկու պտտվող անսահման երկար համակցված </a:t>
            </a:r>
            <a:r>
              <a:rPr b="1" lang="en" sz="7000">
                <a:solidFill>
                  <a:srgbClr val="303134"/>
                </a:solidFill>
              </a:rPr>
              <a:t>գլանների</a:t>
            </a:r>
            <a:r>
              <a:rPr b="1" lang="en" sz="7000">
                <a:solidFill>
                  <a:srgbClr val="303134"/>
                </a:solidFill>
                <a:latin typeface="Arial"/>
                <a:ea typeface="Arial"/>
                <a:cs typeface="Arial"/>
                <a:sym typeface="Arial"/>
              </a:rPr>
              <a:t> միջև: Քանի որ գլանների երկարությունները անսահման երկար են, հոսքը, ըստ էության, միակողմանի է կայուն վիճակում: Եթե 𝐑₁շառավղով ներքին մխոցը պտտվում է հաստատուն 𝛀₁ անկյունային արագությամբ, իսկ արտաքին մխոցը 𝐑₂ շառավղով պտտվում է հաստատուն 𝛀₂ անկյունային արագությամբ, ինչպես ցույց է տրված նկարում, ապա ազիմուտալ արագության բաղադրիչը տրված է.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13" y="221675"/>
            <a:ext cx="2969875" cy="4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690350" y="2291150"/>
            <a:ext cx="4275300" cy="280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40150" y="1474325"/>
            <a:ext cx="85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որտեղ`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4532700" y="-43275"/>
            <a:ext cx="0" cy="52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4766400" y="427613"/>
            <a:ext cx="36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r-ը զանգված է որը իր մեջ պարունակում է այն կետի հեռավորությունը առանցքից, որտեղ հաշվում ենք ջրի արագությունը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4630325" y="2182275"/>
            <a:ext cx="4275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747800" y="2352650"/>
            <a:ext cx="365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9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(R2-R1)/N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nyu = omg2/omg1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eta = R1/R2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(omg1*(nyu*eta**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))/(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((omg1*R1**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-nyu))/(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(N-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r[i+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r[i] + step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v[i] = A*r[i] + B/r[i]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(v[i]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r[i])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0" y="803850"/>
            <a:ext cx="4170986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1275"/>
            <a:ext cx="2575350" cy="8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191125" y="2472825"/>
            <a:ext cx="4258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(R2-R1)/N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nyu = omg2/omg1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eta = R1/R2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(omg1*(nyu-eta**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((omg1*R1**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-nyu))/(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r[i] = 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step*i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v[i] = A*r[i] + B/r[i]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𝜴₁ &lt; </a:t>
            </a:r>
            <a:r>
              <a:rPr lang="en">
                <a:solidFill>
                  <a:schemeClr val="dk1"/>
                </a:solidFill>
              </a:rPr>
              <a:t>𝜴₂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74975" y="191650"/>
            <a:ext cx="40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1.1`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Գլանները շարժվում են նույն       ուղություններով, տարբեր    արագություններով, ընդորում	`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450" y="103650"/>
            <a:ext cx="4258276" cy="39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𝐑₁𝛀₁ = 5 * 1 = 5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42075" y="4481975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𝒗₂ = 𝐑₂𝛀₂ = 10 * 4 = 40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77400" y="2440400"/>
            <a:ext cx="4272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(R2-R1)/N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nyu = omg2/omg1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eta = R1/R2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(omg1*(nyu-eta**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((omg1*R1**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-nyu))/(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r[i] = 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step*i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v[i] = A*r[i] + B/r[i]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𝜴₁ &lt; </a:t>
            </a:r>
            <a:r>
              <a:rPr lang="en">
                <a:solidFill>
                  <a:schemeClr val="dk1"/>
                </a:solidFill>
              </a:rPr>
              <a:t>𝜴₂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74975" y="191650"/>
            <a:ext cx="40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1.2`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Գլանները շարժվում են նույն       ուղություններով, նույն     արագություններով, ընդորում	`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𝐑₁𝛀₁ = 2 * 1 = 2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742075" y="4481975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𝒗₂ = 𝐑₂𝛀₂ = 8 * 1 = 8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50" y="191650"/>
            <a:ext cx="3971855" cy="37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74975" y="2435750"/>
            <a:ext cx="3856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-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(R2-R1)/N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nyu = omg2/omg1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eta = R1/R2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(omg1*(nyu-eta**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((omg1*R1**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-nyu))/(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r[i] = 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step*i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v[i] = A*r[i] + B/r[i]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𝜴₁ &lt; </a:t>
            </a:r>
            <a:r>
              <a:rPr lang="en">
                <a:solidFill>
                  <a:schemeClr val="dk1"/>
                </a:solidFill>
              </a:rPr>
              <a:t>𝜴₂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74975" y="191650"/>
            <a:ext cx="40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1.3`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Գլանները շարժվում են տարբեր       ուղություններով, նույն     արագություններով, ընդորում	`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𝐑₁𝛀₁ = 2 * (-1) =  -2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742075" y="4481975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𝒗₂ = 𝐑₂𝛀₂ = 8 * 1 = 8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50" y="0"/>
            <a:ext cx="3396724" cy="42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177400" y="2499525"/>
            <a:ext cx="3909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>
            <a:off x="4580925" y="-6175"/>
            <a:ext cx="0" cy="5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122200" y="2455475"/>
            <a:ext cx="3909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 = np.zeros(N)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omg1 = -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omg2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R1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R2 = 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R1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 = (R2-R1)/N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nyu = omg2/omg1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eta = R1/R2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(omg1*(nyu-eta**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((omg1*R1**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-nyu))/(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-eta**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r[i] = r[</a:t>
            </a:r>
            <a:r>
              <a:rPr lang="en" sz="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step*i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v[i] = A*r[i] + B/r[i]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(r[i]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n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v[i])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-161175" y="2333500"/>
            <a:ext cx="4742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859300" y="10961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𝜴₁ &lt; </a:t>
            </a:r>
            <a:r>
              <a:rPr lang="en">
                <a:solidFill>
                  <a:schemeClr val="dk1"/>
                </a:solidFill>
              </a:rPr>
              <a:t>𝜴₂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74975" y="191650"/>
            <a:ext cx="40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Դեպք 1.4`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Գլանները շարժվում են տարբեր       ուղություններով, տարբեր     արագություններով, ընդորում	`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742075" y="4081775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712450" y="41218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𝒗₁ = 𝐑₁𝛀₁ = 2 * (-1) =  -2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742075" y="4481975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𝒗₂ = 𝐑₂𝛀₂ = 8 * 4 = 32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26" y="191650"/>
            <a:ext cx="2030050" cy="4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70075" y="160075"/>
            <a:ext cx="8823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Այլ Խնդիր</a:t>
            </a:r>
            <a:endParaRPr sz="5000"/>
          </a:p>
        </p:txBody>
      </p:sp>
      <p:sp>
        <p:nvSpPr>
          <p:cNvPr id="135" name="Google Shape;135;p20"/>
          <p:cNvSpPr txBox="1"/>
          <p:nvPr/>
        </p:nvSpPr>
        <p:spPr>
          <a:xfrm>
            <a:off x="150075" y="1050450"/>
            <a:ext cx="416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Երևակայենք ներսի գլանը չկա: Հետևում է`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-25000" lang="en"/>
              <a:t>1 </a:t>
            </a:r>
            <a:r>
              <a:rPr lang="en"/>
              <a:t>=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𝜴</a:t>
            </a:r>
            <a:r>
              <a:rPr baseline="-25000" lang="en"/>
              <a:t>1</a:t>
            </a:r>
            <a:r>
              <a:rPr lang="en"/>
              <a:t> = 0</a:t>
            </a:r>
            <a:endParaRPr baseline="-25000"/>
          </a:p>
        </p:txBody>
      </p:sp>
      <p:cxnSp>
        <p:nvCxnSpPr>
          <p:cNvPr id="136" name="Google Shape;136;p20"/>
          <p:cNvCxnSpPr>
            <a:stCxn id="134" idx="2"/>
          </p:cNvCxnSpPr>
          <p:nvPr/>
        </p:nvCxnSpPr>
        <p:spPr>
          <a:xfrm>
            <a:off x="4582025" y="1037275"/>
            <a:ext cx="11400" cy="41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6042750" y="1416050"/>
            <a:ext cx="8322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6138675" y="1378400"/>
            <a:ext cx="3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139" name="Google Shape;139;p20"/>
          <p:cNvSpPr/>
          <p:nvPr/>
        </p:nvSpPr>
        <p:spPr>
          <a:xfrm>
            <a:off x="5272200" y="1103950"/>
            <a:ext cx="3151500" cy="39150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5272200" y="1103950"/>
            <a:ext cx="3151500" cy="791400"/>
          </a:xfrm>
          <a:prstGeom prst="ellipse">
            <a:avLst/>
          </a:prstGeom>
          <a:solidFill>
            <a:srgbClr val="83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 flipH="1">
            <a:off x="5733425" y="1488875"/>
            <a:ext cx="114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042750" y="1362950"/>
            <a:ext cx="38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r>
              <a:rPr baseline="-25000" lang="en" sz="1100"/>
              <a:t>2</a:t>
            </a:r>
            <a:endParaRPr baseline="-25000" sz="1100"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6191" r="49517" t="0"/>
          <a:stretch/>
        </p:blipFill>
        <p:spPr>
          <a:xfrm>
            <a:off x="766575" y="2325725"/>
            <a:ext cx="1032600" cy="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50075" y="2312550"/>
            <a:ext cx="363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Ապա` 		      հետևյալ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արտահայտությունը իմաստ չունի,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սակայն օգտվելով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վերոնշյալ բանաձևերից որոշ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ձևափոխումներից հետո ստացվում է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հետևյալ բանաձևերը.  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34003" r="930" t="0"/>
          <a:stretch/>
        </p:blipFill>
        <p:spPr>
          <a:xfrm>
            <a:off x="1799175" y="3307225"/>
            <a:ext cx="2713925" cy="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29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6645750" y="649125"/>
            <a:ext cx="2299800" cy="142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0921"/>
            <a:ext cx="8839204" cy="193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6682850" y="2911775"/>
            <a:ext cx="2299800" cy="136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83CAF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