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69" r:id="rId4"/>
    <p:sldId id="271" r:id="rId5"/>
    <p:sldId id="272" r:id="rId6"/>
    <p:sldId id="273" r:id="rId7"/>
    <p:sldId id="274" r:id="rId8"/>
    <p:sldId id="275" r:id="rId9"/>
    <p:sldId id="276" r:id="rId10"/>
    <p:sldId id="278" r:id="rId11"/>
    <p:sldId id="286" r:id="rId12"/>
    <p:sldId id="279" r:id="rId13"/>
    <p:sldId id="259" r:id="rId14"/>
    <p:sldId id="260" r:id="rId15"/>
    <p:sldId id="261" r:id="rId16"/>
    <p:sldId id="280" r:id="rId17"/>
    <p:sldId id="281" r:id="rId18"/>
    <p:sldId id="282" r:id="rId19"/>
    <p:sldId id="283" r:id="rId20"/>
    <p:sldId id="285"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27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025AB0-2A9D-4517-BB97-E507BAE31857}" v="10" dt="2024-09-03T03:00:32.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72" autoAdjust="0"/>
    <p:restoredTop sz="94660"/>
  </p:normalViewPr>
  <p:slideViewPr>
    <p:cSldViewPr snapToGrid="0">
      <p:cViewPr varScale="1">
        <p:scale>
          <a:sx n="104" d="100"/>
          <a:sy n="104" d="100"/>
        </p:scale>
        <p:origin x="1071"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7947-37FE-BC48-337C-B7F4FB78F7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609E0E-64EB-5D7E-FDEC-9C5E2F41E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63C231-6738-E055-275B-9ED1A5C1C879}"/>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5" name="Footer Placeholder 4">
            <a:extLst>
              <a:ext uri="{FF2B5EF4-FFF2-40B4-BE49-F238E27FC236}">
                <a16:creationId xmlns:a16="http://schemas.microsoft.com/office/drawing/2014/main" id="{A2C95220-4B60-02D3-53CD-71CA98946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2D437B-442A-989D-D0A6-BF4DC0D785C8}"/>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155529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A9C8-AF96-B9A8-028F-2AE80CC94E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D0D505-5467-72A4-AF85-309A0FFFBB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F686B7-A212-7C30-F437-9A0560FC534E}"/>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5" name="Footer Placeholder 4">
            <a:extLst>
              <a:ext uri="{FF2B5EF4-FFF2-40B4-BE49-F238E27FC236}">
                <a16:creationId xmlns:a16="http://schemas.microsoft.com/office/drawing/2014/main" id="{1F77D19A-D5B7-4496-298B-CC31FD042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62A5ED-616C-9FA0-41DC-1EA9DA56BA0E}"/>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3145194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1393B0-6302-D224-398C-6A1DCEA695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2BC7CB-F1BF-137D-115F-2960364325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FE204-FB3A-C1BE-2D3C-4E243ED71050}"/>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5" name="Footer Placeholder 4">
            <a:extLst>
              <a:ext uri="{FF2B5EF4-FFF2-40B4-BE49-F238E27FC236}">
                <a16:creationId xmlns:a16="http://schemas.microsoft.com/office/drawing/2014/main" id="{3A4B2565-B07D-091F-56B1-08E75B391C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22D09-9A94-FF31-D918-53F168285F74}"/>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2387799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79331-C43A-DC4F-5F51-88BB5B92E6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7B6370-F8B5-E79F-9AD9-4C0AC37C0D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343B9-FAD3-3AEC-E69A-E47A59F93D3B}"/>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5" name="Footer Placeholder 4">
            <a:extLst>
              <a:ext uri="{FF2B5EF4-FFF2-40B4-BE49-F238E27FC236}">
                <a16:creationId xmlns:a16="http://schemas.microsoft.com/office/drawing/2014/main" id="{6F9D9BFA-57F5-711E-6322-A2B54C2BF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D96C0-1072-F203-7B6C-BD8B833F4F3C}"/>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42804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3939-472A-F937-DE6C-1BB25B315C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BE7C07-8F7F-F664-4FEE-7669EC7341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D3585E-D2FA-C4E8-4C63-7E45670224DD}"/>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5" name="Footer Placeholder 4">
            <a:extLst>
              <a:ext uri="{FF2B5EF4-FFF2-40B4-BE49-F238E27FC236}">
                <a16:creationId xmlns:a16="http://schemas.microsoft.com/office/drawing/2014/main" id="{D924BD32-71DB-AEF0-3B6C-5B68AB51A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21F46-CB04-2610-1E16-0DA7C07DFEEB}"/>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3415287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6A867-4F3A-9CE9-3B39-BEABBEBAA2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DF6EAC-7651-260E-96D7-F245E53800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BA64A9-6A61-F596-9781-8A3F4A09CE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F78134-E363-5955-245C-CE54A6D1712D}"/>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6" name="Footer Placeholder 5">
            <a:extLst>
              <a:ext uri="{FF2B5EF4-FFF2-40B4-BE49-F238E27FC236}">
                <a16:creationId xmlns:a16="http://schemas.microsoft.com/office/drawing/2014/main" id="{6CCA1E71-29EE-5383-4DD5-01B2A0DFB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0036C7-D419-8CAB-A4C9-224CD6A14207}"/>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253230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50E3-8DAC-83CC-5EE4-FCE0EF2E83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8448BD-27E6-2156-7C2B-B31C2D8C3F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E1E045-5D48-446D-C205-16B7FDFFBB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0B8F38-C70C-8886-7154-1F725B66EF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D52BA8-CA0C-42D4-80A3-911BF26183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13C0E7-6296-5E57-9481-D549FC2D331E}"/>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8" name="Footer Placeholder 7">
            <a:extLst>
              <a:ext uri="{FF2B5EF4-FFF2-40B4-BE49-F238E27FC236}">
                <a16:creationId xmlns:a16="http://schemas.microsoft.com/office/drawing/2014/main" id="{2362B9A6-8AA4-B920-9914-2355BA9D53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27746D-51DC-14EE-89D6-C7B45ECF90F8}"/>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2921927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DCE77-4F80-11FD-8677-428AEE33AD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7782E-B0B1-FF5F-E3A1-F1C3A6D7A993}"/>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4" name="Footer Placeholder 3">
            <a:extLst>
              <a:ext uri="{FF2B5EF4-FFF2-40B4-BE49-F238E27FC236}">
                <a16:creationId xmlns:a16="http://schemas.microsoft.com/office/drawing/2014/main" id="{E690B4C9-466A-BBFF-52D1-391A7EE245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D31087-DB9E-4B29-D63F-52EC4B2F9887}"/>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188721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7F1962-0488-84F8-6C12-4EC7D1E1B553}"/>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3" name="Footer Placeholder 2">
            <a:extLst>
              <a:ext uri="{FF2B5EF4-FFF2-40B4-BE49-F238E27FC236}">
                <a16:creationId xmlns:a16="http://schemas.microsoft.com/office/drawing/2014/main" id="{7B5CABEF-2966-69AD-3361-922ED8EE93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5643DA-9FD3-79B9-B1CB-F62F8557CE1C}"/>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1723131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1FBA5-9CA5-ECC2-3032-2AF64C7277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296871-5B49-9F2E-C5E8-A15DA00B9B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7CBD9A-D5BB-17D1-A3E3-E9362632C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E423B-3418-433D-46BD-15D4B53098F1}"/>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6" name="Footer Placeholder 5">
            <a:extLst>
              <a:ext uri="{FF2B5EF4-FFF2-40B4-BE49-F238E27FC236}">
                <a16:creationId xmlns:a16="http://schemas.microsoft.com/office/drawing/2014/main" id="{9A27FF7E-8773-1D9E-549C-F8E395151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BE55D4-82B3-F52E-42BF-D7006FAEDDAC}"/>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273342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5CE1-2EE7-5B0A-B0D1-5492677728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C48A85-33A4-BE67-BD71-870728FDAA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130FED-2D8C-4E08-34B7-7210611BE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B449CF-8A2E-05C1-74C0-17A2F4062CD9}"/>
              </a:ext>
            </a:extLst>
          </p:cNvPr>
          <p:cNvSpPr>
            <a:spLocks noGrp="1"/>
          </p:cNvSpPr>
          <p:nvPr>
            <p:ph type="dt" sz="half" idx="10"/>
          </p:nvPr>
        </p:nvSpPr>
        <p:spPr/>
        <p:txBody>
          <a:bodyPr/>
          <a:lstStyle/>
          <a:p>
            <a:fld id="{8EDF3114-4CCE-48B7-8F08-AFDBCA08B6BB}" type="datetimeFigureOut">
              <a:rPr lang="en-US" smtClean="0"/>
              <a:t>10/10/2024</a:t>
            </a:fld>
            <a:endParaRPr lang="en-US"/>
          </a:p>
        </p:txBody>
      </p:sp>
      <p:sp>
        <p:nvSpPr>
          <p:cNvPr id="6" name="Footer Placeholder 5">
            <a:extLst>
              <a:ext uri="{FF2B5EF4-FFF2-40B4-BE49-F238E27FC236}">
                <a16:creationId xmlns:a16="http://schemas.microsoft.com/office/drawing/2014/main" id="{F0845A98-3736-A918-5B0A-1099E0BA5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B89DC-0947-2172-FDD1-CB1E3A7CB47E}"/>
              </a:ext>
            </a:extLst>
          </p:cNvPr>
          <p:cNvSpPr>
            <a:spLocks noGrp="1"/>
          </p:cNvSpPr>
          <p:nvPr>
            <p:ph type="sldNum" sz="quarter" idx="12"/>
          </p:nvPr>
        </p:nvSpPr>
        <p:spPr/>
        <p:txBody>
          <a:bodyPr/>
          <a:lstStyle/>
          <a:p>
            <a:fld id="{8ED0BBF1-C9B2-4510-A337-0B8567F0A9EC}" type="slidenum">
              <a:rPr lang="en-US" smtClean="0"/>
              <a:t>‹#›</a:t>
            </a:fld>
            <a:endParaRPr lang="en-US"/>
          </a:p>
        </p:txBody>
      </p:sp>
    </p:spTree>
    <p:extLst>
      <p:ext uri="{BB962C8B-B14F-4D97-AF65-F5344CB8AC3E}">
        <p14:creationId xmlns:p14="http://schemas.microsoft.com/office/powerpoint/2010/main" val="2915332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F4D09D-D082-83E0-2BF7-55864065B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7C9590-1EBA-9DE6-C7C4-2C06472824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EF311-2CEA-0320-28FC-E8EE4D4FF1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DF3114-4CCE-48B7-8F08-AFDBCA08B6BB}" type="datetimeFigureOut">
              <a:rPr lang="en-US" smtClean="0"/>
              <a:t>10/10/2024</a:t>
            </a:fld>
            <a:endParaRPr lang="en-US"/>
          </a:p>
        </p:txBody>
      </p:sp>
      <p:sp>
        <p:nvSpPr>
          <p:cNvPr id="5" name="Footer Placeholder 4">
            <a:extLst>
              <a:ext uri="{FF2B5EF4-FFF2-40B4-BE49-F238E27FC236}">
                <a16:creationId xmlns:a16="http://schemas.microsoft.com/office/drawing/2014/main" id="{28E4B109-BFDF-8668-1B07-B9EDDA5027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16FC90-B1E6-A26A-E9DE-52E1809571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D0BBF1-C9B2-4510-A337-0B8567F0A9EC}" type="slidenum">
              <a:rPr lang="en-US" smtClean="0"/>
              <a:t>‹#›</a:t>
            </a:fld>
            <a:endParaRPr lang="en-US"/>
          </a:p>
        </p:txBody>
      </p:sp>
    </p:spTree>
    <p:extLst>
      <p:ext uri="{BB962C8B-B14F-4D97-AF65-F5344CB8AC3E}">
        <p14:creationId xmlns:p14="http://schemas.microsoft.com/office/powerpoint/2010/main" val="171340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ftp://ftp.hq.nasa.gov/pub/pao/reports/1999/MCO_report.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iscord.gg/CPVvUeqt" TargetMode="External"/><Relationship Id="rId2" Type="http://schemas.openxmlformats.org/officeDocument/2006/relationships/hyperlink" Target="https://www.github.com/aregm/systemdesigncours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5C69-4416-8178-9A57-5AA4D0583214}"/>
              </a:ext>
            </a:extLst>
          </p:cNvPr>
          <p:cNvSpPr>
            <a:spLocks noGrp="1"/>
          </p:cNvSpPr>
          <p:nvPr>
            <p:ph type="ctrTitle"/>
          </p:nvPr>
        </p:nvSpPr>
        <p:spPr/>
        <p:txBody>
          <a:bodyPr/>
          <a:lstStyle/>
          <a:p>
            <a:r>
              <a:rPr lang="en-US" dirty="0"/>
              <a:t>Principles of the Software Design</a:t>
            </a:r>
          </a:p>
        </p:txBody>
      </p:sp>
      <p:sp>
        <p:nvSpPr>
          <p:cNvPr id="3" name="Subtitle 2">
            <a:extLst>
              <a:ext uri="{FF2B5EF4-FFF2-40B4-BE49-F238E27FC236}">
                <a16:creationId xmlns:a16="http://schemas.microsoft.com/office/drawing/2014/main" id="{8DDD835A-2489-5F0F-8B7B-3BBD963D345E}"/>
              </a:ext>
            </a:extLst>
          </p:cNvPr>
          <p:cNvSpPr>
            <a:spLocks noGrp="1"/>
          </p:cNvSpPr>
          <p:nvPr>
            <p:ph type="subTitle" idx="1"/>
          </p:nvPr>
        </p:nvSpPr>
        <p:spPr/>
        <p:txBody>
          <a:bodyPr>
            <a:normAutofit lnSpcReduction="10000"/>
          </a:bodyPr>
          <a:lstStyle/>
          <a:p>
            <a:r>
              <a:rPr lang="en-US" dirty="0"/>
              <a:t>Course for Armenian-French University</a:t>
            </a:r>
          </a:p>
          <a:p>
            <a:endParaRPr lang="en-US" dirty="0"/>
          </a:p>
          <a:p>
            <a:r>
              <a:rPr lang="en-US" dirty="0"/>
              <a:t>Areg Melik-Adamyan</a:t>
            </a:r>
          </a:p>
          <a:p>
            <a:r>
              <a:rPr lang="en-US" dirty="0"/>
              <a:t>Petr Kurapov</a:t>
            </a:r>
          </a:p>
        </p:txBody>
      </p:sp>
    </p:spTree>
    <p:extLst>
      <p:ext uri="{BB962C8B-B14F-4D97-AF65-F5344CB8AC3E}">
        <p14:creationId xmlns:p14="http://schemas.microsoft.com/office/powerpoint/2010/main" val="2884538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7FB1-D627-1771-6098-A8EB978615A5}"/>
              </a:ext>
            </a:extLst>
          </p:cNvPr>
          <p:cNvSpPr>
            <a:spLocks noGrp="1"/>
          </p:cNvSpPr>
          <p:nvPr>
            <p:ph type="title"/>
          </p:nvPr>
        </p:nvSpPr>
        <p:spPr/>
        <p:txBody>
          <a:bodyPr/>
          <a:lstStyle/>
          <a:p>
            <a:r>
              <a:rPr lang="en-US" dirty="0"/>
              <a:t>Great systems == great architects</a:t>
            </a:r>
          </a:p>
        </p:txBody>
      </p:sp>
      <p:sp>
        <p:nvSpPr>
          <p:cNvPr id="3" name="Content Placeholder 2">
            <a:extLst>
              <a:ext uri="{FF2B5EF4-FFF2-40B4-BE49-F238E27FC236}">
                <a16:creationId xmlns:a16="http://schemas.microsoft.com/office/drawing/2014/main" id="{D3D3D490-6CF3-D608-80B2-4264E76CD5E2}"/>
              </a:ext>
            </a:extLst>
          </p:cNvPr>
          <p:cNvSpPr>
            <a:spLocks noGrp="1"/>
          </p:cNvSpPr>
          <p:nvPr>
            <p:ph idx="1"/>
          </p:nvPr>
        </p:nvSpPr>
        <p:spPr/>
        <p:txBody>
          <a:bodyPr/>
          <a:lstStyle/>
          <a:p>
            <a:r>
              <a:rPr lang="en-US" dirty="0"/>
              <a:t>How to become a great software programmer and architect?</a:t>
            </a:r>
          </a:p>
          <a:p>
            <a:r>
              <a:rPr lang="en-US" dirty="0"/>
              <a:t>Need to develop the appropriate mentality – the ability to step back and refine important from non-important stuff.</a:t>
            </a:r>
          </a:p>
          <a:p>
            <a:r>
              <a:rPr lang="en-US" dirty="0"/>
              <a:t>How are we going to learn that?</a:t>
            </a:r>
          </a:p>
          <a:p>
            <a:pPr lvl="1"/>
            <a:r>
              <a:rPr lang="en-US" dirty="0"/>
              <a:t>E.W.D Dijkstra, 1975 “The problem with today's mathematical curricula is that mathematical results are published and taught quite openly, but how mathematics is done is not published, not taught explicitly, and the student must pick it up by osmosis so to speak.”</a:t>
            </a:r>
          </a:p>
          <a:p>
            <a:r>
              <a:rPr lang="en-US" dirty="0"/>
              <a:t>We are going to study some designs.</a:t>
            </a:r>
          </a:p>
          <a:p>
            <a:r>
              <a:rPr lang="en-US" dirty="0"/>
              <a:t>But first, we need to start speaking the same “language of design”.</a:t>
            </a:r>
          </a:p>
          <a:p>
            <a:endParaRPr lang="en-US" dirty="0"/>
          </a:p>
        </p:txBody>
      </p:sp>
    </p:spTree>
    <p:extLst>
      <p:ext uri="{BB962C8B-B14F-4D97-AF65-F5344CB8AC3E}">
        <p14:creationId xmlns:p14="http://schemas.microsoft.com/office/powerpoint/2010/main" val="3032761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0AE2-9A37-8E80-694A-48B822115C47}"/>
              </a:ext>
            </a:extLst>
          </p:cNvPr>
          <p:cNvSpPr>
            <a:spLocks noGrp="1"/>
          </p:cNvSpPr>
          <p:nvPr>
            <p:ph type="title"/>
          </p:nvPr>
        </p:nvSpPr>
        <p:spPr/>
        <p:txBody>
          <a:bodyPr/>
          <a:lstStyle/>
          <a:p>
            <a:r>
              <a:rPr lang="en-US" dirty="0"/>
              <a:t>System Decomposition</a:t>
            </a:r>
          </a:p>
        </p:txBody>
      </p:sp>
      <p:pic>
        <p:nvPicPr>
          <p:cNvPr id="1026" name="Picture 2">
            <a:extLst>
              <a:ext uri="{FF2B5EF4-FFF2-40B4-BE49-F238E27FC236}">
                <a16:creationId xmlns:a16="http://schemas.microsoft.com/office/drawing/2014/main" id="{08BE77B4-0B35-CFB1-083A-AAD918A045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0270" y="1441611"/>
            <a:ext cx="9491459" cy="4775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909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AD01-488B-C2C5-C4E7-2439CFEC66B3}"/>
              </a:ext>
            </a:extLst>
          </p:cNvPr>
          <p:cNvSpPr>
            <a:spLocks noGrp="1"/>
          </p:cNvSpPr>
          <p:nvPr>
            <p:ph type="title"/>
          </p:nvPr>
        </p:nvSpPr>
        <p:spPr/>
        <p:txBody>
          <a:bodyPr/>
          <a:lstStyle/>
          <a:p>
            <a:r>
              <a:rPr lang="en-US" dirty="0"/>
              <a:t>It’s all About Complexity</a:t>
            </a:r>
          </a:p>
        </p:txBody>
      </p:sp>
      <p:sp>
        <p:nvSpPr>
          <p:cNvPr id="3" name="Content Placeholder 2">
            <a:extLst>
              <a:ext uri="{FF2B5EF4-FFF2-40B4-BE49-F238E27FC236}">
                <a16:creationId xmlns:a16="http://schemas.microsoft.com/office/drawing/2014/main" id="{48EA02FD-7C0C-7E90-A490-76FD2A633385}"/>
              </a:ext>
            </a:extLst>
          </p:cNvPr>
          <p:cNvSpPr>
            <a:spLocks noGrp="1"/>
          </p:cNvSpPr>
          <p:nvPr>
            <p:ph idx="1"/>
          </p:nvPr>
        </p:nvSpPr>
        <p:spPr/>
        <p:txBody>
          <a:bodyPr>
            <a:normAutofit/>
          </a:bodyPr>
          <a:lstStyle/>
          <a:p>
            <a:r>
              <a:rPr lang="en-US" dirty="0"/>
              <a:t>“… </a:t>
            </a:r>
            <a:r>
              <a:rPr lang="en-US" sz="2000" dirty="0"/>
              <a:t>But programming, when stripped of all its circumstantial irrelevancies, boils down to no more and no less than very effective thinking so as to avoid unmastered complexity, to the very vigorous separation of your many different concerns.” E.W.D, 1975.</a:t>
            </a:r>
          </a:p>
          <a:p>
            <a:r>
              <a:rPr lang="en-US" dirty="0"/>
              <a:t>What is software design/architecture?</a:t>
            </a:r>
          </a:p>
          <a:p>
            <a:r>
              <a:rPr lang="en-US" dirty="0"/>
              <a:t>Many definitions, will use many of them, one of most popular from SEI</a:t>
            </a:r>
          </a:p>
          <a:p>
            <a:pPr marL="0" indent="0" algn="ctr">
              <a:buNone/>
            </a:pPr>
            <a:r>
              <a:rPr lang="en-US" sz="2400" dirty="0"/>
              <a:t>“The software architecture is a set of </a:t>
            </a:r>
            <a:r>
              <a:rPr lang="en-US" sz="2400" b="1" dirty="0"/>
              <a:t>structures</a:t>
            </a:r>
            <a:r>
              <a:rPr lang="en-US" sz="2400" dirty="0"/>
              <a:t> needed to reason                  about the system, which comprise software elements,                                    relations among them and properties of both.”</a:t>
            </a:r>
          </a:p>
          <a:p>
            <a:pPr marL="0" indent="0" algn="ctr">
              <a:buNone/>
            </a:pPr>
            <a:r>
              <a:rPr lang="en-US" sz="1600" dirty="0"/>
              <a:t>(Clements et al., 2010)</a:t>
            </a:r>
          </a:p>
          <a:p>
            <a:endParaRPr lang="en-US" sz="3600" dirty="0"/>
          </a:p>
        </p:txBody>
      </p:sp>
    </p:spTree>
    <p:extLst>
      <p:ext uri="{BB962C8B-B14F-4D97-AF65-F5344CB8AC3E}">
        <p14:creationId xmlns:p14="http://schemas.microsoft.com/office/powerpoint/2010/main" val="68708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circle(in)">
                                      <p:cBhvr>
                                        <p:cTn id="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7D38-6220-585A-5517-8B0C7EC6FA77}"/>
              </a:ext>
            </a:extLst>
          </p:cNvPr>
          <p:cNvSpPr>
            <a:spLocks noGrp="1"/>
          </p:cNvSpPr>
          <p:nvPr>
            <p:ph type="title"/>
          </p:nvPr>
        </p:nvSpPr>
        <p:spPr/>
        <p:txBody>
          <a:bodyPr/>
          <a:lstStyle/>
          <a:p>
            <a:r>
              <a:rPr lang="en-US" dirty="0"/>
              <a:t>Complexity definition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7E29B5-3E98-4CF0-B685-9BA1F00C4DC2}"/>
                  </a:ext>
                </a:extLst>
              </p:cNvPr>
              <p:cNvSpPr>
                <a:spLocks noGrp="1"/>
              </p:cNvSpPr>
              <p:nvPr>
                <p:ph idx="1"/>
              </p:nvPr>
            </p:nvSpPr>
            <p:spPr/>
            <p:txBody>
              <a:bodyPr>
                <a:normAutofit lnSpcReduction="10000"/>
              </a:bodyPr>
              <a:lstStyle/>
              <a:p>
                <a:pPr marL="0" indent="0">
                  <a:buNone/>
                </a:pPr>
                <a:r>
                  <a:rPr lang="en-US" dirty="0"/>
                  <a:t>Complexity is anything related to the structure of a software system that makes it hard to understand and modify the system.</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𝑝</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𝑐𝑜𝑠𝑡</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𝑡𝑖𝑚𝑒</m:t>
                              </m:r>
                            </m:e>
                            <m:sub>
                              <m:r>
                                <a:rPr lang="en-US" b="0" i="1" smtClean="0">
                                  <a:latin typeface="Cambria Math" panose="02040503050406030204" pitchFamily="18" charset="0"/>
                                </a:rPr>
                                <m:t>𝑝</m:t>
                              </m:r>
                            </m:sub>
                          </m:sSub>
                        </m:e>
                      </m:nary>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𝑝𝑎𝑟𝑡</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𝑠𝑦𝑠𝑡𝑒𝑚</m:t>
                      </m:r>
                    </m:oMath>
                  </m:oMathPara>
                </a14:m>
                <a:endParaRPr lang="en-US" dirty="0"/>
              </a:p>
              <a:p>
                <a:pPr marL="0" indent="0">
                  <a:buNone/>
                </a:pPr>
                <a:r>
                  <a:rPr lang="en-US" dirty="0"/>
                  <a:t>Examples:</a:t>
                </a:r>
              </a:p>
              <a:p>
                <a:r>
                  <a:rPr lang="en-US" dirty="0"/>
                  <a:t>A piece of code is hard to understand.</a:t>
                </a:r>
              </a:p>
              <a:p>
                <a:r>
                  <a:rPr lang="en-US" dirty="0"/>
                  <a:t>A small improvement takes a lot of effort.</a:t>
                </a:r>
              </a:p>
              <a:p>
                <a:r>
                  <a:rPr lang="en-US" dirty="0"/>
                  <a:t>Fixing a bug without introducing another one is hard.</a:t>
                </a:r>
              </a:p>
            </p:txBody>
          </p:sp>
        </mc:Choice>
        <mc:Fallback xmlns="">
          <p:sp>
            <p:nvSpPr>
              <p:cNvPr id="3" name="Content Placeholder 2">
                <a:extLst>
                  <a:ext uri="{FF2B5EF4-FFF2-40B4-BE49-F238E27FC236}">
                    <a16:creationId xmlns:a16="http://schemas.microsoft.com/office/drawing/2014/main" id="{F17E29B5-3E98-4CF0-B685-9BA1F00C4DC2}"/>
                  </a:ext>
                </a:extLst>
              </p:cNvPr>
              <p:cNvSpPr>
                <a:spLocks noGrp="1" noRot="1" noChangeAspect="1" noMove="1" noResize="1" noEditPoints="1" noAdjustHandles="1" noChangeArrowheads="1" noChangeShapeType="1" noTextEdit="1"/>
              </p:cNvSpPr>
              <p:nvPr>
                <p:ph idx="1"/>
              </p:nvPr>
            </p:nvSpPr>
            <p:spPr>
              <a:blipFill>
                <a:blip r:embed="rId2"/>
                <a:stretch>
                  <a:fillRect l="-1217" t="-3081" r="-1043"/>
                </a:stretch>
              </a:blipFill>
            </p:spPr>
            <p:txBody>
              <a:bodyPr/>
              <a:lstStyle/>
              <a:p>
                <a:r>
                  <a:rPr lang="en-US">
                    <a:noFill/>
                  </a:rPr>
                  <a:t> </a:t>
                </a:r>
              </a:p>
            </p:txBody>
          </p:sp>
        </mc:Fallback>
      </mc:AlternateContent>
    </p:spTree>
    <p:extLst>
      <p:ext uri="{BB962C8B-B14F-4D97-AF65-F5344CB8AC3E}">
        <p14:creationId xmlns:p14="http://schemas.microsoft.com/office/powerpoint/2010/main" val="3045340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59936-888C-7B6B-8C22-3301E7100BA0}"/>
              </a:ext>
            </a:extLst>
          </p:cNvPr>
          <p:cNvSpPr>
            <a:spLocks noGrp="1"/>
          </p:cNvSpPr>
          <p:nvPr>
            <p:ph type="title"/>
          </p:nvPr>
        </p:nvSpPr>
        <p:spPr/>
        <p:txBody>
          <a:bodyPr/>
          <a:lstStyle/>
          <a:p>
            <a:r>
              <a:rPr lang="en-US" dirty="0"/>
              <a:t>Symptoms of complexity</a:t>
            </a:r>
          </a:p>
        </p:txBody>
      </p:sp>
      <p:sp>
        <p:nvSpPr>
          <p:cNvPr id="3" name="Content Placeholder 2">
            <a:extLst>
              <a:ext uri="{FF2B5EF4-FFF2-40B4-BE49-F238E27FC236}">
                <a16:creationId xmlns:a16="http://schemas.microsoft.com/office/drawing/2014/main" id="{8AC1A786-C531-6BA8-94E1-3B16CABA94B2}"/>
              </a:ext>
            </a:extLst>
          </p:cNvPr>
          <p:cNvSpPr>
            <a:spLocks noGrp="1"/>
          </p:cNvSpPr>
          <p:nvPr>
            <p:ph idx="1"/>
          </p:nvPr>
        </p:nvSpPr>
        <p:spPr/>
        <p:txBody>
          <a:bodyPr/>
          <a:lstStyle/>
          <a:p>
            <a:r>
              <a:rPr lang="en-US" dirty="0"/>
              <a:t>Change amplification</a:t>
            </a:r>
          </a:p>
          <a:p>
            <a:pPr lvl="1"/>
            <a:r>
              <a:rPr lang="en-US" dirty="0"/>
              <a:t>Example (#ifdef CUDA!!)</a:t>
            </a:r>
          </a:p>
          <a:p>
            <a:r>
              <a:rPr lang="en-US" dirty="0"/>
              <a:t>Cognitive load</a:t>
            </a:r>
          </a:p>
          <a:p>
            <a:pPr lvl="1"/>
            <a:r>
              <a:rPr lang="en-US" dirty="0"/>
              <a:t>Example (global variables, module dependencies – data </a:t>
            </a:r>
            <a:r>
              <a:rPr lang="en-US" dirty="0" err="1"/>
              <a:t>mgr</a:t>
            </a:r>
            <a:r>
              <a:rPr lang="en-US" dirty="0"/>
              <a:t> in </a:t>
            </a:r>
            <a:r>
              <a:rPr lang="en-US" dirty="0" err="1"/>
              <a:t>hdk</a:t>
            </a:r>
            <a:r>
              <a:rPr lang="en-US" dirty="0"/>
              <a:t>)</a:t>
            </a:r>
          </a:p>
          <a:p>
            <a:pPr lvl="1"/>
            <a:r>
              <a:rPr lang="en-US" dirty="0"/>
              <a:t>Lines of code is not a good measure!!</a:t>
            </a:r>
          </a:p>
          <a:p>
            <a:r>
              <a:rPr lang="en-US" dirty="0"/>
              <a:t>Unknown unknowns – something you need to know, but there’s no way of finding out what it is</a:t>
            </a:r>
          </a:p>
          <a:p>
            <a:pPr lvl="1"/>
            <a:r>
              <a:rPr lang="en-US" dirty="0"/>
              <a:t>Example (</a:t>
            </a:r>
            <a:r>
              <a:rPr lang="en-US" dirty="0" err="1"/>
              <a:t>smth</a:t>
            </a:r>
            <a:r>
              <a:rPr lang="en-US" dirty="0"/>
              <a:t> like a lack of dependency on a global-</a:t>
            </a:r>
            <a:r>
              <a:rPr lang="en-US" dirty="0" err="1"/>
              <a:t>ish</a:t>
            </a:r>
            <a:r>
              <a:rPr lang="en-US" dirty="0"/>
              <a:t> setting; options!! Update of the option by some rule that’s not apparent)</a:t>
            </a:r>
          </a:p>
        </p:txBody>
      </p:sp>
    </p:spTree>
    <p:extLst>
      <p:ext uri="{BB962C8B-B14F-4D97-AF65-F5344CB8AC3E}">
        <p14:creationId xmlns:p14="http://schemas.microsoft.com/office/powerpoint/2010/main" val="2006577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1E55E-889F-7AD7-5FD6-9B362B8FC459}"/>
              </a:ext>
            </a:extLst>
          </p:cNvPr>
          <p:cNvSpPr>
            <a:spLocks noGrp="1"/>
          </p:cNvSpPr>
          <p:nvPr>
            <p:ph type="title"/>
          </p:nvPr>
        </p:nvSpPr>
        <p:spPr/>
        <p:txBody>
          <a:bodyPr/>
          <a:lstStyle/>
          <a:p>
            <a:r>
              <a:rPr lang="en-US" dirty="0"/>
              <a:t>Causes of complexity</a:t>
            </a:r>
          </a:p>
        </p:txBody>
      </p:sp>
      <p:sp>
        <p:nvSpPr>
          <p:cNvPr id="4" name="Content Placeholder 3">
            <a:extLst>
              <a:ext uri="{FF2B5EF4-FFF2-40B4-BE49-F238E27FC236}">
                <a16:creationId xmlns:a16="http://schemas.microsoft.com/office/drawing/2014/main" id="{AB1F20AF-78B9-C74B-8032-1C957BCC2C45}"/>
              </a:ext>
            </a:extLst>
          </p:cNvPr>
          <p:cNvSpPr>
            <a:spLocks noGrp="1"/>
          </p:cNvSpPr>
          <p:nvPr>
            <p:ph sz="half" idx="1"/>
          </p:nvPr>
        </p:nvSpPr>
        <p:spPr/>
        <p:txBody>
          <a:bodyPr/>
          <a:lstStyle/>
          <a:p>
            <a:pPr marL="0" indent="0">
              <a:buNone/>
            </a:pPr>
            <a:r>
              <a:rPr lang="en-US" b="1" dirty="0"/>
              <a:t>Dependencies</a:t>
            </a:r>
            <a:r>
              <a:rPr lang="en-US" dirty="0"/>
              <a:t> – a piece of code cannot be understood or modified in isolation.</a:t>
            </a:r>
          </a:p>
          <a:p>
            <a:pPr marL="0" indent="0">
              <a:buNone/>
            </a:pPr>
            <a:endParaRPr lang="en-US" dirty="0"/>
          </a:p>
          <a:p>
            <a:pPr marL="0" indent="0">
              <a:buNone/>
            </a:pPr>
            <a:r>
              <a:rPr lang="en-US" dirty="0"/>
              <a:t>Example 1: method signature.</a:t>
            </a:r>
          </a:p>
          <a:p>
            <a:pPr marL="0" indent="0">
              <a:buNone/>
            </a:pPr>
            <a:r>
              <a:rPr lang="en-US" dirty="0"/>
              <a:t>Example 2: serialization &amp; deserialization.</a:t>
            </a:r>
          </a:p>
          <a:p>
            <a:pPr marL="0" indent="0">
              <a:buNone/>
            </a:pPr>
            <a:endParaRPr lang="en-US" dirty="0"/>
          </a:p>
        </p:txBody>
      </p:sp>
      <p:sp>
        <p:nvSpPr>
          <p:cNvPr id="5" name="Content Placeholder 4">
            <a:extLst>
              <a:ext uri="{FF2B5EF4-FFF2-40B4-BE49-F238E27FC236}">
                <a16:creationId xmlns:a16="http://schemas.microsoft.com/office/drawing/2014/main" id="{7399F5CE-5F99-67E6-6AF9-8530A7202BAF}"/>
              </a:ext>
            </a:extLst>
          </p:cNvPr>
          <p:cNvSpPr>
            <a:spLocks noGrp="1"/>
          </p:cNvSpPr>
          <p:nvPr>
            <p:ph sz="half" idx="2"/>
          </p:nvPr>
        </p:nvSpPr>
        <p:spPr/>
        <p:txBody>
          <a:bodyPr/>
          <a:lstStyle/>
          <a:p>
            <a:pPr marL="0" indent="0">
              <a:buNone/>
            </a:pPr>
            <a:r>
              <a:rPr lang="en-US" b="1" dirty="0"/>
              <a:t>Obscurity</a:t>
            </a:r>
            <a:r>
              <a:rPr lang="en-US" dirty="0"/>
              <a:t> – important information is not obvious.</a:t>
            </a:r>
          </a:p>
          <a:p>
            <a:pPr marL="0" indent="0">
              <a:buNone/>
            </a:pPr>
            <a:endParaRPr lang="en-US" dirty="0"/>
          </a:p>
          <a:p>
            <a:pPr marL="0" indent="0">
              <a:buNone/>
            </a:pPr>
            <a:r>
              <a:rPr lang="en-US" dirty="0"/>
              <a:t>Example 1: variable name (time) or inadequate documentation.</a:t>
            </a:r>
          </a:p>
          <a:p>
            <a:pPr marL="0" indent="0">
              <a:buNone/>
            </a:pPr>
            <a:r>
              <a:rPr lang="en-US" dirty="0"/>
              <a:t>Example 2: Error status &amp; messages.</a:t>
            </a:r>
          </a:p>
        </p:txBody>
      </p:sp>
      <p:sp>
        <p:nvSpPr>
          <p:cNvPr id="6" name="TextBox 5">
            <a:extLst>
              <a:ext uri="{FF2B5EF4-FFF2-40B4-BE49-F238E27FC236}">
                <a16:creationId xmlns:a16="http://schemas.microsoft.com/office/drawing/2014/main" id="{9A6CEEB4-B253-43DE-80DE-2EF223801042}"/>
              </a:ext>
            </a:extLst>
          </p:cNvPr>
          <p:cNvSpPr txBox="1"/>
          <p:nvPr/>
        </p:nvSpPr>
        <p:spPr>
          <a:xfrm>
            <a:off x="762000" y="5222856"/>
            <a:ext cx="10515600" cy="954107"/>
          </a:xfrm>
          <a:prstGeom prst="rect">
            <a:avLst/>
          </a:prstGeom>
          <a:noFill/>
        </p:spPr>
        <p:txBody>
          <a:bodyPr wrap="square" rtlCol="0">
            <a:spAutoFit/>
          </a:bodyPr>
          <a:lstStyle/>
          <a:p>
            <a:pPr algn="ctr"/>
            <a:r>
              <a:rPr lang="en-US" sz="2800" b="1" dirty="0"/>
              <a:t>Complexity is incremental: thousands of small dependencies and obscurities introduced by current changes </a:t>
            </a:r>
          </a:p>
        </p:txBody>
      </p:sp>
    </p:spTree>
    <p:extLst>
      <p:ext uri="{BB962C8B-B14F-4D97-AF65-F5344CB8AC3E}">
        <p14:creationId xmlns:p14="http://schemas.microsoft.com/office/powerpoint/2010/main" val="3585601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58DF-EE7C-E5C9-4B67-932264DA296C}"/>
              </a:ext>
            </a:extLst>
          </p:cNvPr>
          <p:cNvSpPr>
            <a:spLocks noGrp="1"/>
          </p:cNvSpPr>
          <p:nvPr>
            <p:ph type="title"/>
          </p:nvPr>
        </p:nvSpPr>
        <p:spPr/>
        <p:txBody>
          <a:bodyPr/>
          <a:lstStyle/>
          <a:p>
            <a:r>
              <a:rPr lang="en-US" dirty="0"/>
              <a:t>Design and Architecture</a:t>
            </a:r>
          </a:p>
        </p:txBody>
      </p:sp>
      <p:sp>
        <p:nvSpPr>
          <p:cNvPr id="3" name="Content Placeholder 2">
            <a:extLst>
              <a:ext uri="{FF2B5EF4-FFF2-40B4-BE49-F238E27FC236}">
                <a16:creationId xmlns:a16="http://schemas.microsoft.com/office/drawing/2014/main" id="{A3BD1036-592B-D469-ABDA-3CE529976279}"/>
              </a:ext>
            </a:extLst>
          </p:cNvPr>
          <p:cNvSpPr>
            <a:spLocks noGrp="1"/>
          </p:cNvSpPr>
          <p:nvPr>
            <p:ph idx="1"/>
          </p:nvPr>
        </p:nvSpPr>
        <p:spPr/>
        <p:txBody>
          <a:bodyPr/>
          <a:lstStyle/>
          <a:p>
            <a:r>
              <a:rPr lang="en-US" dirty="0"/>
              <a:t>Design is both verb and noun - process and result.</a:t>
            </a:r>
          </a:p>
          <a:p>
            <a:r>
              <a:rPr lang="en-US" dirty="0"/>
              <a:t>We will use Design and Architecture interchangeably.</a:t>
            </a:r>
          </a:p>
          <a:p>
            <a:r>
              <a:rPr lang="en-US" dirty="0"/>
              <a:t>Differ from Detailed-level design </a:t>
            </a:r>
          </a:p>
          <a:p>
            <a:r>
              <a:rPr lang="en-US" dirty="0"/>
              <a:t>What is driving design?</a:t>
            </a:r>
          </a:p>
          <a:p>
            <a:r>
              <a:rPr lang="en-US" dirty="0"/>
              <a:t>Decision to transform purpose – requirements (functional, non-functional, quality, constraints) are called architectural or design </a:t>
            </a:r>
            <a:r>
              <a:rPr lang="en-US" b="1" dirty="0"/>
              <a:t>drivers.</a:t>
            </a:r>
            <a:endParaRPr lang="en-US" dirty="0"/>
          </a:p>
          <a:p>
            <a:endParaRPr lang="en-US" dirty="0"/>
          </a:p>
        </p:txBody>
      </p:sp>
    </p:spTree>
    <p:extLst>
      <p:ext uri="{BB962C8B-B14F-4D97-AF65-F5344CB8AC3E}">
        <p14:creationId xmlns:p14="http://schemas.microsoft.com/office/powerpoint/2010/main" val="60311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565B-1989-0603-7BFE-FE2D4587E190}"/>
              </a:ext>
            </a:extLst>
          </p:cNvPr>
          <p:cNvSpPr>
            <a:spLocks noGrp="1"/>
          </p:cNvSpPr>
          <p:nvPr>
            <p:ph type="title"/>
          </p:nvPr>
        </p:nvSpPr>
        <p:spPr/>
        <p:txBody>
          <a:bodyPr/>
          <a:lstStyle/>
          <a:p>
            <a:r>
              <a:rPr lang="en-US" dirty="0"/>
              <a:t>Architectural Design</a:t>
            </a:r>
          </a:p>
        </p:txBody>
      </p:sp>
      <p:sp>
        <p:nvSpPr>
          <p:cNvPr id="3" name="Content Placeholder 2">
            <a:extLst>
              <a:ext uri="{FF2B5EF4-FFF2-40B4-BE49-F238E27FC236}">
                <a16:creationId xmlns:a16="http://schemas.microsoft.com/office/drawing/2014/main" id="{B9304A0D-EA83-43D5-7CC5-7B24A62D3711}"/>
              </a:ext>
            </a:extLst>
          </p:cNvPr>
          <p:cNvSpPr>
            <a:spLocks noGrp="1"/>
          </p:cNvSpPr>
          <p:nvPr>
            <p:ph idx="1"/>
          </p:nvPr>
        </p:nvSpPr>
        <p:spPr/>
        <p:txBody>
          <a:bodyPr/>
          <a:lstStyle/>
          <a:p>
            <a:r>
              <a:rPr lang="en-US" dirty="0"/>
              <a:t>We talked about complexity, what else?</a:t>
            </a:r>
          </a:p>
          <a:p>
            <a:r>
              <a:rPr lang="en-US" b="1" dirty="0"/>
              <a:t>Decisions and intentions</a:t>
            </a:r>
            <a:r>
              <a:rPr lang="en-US" dirty="0"/>
              <a:t> – forced by drivers.</a:t>
            </a:r>
          </a:p>
          <a:p>
            <a:r>
              <a:rPr lang="en-US" dirty="0"/>
              <a:t>Need to stay at a certain level of abstraction – not to get into detailed design.</a:t>
            </a:r>
          </a:p>
          <a:p>
            <a:r>
              <a:rPr lang="en-US" dirty="0"/>
              <a:t>What is detailed design? </a:t>
            </a:r>
          </a:p>
          <a:p>
            <a:pPr lvl="1"/>
            <a:r>
              <a:rPr lang="en-US" dirty="0"/>
              <a:t>Naming patterns, usage of </a:t>
            </a:r>
            <a:r>
              <a:rPr lang="en-US" dirty="0" err="1"/>
              <a:t>Pthreads</a:t>
            </a:r>
            <a:r>
              <a:rPr lang="en-US" dirty="0"/>
              <a:t>, usage of QUIC, etc.</a:t>
            </a:r>
          </a:p>
        </p:txBody>
      </p:sp>
    </p:spTree>
    <p:extLst>
      <p:ext uri="{BB962C8B-B14F-4D97-AF65-F5344CB8AC3E}">
        <p14:creationId xmlns:p14="http://schemas.microsoft.com/office/powerpoint/2010/main" val="1686678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77C8E-8D82-C272-998E-0698AD360C8E}"/>
              </a:ext>
            </a:extLst>
          </p:cNvPr>
          <p:cNvSpPr>
            <a:spLocks noGrp="1"/>
          </p:cNvSpPr>
          <p:nvPr>
            <p:ph type="title"/>
          </p:nvPr>
        </p:nvSpPr>
        <p:spPr/>
        <p:txBody>
          <a:bodyPr/>
          <a:lstStyle/>
          <a:p>
            <a:r>
              <a:rPr lang="en-US" dirty="0"/>
              <a:t>Why is Software Design Important?</a:t>
            </a:r>
          </a:p>
        </p:txBody>
      </p:sp>
      <p:sp>
        <p:nvSpPr>
          <p:cNvPr id="3" name="Content Placeholder 2">
            <a:extLst>
              <a:ext uri="{FF2B5EF4-FFF2-40B4-BE49-F238E27FC236}">
                <a16:creationId xmlns:a16="http://schemas.microsoft.com/office/drawing/2014/main" id="{46E13505-09BF-5AA2-782E-880BC0B50906}"/>
              </a:ext>
            </a:extLst>
          </p:cNvPr>
          <p:cNvSpPr>
            <a:spLocks noGrp="1"/>
          </p:cNvSpPr>
          <p:nvPr>
            <p:ph idx="1"/>
          </p:nvPr>
        </p:nvSpPr>
        <p:spPr/>
        <p:txBody>
          <a:bodyPr/>
          <a:lstStyle/>
          <a:p>
            <a:r>
              <a:rPr lang="en-US" dirty="0"/>
              <a:t>Design and architecture acts as the skeleton of a system.</a:t>
            </a:r>
          </a:p>
          <a:p>
            <a:pPr lvl="1"/>
            <a:r>
              <a:rPr lang="en-US" dirty="0"/>
              <a:t>Every system has an architecture. There is no single right architecture.</a:t>
            </a:r>
          </a:p>
          <a:p>
            <a:r>
              <a:rPr lang="en-US" dirty="0"/>
              <a:t>Architecture influences quality attributes.</a:t>
            </a:r>
          </a:p>
          <a:p>
            <a:pPr lvl="1"/>
            <a:r>
              <a:rPr lang="en-US" dirty="0"/>
              <a:t>External properties (latency, security, etc.) differently manifest in different skeletons.</a:t>
            </a:r>
          </a:p>
          <a:p>
            <a:r>
              <a:rPr lang="en-US" dirty="0"/>
              <a:t>Architecture is</a:t>
            </a:r>
            <a:r>
              <a:rPr lang="en-US" b="1" dirty="0">
                <a:solidFill>
                  <a:srgbClr val="FF0000"/>
                </a:solidFill>
              </a:rPr>
              <a:t> orthogonal </a:t>
            </a:r>
            <a:r>
              <a:rPr lang="en-US" dirty="0"/>
              <a:t>to functionality!!!</a:t>
            </a:r>
          </a:p>
          <a:p>
            <a:pPr lvl="1"/>
            <a:r>
              <a:rPr lang="en-US" dirty="0"/>
              <a:t>E.g., you can build the same system as 3-tier, 2 tier or P2P.</a:t>
            </a:r>
          </a:p>
          <a:p>
            <a:r>
              <a:rPr lang="en-US" dirty="0"/>
              <a:t>Architecture constraints systems</a:t>
            </a:r>
          </a:p>
          <a:p>
            <a:pPr lvl="1"/>
            <a:r>
              <a:rPr lang="en-US" dirty="0"/>
              <a:t>Art to tame the complexity to have the right level of attributes.</a:t>
            </a:r>
          </a:p>
        </p:txBody>
      </p:sp>
    </p:spTree>
    <p:extLst>
      <p:ext uri="{BB962C8B-B14F-4D97-AF65-F5344CB8AC3E}">
        <p14:creationId xmlns:p14="http://schemas.microsoft.com/office/powerpoint/2010/main" val="661813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D49E-C35D-91EF-A528-BB09F36BC75D}"/>
              </a:ext>
            </a:extLst>
          </p:cNvPr>
          <p:cNvSpPr>
            <a:spLocks noGrp="1"/>
          </p:cNvSpPr>
          <p:nvPr>
            <p:ph type="title"/>
          </p:nvPr>
        </p:nvSpPr>
        <p:spPr/>
        <p:txBody>
          <a:bodyPr/>
          <a:lstStyle/>
          <a:p>
            <a:r>
              <a:rPr lang="en-US" dirty="0"/>
              <a:t>When is Architecture Important?</a:t>
            </a:r>
          </a:p>
        </p:txBody>
      </p:sp>
      <p:sp>
        <p:nvSpPr>
          <p:cNvPr id="3" name="Content Placeholder 2">
            <a:extLst>
              <a:ext uri="{FF2B5EF4-FFF2-40B4-BE49-F238E27FC236}">
                <a16:creationId xmlns:a16="http://schemas.microsoft.com/office/drawing/2014/main" id="{3E4C3C45-1127-0417-87C3-C70F3768B9F2}"/>
              </a:ext>
            </a:extLst>
          </p:cNvPr>
          <p:cNvSpPr>
            <a:spLocks noGrp="1"/>
          </p:cNvSpPr>
          <p:nvPr>
            <p:ph idx="1"/>
          </p:nvPr>
        </p:nvSpPr>
        <p:spPr/>
        <p:txBody>
          <a:bodyPr/>
          <a:lstStyle/>
          <a:p>
            <a:r>
              <a:rPr lang="en-US" dirty="0"/>
              <a:t>Small solution space.</a:t>
            </a:r>
          </a:p>
          <a:p>
            <a:r>
              <a:rPr lang="en-US" dirty="0"/>
              <a:t>High risk of failure</a:t>
            </a:r>
          </a:p>
          <a:p>
            <a:r>
              <a:rPr lang="en-US" dirty="0"/>
              <a:t>Difficult quality attributes</a:t>
            </a:r>
          </a:p>
          <a:p>
            <a:r>
              <a:rPr lang="en-US" dirty="0"/>
              <a:t>New Domain</a:t>
            </a:r>
          </a:p>
          <a:p>
            <a:r>
              <a:rPr lang="en-US" dirty="0"/>
              <a:t>Product lines</a:t>
            </a:r>
          </a:p>
        </p:txBody>
      </p:sp>
    </p:spTree>
    <p:extLst>
      <p:ext uri="{BB962C8B-B14F-4D97-AF65-F5344CB8AC3E}">
        <p14:creationId xmlns:p14="http://schemas.microsoft.com/office/powerpoint/2010/main" val="2061209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5C69-4416-8178-9A57-5AA4D0583214}"/>
              </a:ext>
            </a:extLst>
          </p:cNvPr>
          <p:cNvSpPr>
            <a:spLocks noGrp="1"/>
          </p:cNvSpPr>
          <p:nvPr>
            <p:ph type="ctrTitle"/>
          </p:nvPr>
        </p:nvSpPr>
        <p:spPr/>
        <p:txBody>
          <a:bodyPr/>
          <a:lstStyle/>
          <a:p>
            <a:r>
              <a:rPr lang="en-US" dirty="0"/>
              <a:t>Lecture 1:</a:t>
            </a:r>
            <a:br>
              <a:rPr lang="en-US" dirty="0"/>
            </a:br>
            <a:r>
              <a:rPr lang="en-US" dirty="0"/>
              <a:t>Course Introduction</a:t>
            </a:r>
          </a:p>
        </p:txBody>
      </p:sp>
      <p:sp>
        <p:nvSpPr>
          <p:cNvPr id="3" name="Subtitle 2">
            <a:extLst>
              <a:ext uri="{FF2B5EF4-FFF2-40B4-BE49-F238E27FC236}">
                <a16:creationId xmlns:a16="http://schemas.microsoft.com/office/drawing/2014/main" id="{8DDD835A-2489-5F0F-8B7B-3BBD963D345E}"/>
              </a:ext>
            </a:extLst>
          </p:cNvPr>
          <p:cNvSpPr>
            <a:spLocks noGrp="1"/>
          </p:cNvSpPr>
          <p:nvPr>
            <p:ph type="subTitle" idx="1"/>
          </p:nvPr>
        </p:nvSpPr>
        <p:spPr/>
        <p:txBody>
          <a:bodyPr>
            <a:normAutofit lnSpcReduction="10000"/>
          </a:bodyPr>
          <a:lstStyle/>
          <a:p>
            <a:r>
              <a:rPr lang="en-US" dirty="0"/>
              <a:t>Course for Armenian-French University (Lyon University)</a:t>
            </a:r>
          </a:p>
          <a:p>
            <a:endParaRPr lang="en-US" dirty="0"/>
          </a:p>
          <a:p>
            <a:r>
              <a:rPr lang="en-US" dirty="0"/>
              <a:t>Areg Melik-Adamyan</a:t>
            </a:r>
          </a:p>
          <a:p>
            <a:r>
              <a:rPr lang="en-US" dirty="0"/>
              <a:t>Petr Kurapov</a:t>
            </a:r>
          </a:p>
        </p:txBody>
      </p:sp>
    </p:spTree>
    <p:extLst>
      <p:ext uri="{BB962C8B-B14F-4D97-AF65-F5344CB8AC3E}">
        <p14:creationId xmlns:p14="http://schemas.microsoft.com/office/powerpoint/2010/main" val="3077764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5E66A-2270-EB23-9FBE-CEC2AF2795CE}"/>
              </a:ext>
            </a:extLst>
          </p:cNvPr>
          <p:cNvSpPr>
            <a:spLocks noGrp="1"/>
          </p:cNvSpPr>
          <p:nvPr>
            <p:ph type="title"/>
          </p:nvPr>
        </p:nvSpPr>
        <p:spPr/>
        <p:txBody>
          <a:bodyPr/>
          <a:lstStyle/>
          <a:p>
            <a:r>
              <a:rPr lang="en-US" dirty="0"/>
              <a:t>But wait - Solution Space?</a:t>
            </a:r>
          </a:p>
        </p:txBody>
      </p:sp>
      <p:sp>
        <p:nvSpPr>
          <p:cNvPr id="3" name="Content Placeholder 2">
            <a:extLst>
              <a:ext uri="{FF2B5EF4-FFF2-40B4-BE49-F238E27FC236}">
                <a16:creationId xmlns:a16="http://schemas.microsoft.com/office/drawing/2014/main" id="{713E9063-A829-3002-5788-786FA2D05920}"/>
              </a:ext>
            </a:extLst>
          </p:cNvPr>
          <p:cNvSpPr>
            <a:spLocks noGrp="1"/>
          </p:cNvSpPr>
          <p:nvPr>
            <p:ph idx="1"/>
          </p:nvPr>
        </p:nvSpPr>
        <p:spPr/>
        <p:txBody>
          <a:bodyPr/>
          <a:lstStyle/>
          <a:p>
            <a:r>
              <a:rPr lang="en-US" dirty="0"/>
              <a:t>Need to take a step back</a:t>
            </a:r>
          </a:p>
          <a:p>
            <a:r>
              <a:rPr lang="en-US" dirty="0"/>
              <a:t>How do we get to solutions?</a:t>
            </a:r>
          </a:p>
          <a:p>
            <a:r>
              <a:rPr lang="en-US" dirty="0"/>
              <a:t>Drivers, drivers, drivers</a:t>
            </a:r>
          </a:p>
          <a:p>
            <a:r>
              <a:rPr lang="en-US" dirty="0"/>
              <a:t>Getting into the first formal concept in this course</a:t>
            </a:r>
          </a:p>
          <a:p>
            <a:r>
              <a:rPr lang="en-US" dirty="0"/>
              <a:t>The input driver -</a:t>
            </a:r>
          </a:p>
          <a:p>
            <a:pPr marL="457200" lvl="1" indent="0" algn="ctr">
              <a:buNone/>
            </a:pPr>
            <a:r>
              <a:rPr lang="en-US" sz="9600" b="1" dirty="0"/>
              <a:t>Requirements!</a:t>
            </a:r>
          </a:p>
        </p:txBody>
      </p:sp>
    </p:spTree>
    <p:extLst>
      <p:ext uri="{BB962C8B-B14F-4D97-AF65-F5344CB8AC3E}">
        <p14:creationId xmlns:p14="http://schemas.microsoft.com/office/powerpoint/2010/main" val="2026942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1132-A495-DF4D-E833-111DE7D494C6}"/>
              </a:ext>
            </a:extLst>
          </p:cNvPr>
          <p:cNvSpPr>
            <a:spLocks noGrp="1"/>
          </p:cNvSpPr>
          <p:nvPr>
            <p:ph type="title"/>
          </p:nvPr>
        </p:nvSpPr>
        <p:spPr/>
        <p:txBody>
          <a:bodyPr/>
          <a:lstStyle/>
          <a:p>
            <a:r>
              <a:rPr lang="en-US" dirty="0"/>
              <a:t>Requirements Definition</a:t>
            </a:r>
          </a:p>
        </p:txBody>
      </p:sp>
      <p:sp>
        <p:nvSpPr>
          <p:cNvPr id="3" name="Content Placeholder 2">
            <a:extLst>
              <a:ext uri="{FF2B5EF4-FFF2-40B4-BE49-F238E27FC236}">
                <a16:creationId xmlns:a16="http://schemas.microsoft.com/office/drawing/2014/main" id="{B6D82759-7EA8-49F4-DD16-E12F6EC73861}"/>
              </a:ext>
            </a:extLst>
          </p:cNvPr>
          <p:cNvSpPr>
            <a:spLocks noGrp="1"/>
          </p:cNvSpPr>
          <p:nvPr>
            <p:ph idx="1"/>
          </p:nvPr>
        </p:nvSpPr>
        <p:spPr/>
        <p:txBody>
          <a:bodyPr>
            <a:normAutofit fontScale="92500" lnSpcReduction="10000"/>
          </a:bodyPr>
          <a:lstStyle/>
          <a:p>
            <a:r>
              <a:rPr lang="en-US" dirty="0"/>
              <a:t>Requirements describe the necessary functions and features of the system we are to conceive, design, implement and operate. </a:t>
            </a:r>
          </a:p>
          <a:p>
            <a:pPr lvl="1"/>
            <a:r>
              <a:rPr lang="en-US" dirty="0"/>
              <a:t>Performance </a:t>
            </a:r>
          </a:p>
          <a:p>
            <a:pPr lvl="1"/>
            <a:r>
              <a:rPr lang="en-US" dirty="0"/>
              <a:t>Schedule </a:t>
            </a:r>
          </a:p>
          <a:p>
            <a:pPr lvl="1"/>
            <a:r>
              <a:rPr lang="en-US" dirty="0"/>
              <a:t>Cost </a:t>
            </a:r>
          </a:p>
          <a:p>
            <a:pPr lvl="1"/>
            <a:r>
              <a:rPr lang="en-US" dirty="0"/>
              <a:t>Other Characteristics (e.g. lifecycle properties)</a:t>
            </a:r>
          </a:p>
          <a:p>
            <a:r>
              <a:rPr lang="en-US" dirty="0"/>
              <a:t>Requirements are often organized hierarchically </a:t>
            </a:r>
          </a:p>
          <a:p>
            <a:pPr lvl="1"/>
            <a:r>
              <a:rPr lang="en-US" dirty="0"/>
              <a:t>At a high level, requirements focus on what should be achieved, not how to achieve it </a:t>
            </a:r>
          </a:p>
          <a:p>
            <a:pPr lvl="1"/>
            <a:r>
              <a:rPr lang="en-US" dirty="0"/>
              <a:t>Requirements are specified at every level, from the overall system to each hardware and software component.</a:t>
            </a:r>
          </a:p>
          <a:p>
            <a:r>
              <a:rPr lang="en-US" b="1" dirty="0"/>
              <a:t>Critically important to establish properly!</a:t>
            </a:r>
          </a:p>
        </p:txBody>
      </p:sp>
    </p:spTree>
    <p:extLst>
      <p:ext uri="{BB962C8B-B14F-4D97-AF65-F5344CB8AC3E}">
        <p14:creationId xmlns:p14="http://schemas.microsoft.com/office/powerpoint/2010/main" val="4158574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77AE8-59A0-9396-8925-1F51DE7F9999}"/>
              </a:ext>
            </a:extLst>
          </p:cNvPr>
          <p:cNvSpPr>
            <a:spLocks noGrp="1"/>
          </p:cNvSpPr>
          <p:nvPr>
            <p:ph type="title"/>
          </p:nvPr>
        </p:nvSpPr>
        <p:spPr/>
        <p:txBody>
          <a:bodyPr/>
          <a:lstStyle/>
          <a:p>
            <a:r>
              <a:rPr lang="en-US" dirty="0"/>
              <a:t>Poor requirements examples: MCO</a:t>
            </a:r>
          </a:p>
        </p:txBody>
      </p:sp>
      <p:sp>
        <p:nvSpPr>
          <p:cNvPr id="3" name="Content Placeholder 2">
            <a:extLst>
              <a:ext uri="{FF2B5EF4-FFF2-40B4-BE49-F238E27FC236}">
                <a16:creationId xmlns:a16="http://schemas.microsoft.com/office/drawing/2014/main" id="{9B78B511-4F88-5109-38EE-C8213AA6C344}"/>
              </a:ext>
            </a:extLst>
          </p:cNvPr>
          <p:cNvSpPr>
            <a:spLocks noGrp="1"/>
          </p:cNvSpPr>
          <p:nvPr>
            <p:ph idx="1"/>
          </p:nvPr>
        </p:nvSpPr>
        <p:spPr/>
        <p:txBody>
          <a:bodyPr>
            <a:normAutofit fontScale="92500" lnSpcReduction="20000"/>
          </a:bodyPr>
          <a:lstStyle/>
          <a:p>
            <a:r>
              <a:rPr lang="en-US" dirty="0"/>
              <a:t>Mars Climate Orbiter (MCO) was launched by NASA on December 11, 1998</a:t>
            </a:r>
          </a:p>
          <a:p>
            <a:r>
              <a:rPr lang="en-US" dirty="0"/>
              <a:t>Intended to study Martian climate, weather and surface changes and act as communications relay back to Earth</a:t>
            </a:r>
          </a:p>
          <a:p>
            <a:r>
              <a:rPr lang="en-US" dirty="0"/>
              <a:t>However, disintegrated during orbit insertion on Sept 23, 1999 -&gt;  approach too close -&gt; requirements not followed</a:t>
            </a:r>
          </a:p>
          <a:p>
            <a:r>
              <a:rPr lang="en-US" dirty="0"/>
              <a:t>Units confusion problem: Ground Software produced output in non-SI units (</a:t>
            </a:r>
            <a:r>
              <a:rPr lang="en-US" dirty="0" err="1"/>
              <a:t>lbf</a:t>
            </a:r>
            <a:r>
              <a:rPr lang="en-US" dirty="0"/>
              <a:t>-sec) instead of SI units: Ns</a:t>
            </a:r>
          </a:p>
          <a:p>
            <a:r>
              <a:rPr lang="en-US" dirty="0"/>
              <a:t>Contract between NASA and Lockheed Martin did specify SI-units  This requirement was flowed down to the Software Interface Specification (SIS), but not verified later and not implemented properly</a:t>
            </a:r>
          </a:p>
          <a:p>
            <a:pPr marL="0" indent="0">
              <a:buNone/>
            </a:pPr>
            <a:r>
              <a:rPr lang="en-US" dirty="0"/>
              <a:t>        </a:t>
            </a:r>
            <a:r>
              <a:rPr lang="en-US" dirty="0">
                <a:hlinkClick r:id="rId2"/>
              </a:rPr>
              <a:t>ftp://ftp.hq.nasa.gov/pub/pao/reports/1999/MCO_report.pdf</a:t>
            </a:r>
            <a:r>
              <a:rPr lang="en-US" dirty="0"/>
              <a:t> </a:t>
            </a:r>
          </a:p>
        </p:txBody>
      </p:sp>
    </p:spTree>
    <p:extLst>
      <p:ext uri="{BB962C8B-B14F-4D97-AF65-F5344CB8AC3E}">
        <p14:creationId xmlns:p14="http://schemas.microsoft.com/office/powerpoint/2010/main" val="3161985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46C69-720C-08C4-8FAD-474DDEBEB1EA}"/>
              </a:ext>
            </a:extLst>
          </p:cNvPr>
          <p:cNvSpPr>
            <a:spLocks noGrp="1"/>
          </p:cNvSpPr>
          <p:nvPr>
            <p:ph type="title"/>
          </p:nvPr>
        </p:nvSpPr>
        <p:spPr>
          <a:xfrm>
            <a:off x="838199" y="365125"/>
            <a:ext cx="11012241" cy="1325563"/>
          </a:xfrm>
        </p:spPr>
        <p:txBody>
          <a:bodyPr/>
          <a:lstStyle/>
          <a:p>
            <a:r>
              <a:rPr lang="en-US" dirty="0"/>
              <a:t>Poor requirements examples:  </a:t>
            </a:r>
            <a:r>
              <a:rPr lang="en-US" b="1" dirty="0"/>
              <a:t>Virtual Case File</a:t>
            </a:r>
            <a:endParaRPr lang="en-US" dirty="0"/>
          </a:p>
        </p:txBody>
      </p:sp>
      <p:sp>
        <p:nvSpPr>
          <p:cNvPr id="3" name="Content Placeholder 2">
            <a:extLst>
              <a:ext uri="{FF2B5EF4-FFF2-40B4-BE49-F238E27FC236}">
                <a16:creationId xmlns:a16="http://schemas.microsoft.com/office/drawing/2014/main" id="{E6B3E5AB-F310-DD93-3432-92401D63D9A1}"/>
              </a:ext>
            </a:extLst>
          </p:cNvPr>
          <p:cNvSpPr>
            <a:spLocks noGrp="1"/>
          </p:cNvSpPr>
          <p:nvPr>
            <p:ph idx="1"/>
          </p:nvPr>
        </p:nvSpPr>
        <p:spPr/>
        <p:txBody>
          <a:bodyPr>
            <a:normAutofit fontScale="55000" lnSpcReduction="20000"/>
          </a:bodyPr>
          <a:lstStyle/>
          <a:p>
            <a:r>
              <a:rPr lang="en-US" dirty="0"/>
              <a:t>One of the most well-known failed projects due to poor software requirements management is </a:t>
            </a:r>
            <a:r>
              <a:rPr lang="en-US" b="1" dirty="0"/>
              <a:t>the FBI's Virtual Case File (VCF)</a:t>
            </a:r>
            <a:r>
              <a:rPr lang="en-US" dirty="0"/>
              <a:t> system. This project, initiated in 2000, was meant to modernize the FBI's case management system. However, it was abandoned in 2005 after a huge financial investment, estimated at over $170 million, without delivering a usable system. Here are some key reasons for its failure, specifically related to software requirements management:</a:t>
            </a:r>
          </a:p>
          <a:p>
            <a:r>
              <a:rPr lang="en-US" b="1" dirty="0"/>
              <a:t>1. Unclear and Changing Requirements</a:t>
            </a:r>
          </a:p>
          <a:p>
            <a:pPr lvl="1"/>
            <a:r>
              <a:rPr lang="en-US" dirty="0"/>
              <a:t>The FBI's initial requirements for the system were vague, and as the project progressed, they kept changing. This lack of clarity made it impossible to develop a stable system architecture, and developers had difficulty tracking and responding to these shifting requirements.</a:t>
            </a:r>
          </a:p>
          <a:p>
            <a:r>
              <a:rPr lang="en-US" b="1" dirty="0"/>
              <a:t>2. Lack of Stakeholder Involvement</a:t>
            </a:r>
          </a:p>
          <a:p>
            <a:pPr lvl="1"/>
            <a:r>
              <a:rPr lang="en-US" dirty="0"/>
              <a:t>While the system was designed to serve FBI agents, there was inadequate involvement from the agents themselves in the early stages of gathering requirements. The developers and decision-makers did not fully understand how the agents worked or what features they truly needed.</a:t>
            </a:r>
          </a:p>
          <a:p>
            <a:r>
              <a:rPr lang="en-US" b="1" dirty="0"/>
              <a:t>3. Poor Communication and Documentation</a:t>
            </a:r>
          </a:p>
          <a:p>
            <a:pPr lvl="1"/>
            <a:r>
              <a:rPr lang="en-US" dirty="0"/>
              <a:t>Communication between the FBI, contractors, and stakeholders was inadequate, leading to misunderstandings about what the final product should look like. Additionally, documentation on requirements was either insufficient or out of date, making it difficult for teams to follow a clear development path.</a:t>
            </a:r>
          </a:p>
          <a:p>
            <a:r>
              <a:rPr lang="en-US" b="1" dirty="0"/>
              <a:t>4. Overly Complex Requirements</a:t>
            </a:r>
          </a:p>
          <a:p>
            <a:pPr lvl="1"/>
            <a:r>
              <a:rPr lang="en-US" dirty="0"/>
              <a:t>Some of the requirements that were eventually added to the project were overly complex and not necessary for the core functionality. This feature creep further complicated the system and led to delays, without improving the final product.</a:t>
            </a:r>
          </a:p>
          <a:p>
            <a:r>
              <a:rPr lang="en-US" b="1" dirty="0"/>
              <a:t>Outcome</a:t>
            </a:r>
          </a:p>
          <a:p>
            <a:pPr lvl="1"/>
            <a:r>
              <a:rPr lang="en-US" dirty="0"/>
              <a:t>After five years of effort, the VCF system was never fully functional. The project was scrapped, and the FBI had to start over with a new case management system, </a:t>
            </a:r>
            <a:r>
              <a:rPr lang="en-US" b="1" dirty="0"/>
              <a:t>Sentinel</a:t>
            </a:r>
            <a:r>
              <a:rPr lang="en-US" dirty="0"/>
              <a:t>, which was completed much later with lessons learned from the VCF failure.</a:t>
            </a:r>
          </a:p>
          <a:p>
            <a:endParaRPr lang="en-US" dirty="0"/>
          </a:p>
        </p:txBody>
      </p:sp>
    </p:spTree>
    <p:extLst>
      <p:ext uri="{BB962C8B-B14F-4D97-AF65-F5344CB8AC3E}">
        <p14:creationId xmlns:p14="http://schemas.microsoft.com/office/powerpoint/2010/main" val="4031553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A2D2A-5513-918F-401A-CB3B5AF06B49}"/>
              </a:ext>
            </a:extLst>
          </p:cNvPr>
          <p:cNvSpPr>
            <a:spLocks noGrp="1"/>
          </p:cNvSpPr>
          <p:nvPr>
            <p:ph type="title"/>
          </p:nvPr>
        </p:nvSpPr>
        <p:spPr/>
        <p:txBody>
          <a:bodyPr/>
          <a:lstStyle/>
          <a:p>
            <a:r>
              <a:rPr lang="en-US" dirty="0"/>
              <a:t>Poor requirements examples</a:t>
            </a:r>
          </a:p>
        </p:txBody>
      </p:sp>
      <p:sp>
        <p:nvSpPr>
          <p:cNvPr id="3" name="Content Placeholder 2">
            <a:extLst>
              <a:ext uri="{FF2B5EF4-FFF2-40B4-BE49-F238E27FC236}">
                <a16:creationId xmlns:a16="http://schemas.microsoft.com/office/drawing/2014/main" id="{E8E6A81B-CD0C-263D-8202-6578E1625842}"/>
              </a:ext>
            </a:extLst>
          </p:cNvPr>
          <p:cNvSpPr>
            <a:spLocks noGrp="1"/>
          </p:cNvSpPr>
          <p:nvPr>
            <p:ph idx="1"/>
          </p:nvPr>
        </p:nvSpPr>
        <p:spPr/>
        <p:txBody>
          <a:bodyPr>
            <a:normAutofit fontScale="55000" lnSpcReduction="20000"/>
          </a:bodyPr>
          <a:lstStyle/>
          <a:p>
            <a:r>
              <a:rPr lang="en-US" dirty="0"/>
              <a:t>Another prominent example of a failed project due to poor software requirements management is the </a:t>
            </a:r>
            <a:r>
              <a:rPr lang="en-US" b="1" dirty="0"/>
              <a:t>Denver International Airport (DIA) Automated Baggage Handling System</a:t>
            </a:r>
            <a:r>
              <a:rPr lang="en-US" dirty="0"/>
              <a:t>. This project, initiated in the early 1990s finished in 2007.</a:t>
            </a:r>
          </a:p>
          <a:p>
            <a:r>
              <a:rPr lang="en-US" b="1" dirty="0"/>
              <a:t>Unrealistic Requirements and Deadlines</a:t>
            </a:r>
          </a:p>
          <a:p>
            <a:pPr lvl="1"/>
            <a:r>
              <a:rPr lang="en-US" dirty="0"/>
              <a:t>The initial requirements were overly ambitious, demanding a fully automated, city-wide baggage handling system that was highly complex. The timeline for the system’s completion was also highly unrealistic, especially considering the scale of the system. The original schedule gave the developers only two years to complete what would have taken much longer with better planning.</a:t>
            </a:r>
          </a:p>
          <a:p>
            <a:r>
              <a:rPr lang="en-US" b="1" dirty="0"/>
              <a:t>2. Inadequate Requirement Gathering</a:t>
            </a:r>
          </a:p>
          <a:p>
            <a:pPr lvl="1"/>
            <a:r>
              <a:rPr lang="en-US" dirty="0"/>
              <a:t>Stakeholders did not fully assess the scope or the complexity of the system, resulting in incomplete and imprecise requirements. There was also insufficient consultation with the airport’s engineers, airlines, and other key users who could have provided valuable insights into practical, operational needs.</a:t>
            </a:r>
          </a:p>
          <a:p>
            <a:r>
              <a:rPr lang="en-US" b="1" dirty="0"/>
              <a:t>3. Failure to Account for Changing Requirements</a:t>
            </a:r>
          </a:p>
          <a:p>
            <a:pPr lvl="1"/>
            <a:r>
              <a:rPr lang="en-US" dirty="0"/>
              <a:t>As construction of the airport progressed, the requirements for the baggage system changed, but the system was not flexible enough to handle these changes. For example, modifications to the airport’s design required changes in the system, but the development team struggled to adapt to these evolving needs.</a:t>
            </a:r>
          </a:p>
          <a:p>
            <a:r>
              <a:rPr lang="en-US" b="1" dirty="0"/>
              <a:t>4. Inadequate Testing and Maintenance Planning</a:t>
            </a:r>
          </a:p>
          <a:p>
            <a:pPr lvl="1"/>
            <a:r>
              <a:rPr lang="en-US" dirty="0"/>
              <a:t>There was poor planning for testing, and the system was rushed into trial without proper validation. As a result, the system failed spectacularly in tests, leading to bags being damaged, misrouted, and lost entirely. The complexity of the system also made it difficult to maintain, and these maintenance issues were not adequately addressed during the requirements phase.</a:t>
            </a:r>
          </a:p>
          <a:p>
            <a:r>
              <a:rPr lang="en-US" b="1" dirty="0"/>
              <a:t>5. Overconfidence in Technology</a:t>
            </a:r>
          </a:p>
          <a:p>
            <a:pPr lvl="1"/>
            <a:r>
              <a:rPr lang="en-US" dirty="0"/>
              <a:t>The project’s scope and complexity were exacerbated by over-reliance on advanced technology that was untested at this scale. The designers underestimated the difficulties in building an integrated system that handled different baggage types and scenarios, which led to frequent breakdowns during testing.</a:t>
            </a:r>
          </a:p>
          <a:p>
            <a:endParaRPr lang="en-US" dirty="0"/>
          </a:p>
        </p:txBody>
      </p:sp>
    </p:spTree>
    <p:extLst>
      <p:ext uri="{BB962C8B-B14F-4D97-AF65-F5344CB8AC3E}">
        <p14:creationId xmlns:p14="http://schemas.microsoft.com/office/powerpoint/2010/main" val="2316244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C970C-C3CF-4D13-03E4-D38C2834C567}"/>
              </a:ext>
            </a:extLst>
          </p:cNvPr>
          <p:cNvSpPr>
            <a:spLocks noGrp="1"/>
          </p:cNvSpPr>
          <p:nvPr>
            <p:ph type="title"/>
          </p:nvPr>
        </p:nvSpPr>
        <p:spPr/>
        <p:txBody>
          <a:bodyPr/>
          <a:lstStyle/>
          <a:p>
            <a:r>
              <a:rPr lang="en-US" dirty="0"/>
              <a:t>Good requirements example: DC-3</a:t>
            </a:r>
          </a:p>
        </p:txBody>
      </p:sp>
      <p:sp>
        <p:nvSpPr>
          <p:cNvPr id="3" name="Content Placeholder 2">
            <a:extLst>
              <a:ext uri="{FF2B5EF4-FFF2-40B4-BE49-F238E27FC236}">
                <a16:creationId xmlns:a16="http://schemas.microsoft.com/office/drawing/2014/main" id="{975FCEBE-54EB-2071-074D-CE6F0EF9674B}"/>
              </a:ext>
            </a:extLst>
          </p:cNvPr>
          <p:cNvSpPr>
            <a:spLocks noGrp="1"/>
          </p:cNvSpPr>
          <p:nvPr>
            <p:ph idx="1"/>
          </p:nvPr>
        </p:nvSpPr>
        <p:spPr>
          <a:xfrm>
            <a:off x="838200" y="1825625"/>
            <a:ext cx="7501679" cy="4351338"/>
          </a:xfrm>
        </p:spPr>
        <p:txBody>
          <a:bodyPr/>
          <a:lstStyle/>
          <a:p>
            <a:r>
              <a:rPr lang="en-US" dirty="0"/>
              <a:t>Requirements based on desired improvements to DC-2</a:t>
            </a:r>
          </a:p>
          <a:p>
            <a:r>
              <a:rPr lang="en-US" dirty="0"/>
              <a:t>Very simple 3-page </a:t>
            </a:r>
            <a:r>
              <a:rPr lang="en-US" dirty="0" err="1"/>
              <a:t>RfP</a:t>
            </a:r>
            <a:r>
              <a:rPr lang="en-US" dirty="0"/>
              <a:t> (McDonnell Museum)  Phone call between Smith and Douglas</a:t>
            </a:r>
          </a:p>
          <a:p>
            <a:r>
              <a:rPr lang="en-US" dirty="0"/>
              <a:t>Key Requirements </a:t>
            </a:r>
          </a:p>
          <a:p>
            <a:pPr lvl="1"/>
            <a:r>
              <a:rPr lang="en-US" dirty="0"/>
              <a:t>Range: 1000 miles </a:t>
            </a:r>
          </a:p>
          <a:p>
            <a:pPr lvl="1"/>
            <a:r>
              <a:rPr lang="en-US" dirty="0"/>
              <a:t>Cruise Speed: 150 mph </a:t>
            </a:r>
          </a:p>
          <a:p>
            <a:pPr lvl="1"/>
            <a:r>
              <a:rPr lang="en-US" dirty="0"/>
              <a:t>Passengers: 20-30 </a:t>
            </a:r>
          </a:p>
          <a:p>
            <a:pPr lvl="1"/>
            <a:r>
              <a:rPr lang="en-US" dirty="0"/>
              <a:t>Twin Engines  </a:t>
            </a:r>
          </a:p>
          <a:p>
            <a:pPr lvl="1"/>
            <a:r>
              <a:rPr lang="en-US" dirty="0"/>
              <a:t>Rugged and Economical</a:t>
            </a:r>
          </a:p>
        </p:txBody>
      </p:sp>
      <p:pic>
        <p:nvPicPr>
          <p:cNvPr id="2050" name="Picture 2" descr="Mike's DC-3 - MIKESZONE">
            <a:extLst>
              <a:ext uri="{FF2B5EF4-FFF2-40B4-BE49-F238E27FC236}">
                <a16:creationId xmlns:a16="http://schemas.microsoft.com/office/drawing/2014/main" id="{5CD88ECB-D18A-F74A-3E2C-F04CD05AB9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0339" y="1410395"/>
            <a:ext cx="3492163" cy="22837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DC3 Aircraft - History and Development of our Aerial Survey Aircraft">
            <a:extLst>
              <a:ext uri="{FF2B5EF4-FFF2-40B4-BE49-F238E27FC236}">
                <a16:creationId xmlns:a16="http://schemas.microsoft.com/office/drawing/2014/main" id="{9627C9CC-979B-DD74-2215-89E01FE41C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0339" y="3915684"/>
            <a:ext cx="3492162" cy="247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498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C65B8-B6BA-39B1-BFC8-CF52C596ADAF}"/>
              </a:ext>
            </a:extLst>
          </p:cNvPr>
          <p:cNvSpPr>
            <a:spLocks noGrp="1"/>
          </p:cNvSpPr>
          <p:nvPr>
            <p:ph type="title"/>
          </p:nvPr>
        </p:nvSpPr>
        <p:spPr/>
        <p:txBody>
          <a:bodyPr/>
          <a:lstStyle/>
          <a:p>
            <a:r>
              <a:rPr lang="en-US" dirty="0"/>
              <a:t>Good requirements example: Basecamp</a:t>
            </a:r>
          </a:p>
        </p:txBody>
      </p:sp>
      <p:sp>
        <p:nvSpPr>
          <p:cNvPr id="6" name="Content Placeholder 5">
            <a:extLst>
              <a:ext uri="{FF2B5EF4-FFF2-40B4-BE49-F238E27FC236}">
                <a16:creationId xmlns:a16="http://schemas.microsoft.com/office/drawing/2014/main" id="{98D99C0E-39D9-47CC-87D7-277A6A730242}"/>
              </a:ext>
            </a:extLst>
          </p:cNvPr>
          <p:cNvSpPr>
            <a:spLocks noGrp="1"/>
          </p:cNvSpPr>
          <p:nvPr>
            <p:ph idx="1"/>
          </p:nvPr>
        </p:nvSpPr>
        <p:spPr/>
        <p:txBody>
          <a:bodyPr>
            <a:normAutofit fontScale="62500" lnSpcReduction="20000"/>
          </a:bodyPr>
          <a:lstStyle/>
          <a:p>
            <a:r>
              <a:rPr lang="en-US" dirty="0"/>
              <a:t>Clear and Focused Scope</a:t>
            </a:r>
          </a:p>
          <a:p>
            <a:pPr lvl="1"/>
            <a:r>
              <a:rPr lang="en-US" dirty="0"/>
              <a:t>Basecamp was designed to solve a specific problem: enabling small teams to manage projects and communicate effectively without overwhelming complexity. </a:t>
            </a:r>
          </a:p>
          <a:p>
            <a:r>
              <a:rPr lang="en-US" dirty="0"/>
              <a:t>User-Driven Requirements</a:t>
            </a:r>
          </a:p>
          <a:p>
            <a:pPr lvl="1"/>
            <a:r>
              <a:rPr lang="en-US" dirty="0"/>
              <a:t>The founders of Basecamp, originally running a web design company, built the tool out of their own needs for better project management. </a:t>
            </a:r>
          </a:p>
          <a:p>
            <a:r>
              <a:rPr lang="en-US" dirty="0"/>
              <a:t>Incremental Development and Simplicity</a:t>
            </a:r>
          </a:p>
          <a:p>
            <a:pPr lvl="1"/>
            <a:r>
              <a:rPr lang="en-US" dirty="0"/>
              <a:t>One of the guiding principles in Basecamp’s development was simplicity. The team emphasized developing the minimum viable product (MVP) first, with only the most essential features</a:t>
            </a:r>
          </a:p>
          <a:p>
            <a:r>
              <a:rPr lang="en-US" dirty="0"/>
              <a:t>Prioritization of Essential Features</a:t>
            </a:r>
          </a:p>
          <a:p>
            <a:pPr lvl="1"/>
            <a:r>
              <a:rPr lang="en-US" dirty="0"/>
              <a:t>The requirements focused on core functionality like to-do lists, project timelines, and file-sharing, without trying to compete with enterprise project management tools. </a:t>
            </a:r>
          </a:p>
          <a:p>
            <a:r>
              <a:rPr lang="en-US" dirty="0"/>
              <a:t>Agile and Customer Feedback Loops</a:t>
            </a:r>
          </a:p>
          <a:p>
            <a:pPr lvl="1"/>
            <a:r>
              <a:rPr lang="en-US" dirty="0"/>
              <a:t>Basecamp’s development followed an iterative approach, where user feedback was continuously gathered and used to shape future updates. </a:t>
            </a:r>
          </a:p>
          <a:p>
            <a:r>
              <a:rPr lang="en-US" dirty="0"/>
              <a:t>Avoidance of Feature Creep</a:t>
            </a:r>
          </a:p>
          <a:p>
            <a:pPr lvl="1"/>
            <a:r>
              <a:rPr lang="en-US" dirty="0"/>
              <a:t>Despite the temptation to add more advanced project management features to compete with larger, more feature-rich systems, Basecamp stuck to its principle of "less is more."</a:t>
            </a:r>
          </a:p>
        </p:txBody>
      </p:sp>
    </p:spTree>
    <p:extLst>
      <p:ext uri="{BB962C8B-B14F-4D97-AF65-F5344CB8AC3E}">
        <p14:creationId xmlns:p14="http://schemas.microsoft.com/office/powerpoint/2010/main" val="3739818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CBC8B-D7EB-A735-DF37-064ADE5A9CB2}"/>
              </a:ext>
            </a:extLst>
          </p:cNvPr>
          <p:cNvSpPr>
            <a:spLocks noGrp="1"/>
          </p:cNvSpPr>
          <p:nvPr>
            <p:ph type="title"/>
          </p:nvPr>
        </p:nvSpPr>
        <p:spPr/>
        <p:txBody>
          <a:bodyPr/>
          <a:lstStyle/>
          <a:p>
            <a:r>
              <a:rPr lang="en-US" dirty="0"/>
              <a:t>Requirements set constraints and goals in the </a:t>
            </a:r>
            <a:r>
              <a:rPr lang="en-US" i="1" dirty="0"/>
              <a:t>design</a:t>
            </a:r>
            <a:r>
              <a:rPr lang="en-US" dirty="0"/>
              <a:t> and </a:t>
            </a:r>
            <a:r>
              <a:rPr lang="en-US" i="1" dirty="0"/>
              <a:t>objective</a:t>
            </a:r>
            <a:r>
              <a:rPr lang="en-US" dirty="0"/>
              <a:t> space</a:t>
            </a:r>
          </a:p>
        </p:txBody>
      </p:sp>
      <p:sp>
        <p:nvSpPr>
          <p:cNvPr id="3" name="Content Placeholder 2">
            <a:extLst>
              <a:ext uri="{FF2B5EF4-FFF2-40B4-BE49-F238E27FC236}">
                <a16:creationId xmlns:a16="http://schemas.microsoft.com/office/drawing/2014/main" id="{A5C26880-B0F3-8700-641F-EF2F9313506A}"/>
              </a:ext>
            </a:extLst>
          </p:cNvPr>
          <p:cNvSpPr>
            <a:spLocks noGrp="1"/>
          </p:cNvSpPr>
          <p:nvPr>
            <p:ph idx="1"/>
          </p:nvPr>
        </p:nvSpPr>
        <p:spPr>
          <a:xfrm>
            <a:off x="838200" y="1825624"/>
            <a:ext cx="6973257" cy="4827899"/>
          </a:xfrm>
        </p:spPr>
        <p:txBody>
          <a:bodyPr>
            <a:normAutofit fontScale="92500" lnSpcReduction="10000"/>
          </a:bodyPr>
          <a:lstStyle/>
          <a:p>
            <a:r>
              <a:rPr lang="en-US" dirty="0"/>
              <a:t>When designing systems we always have tradeoffs between performance, cost, schedule and risk </a:t>
            </a:r>
          </a:p>
          <a:p>
            <a:r>
              <a:rPr lang="en-US" dirty="0"/>
              <a:t>“Shall” … Requirements help set constraints and define the boundaries of the design space and objective space </a:t>
            </a:r>
          </a:p>
          <a:p>
            <a:r>
              <a:rPr lang="en-US" dirty="0"/>
              <a:t>“Should” … requirements set goals once “shall” requirements are satisfied </a:t>
            </a:r>
          </a:p>
          <a:p>
            <a:r>
              <a:rPr lang="en-US" dirty="0"/>
              <a:t>Two main spaces: </a:t>
            </a:r>
          </a:p>
          <a:p>
            <a:pPr lvl="1"/>
            <a:r>
              <a:rPr lang="en-US" b="1" dirty="0"/>
              <a:t>Design Space</a:t>
            </a:r>
            <a:r>
              <a:rPr lang="en-US" dirty="0"/>
              <a:t> – the things we decide as engineers </a:t>
            </a:r>
          </a:p>
          <a:p>
            <a:pPr lvl="1"/>
            <a:r>
              <a:rPr lang="en-US" b="1" dirty="0"/>
              <a:t>Objective Space</a:t>
            </a:r>
            <a:r>
              <a:rPr lang="en-US" dirty="0"/>
              <a:t> – the things our systems/products achieve and what our customers care about</a:t>
            </a:r>
          </a:p>
        </p:txBody>
      </p:sp>
      <p:pic>
        <p:nvPicPr>
          <p:cNvPr id="5" name="Picture 4">
            <a:extLst>
              <a:ext uri="{FF2B5EF4-FFF2-40B4-BE49-F238E27FC236}">
                <a16:creationId xmlns:a16="http://schemas.microsoft.com/office/drawing/2014/main" id="{B7647EF5-B7B4-E9EF-8912-E1E21889EF51}"/>
              </a:ext>
            </a:extLst>
          </p:cNvPr>
          <p:cNvPicPr>
            <a:picLocks noChangeAspect="1"/>
          </p:cNvPicPr>
          <p:nvPr/>
        </p:nvPicPr>
        <p:blipFill>
          <a:blip r:embed="rId2"/>
          <a:stretch>
            <a:fillRect/>
          </a:stretch>
        </p:blipFill>
        <p:spPr>
          <a:xfrm>
            <a:off x="8044113" y="1117217"/>
            <a:ext cx="3143273" cy="1857389"/>
          </a:xfrm>
          <a:prstGeom prst="rect">
            <a:avLst/>
          </a:prstGeom>
        </p:spPr>
      </p:pic>
      <p:pic>
        <p:nvPicPr>
          <p:cNvPr id="7" name="Picture 6">
            <a:extLst>
              <a:ext uri="{FF2B5EF4-FFF2-40B4-BE49-F238E27FC236}">
                <a16:creationId xmlns:a16="http://schemas.microsoft.com/office/drawing/2014/main" id="{3739C0D1-96A2-BB6A-B6C7-215E974E30E8}"/>
              </a:ext>
            </a:extLst>
          </p:cNvPr>
          <p:cNvPicPr>
            <a:picLocks noChangeAspect="1"/>
          </p:cNvPicPr>
          <p:nvPr/>
        </p:nvPicPr>
        <p:blipFill>
          <a:blip r:embed="rId3"/>
          <a:stretch>
            <a:fillRect/>
          </a:stretch>
        </p:blipFill>
        <p:spPr>
          <a:xfrm>
            <a:off x="7759553" y="3429000"/>
            <a:ext cx="4081696" cy="2739446"/>
          </a:xfrm>
          <a:prstGeom prst="rect">
            <a:avLst/>
          </a:prstGeom>
        </p:spPr>
      </p:pic>
    </p:spTree>
    <p:extLst>
      <p:ext uri="{BB962C8B-B14F-4D97-AF65-F5344CB8AC3E}">
        <p14:creationId xmlns:p14="http://schemas.microsoft.com/office/powerpoint/2010/main" val="853563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C48D1-6373-0347-7642-CED79C2D6655}"/>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AFA357D7-9C2C-3E3A-F2D6-73D5F40B8FAC}"/>
              </a:ext>
            </a:extLst>
          </p:cNvPr>
          <p:cNvSpPr>
            <a:spLocks noGrp="1"/>
          </p:cNvSpPr>
          <p:nvPr>
            <p:ph idx="1"/>
          </p:nvPr>
        </p:nvSpPr>
        <p:spPr/>
        <p:txBody>
          <a:bodyPr/>
          <a:lstStyle/>
          <a:p>
            <a:r>
              <a:rPr lang="en-US" dirty="0"/>
              <a:t>Is there any difference in meaning between the words “Requirements” and “Specifications”? </a:t>
            </a:r>
          </a:p>
          <a:p>
            <a:pPr lvl="1"/>
            <a:r>
              <a:rPr lang="en-US" dirty="0"/>
              <a:t>No, they are essentially the same. </a:t>
            </a:r>
          </a:p>
          <a:p>
            <a:pPr lvl="1"/>
            <a:r>
              <a:rPr lang="en-US" dirty="0"/>
              <a:t>Yes, requirements are the input to the design process, while specifications are the output. </a:t>
            </a:r>
          </a:p>
          <a:p>
            <a:pPr lvl="1"/>
            <a:r>
              <a:rPr lang="en-US" dirty="0"/>
              <a:t>Yes, specifications include the requirements, but also contain other things. </a:t>
            </a:r>
          </a:p>
          <a:p>
            <a:pPr lvl="1"/>
            <a:r>
              <a:rPr lang="en-US" dirty="0"/>
              <a:t>I am not sure.</a:t>
            </a:r>
          </a:p>
        </p:txBody>
      </p:sp>
    </p:spTree>
    <p:extLst>
      <p:ext uri="{BB962C8B-B14F-4D97-AF65-F5344CB8AC3E}">
        <p14:creationId xmlns:p14="http://schemas.microsoft.com/office/powerpoint/2010/main" val="2500363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1D4B-C568-EE51-A6DE-16ABFAD85005}"/>
              </a:ext>
            </a:extLst>
          </p:cNvPr>
          <p:cNvSpPr>
            <a:spLocks noGrp="1"/>
          </p:cNvSpPr>
          <p:nvPr>
            <p:ph type="title"/>
          </p:nvPr>
        </p:nvSpPr>
        <p:spPr/>
        <p:txBody>
          <a:bodyPr/>
          <a:lstStyle/>
          <a:p>
            <a:r>
              <a:rPr lang="en-US" dirty="0"/>
              <a:t>Requirements vs Specifications</a:t>
            </a:r>
          </a:p>
        </p:txBody>
      </p:sp>
      <p:sp>
        <p:nvSpPr>
          <p:cNvPr id="3" name="Content Placeholder 2">
            <a:extLst>
              <a:ext uri="{FF2B5EF4-FFF2-40B4-BE49-F238E27FC236}">
                <a16:creationId xmlns:a16="http://schemas.microsoft.com/office/drawing/2014/main" id="{F8449353-B6A5-BD95-08C9-4C578282EA52}"/>
              </a:ext>
            </a:extLst>
          </p:cNvPr>
          <p:cNvSpPr>
            <a:spLocks noGrp="1"/>
          </p:cNvSpPr>
          <p:nvPr>
            <p:ph idx="1"/>
          </p:nvPr>
        </p:nvSpPr>
        <p:spPr>
          <a:xfrm>
            <a:off x="838200" y="1825625"/>
            <a:ext cx="4611440" cy="4351338"/>
          </a:xfrm>
        </p:spPr>
        <p:txBody>
          <a:bodyPr/>
          <a:lstStyle/>
          <a:p>
            <a:r>
              <a:rPr lang="en-US" dirty="0"/>
              <a:t>Requirements specify what the system shall/should do: </a:t>
            </a:r>
          </a:p>
          <a:p>
            <a:pPr lvl="1"/>
            <a:r>
              <a:rPr lang="en-US" dirty="0"/>
              <a:t>Functions it shall perform</a:t>
            </a:r>
          </a:p>
        </p:txBody>
      </p:sp>
      <p:sp>
        <p:nvSpPr>
          <p:cNvPr id="5" name="Content Placeholder 2">
            <a:extLst>
              <a:ext uri="{FF2B5EF4-FFF2-40B4-BE49-F238E27FC236}">
                <a16:creationId xmlns:a16="http://schemas.microsoft.com/office/drawing/2014/main" id="{76BC8566-6491-BF25-C10F-283FFB8FCB4A}"/>
              </a:ext>
            </a:extLst>
          </p:cNvPr>
          <p:cNvSpPr txBox="1">
            <a:spLocks/>
          </p:cNvSpPr>
          <p:nvPr/>
        </p:nvSpPr>
        <p:spPr>
          <a:xfrm>
            <a:off x="6453259" y="1825625"/>
            <a:ext cx="461144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Specifications describe how the system is built and works.</a:t>
            </a:r>
          </a:p>
          <a:p>
            <a:pPr lvl="1"/>
            <a:r>
              <a:rPr lang="en-US" dirty="0"/>
              <a:t>The </a:t>
            </a:r>
            <a:r>
              <a:rPr lang="en-US" b="1" dirty="0"/>
              <a:t>Form</a:t>
            </a:r>
            <a:r>
              <a:rPr lang="en-US" dirty="0"/>
              <a:t> it is made of </a:t>
            </a:r>
          </a:p>
          <a:p>
            <a:pPr lvl="1"/>
            <a:endParaRPr lang="en-US" dirty="0"/>
          </a:p>
        </p:txBody>
      </p:sp>
      <p:pic>
        <p:nvPicPr>
          <p:cNvPr id="7" name="Picture 6">
            <a:extLst>
              <a:ext uri="{FF2B5EF4-FFF2-40B4-BE49-F238E27FC236}">
                <a16:creationId xmlns:a16="http://schemas.microsoft.com/office/drawing/2014/main" id="{89561F61-0DA2-5CF0-BB7F-9C633ECFAE02}"/>
              </a:ext>
            </a:extLst>
          </p:cNvPr>
          <p:cNvPicPr>
            <a:picLocks noChangeAspect="1"/>
          </p:cNvPicPr>
          <p:nvPr/>
        </p:nvPicPr>
        <p:blipFill>
          <a:blip r:embed="rId2"/>
          <a:stretch>
            <a:fillRect/>
          </a:stretch>
        </p:blipFill>
        <p:spPr>
          <a:xfrm>
            <a:off x="1579873" y="3711556"/>
            <a:ext cx="8839265" cy="2600344"/>
          </a:xfrm>
          <a:prstGeom prst="rect">
            <a:avLst/>
          </a:prstGeom>
        </p:spPr>
      </p:pic>
    </p:spTree>
    <p:extLst>
      <p:ext uri="{BB962C8B-B14F-4D97-AF65-F5344CB8AC3E}">
        <p14:creationId xmlns:p14="http://schemas.microsoft.com/office/powerpoint/2010/main" val="1752067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878A9-0EE6-C6D0-FDD5-D5BBE4C8D2B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D6FDCBE-B51A-AAB8-FF42-8A83AC336D01}"/>
              </a:ext>
            </a:extLst>
          </p:cNvPr>
          <p:cNvSpPr>
            <a:spLocks noGrp="1"/>
          </p:cNvSpPr>
          <p:nvPr>
            <p:ph idx="1"/>
          </p:nvPr>
        </p:nvSpPr>
        <p:spPr/>
        <p:txBody>
          <a:bodyPr/>
          <a:lstStyle/>
          <a:p>
            <a:r>
              <a:rPr lang="en-US" dirty="0"/>
              <a:t>Overview</a:t>
            </a:r>
          </a:p>
          <a:p>
            <a:r>
              <a:rPr lang="en-US" dirty="0"/>
              <a:t>Course Logistics</a:t>
            </a:r>
          </a:p>
          <a:p>
            <a:r>
              <a:rPr lang="en-US" dirty="0"/>
              <a:t>Programming and Software Design </a:t>
            </a:r>
          </a:p>
          <a:p>
            <a:r>
              <a:rPr lang="en-US" dirty="0"/>
              <a:t>Engineering and Software Design</a:t>
            </a:r>
          </a:p>
          <a:p>
            <a:r>
              <a:rPr lang="en-US" dirty="0"/>
              <a:t>Software Design and Architecture</a:t>
            </a:r>
          </a:p>
          <a:p>
            <a:endParaRPr lang="en-US" dirty="0"/>
          </a:p>
        </p:txBody>
      </p:sp>
    </p:spTree>
    <p:extLst>
      <p:ext uri="{BB962C8B-B14F-4D97-AF65-F5344CB8AC3E}">
        <p14:creationId xmlns:p14="http://schemas.microsoft.com/office/powerpoint/2010/main" val="1390812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745B-6A3B-0BDB-E54F-97C2E43D6FEC}"/>
              </a:ext>
            </a:extLst>
          </p:cNvPr>
          <p:cNvSpPr>
            <a:spLocks noGrp="1"/>
          </p:cNvSpPr>
          <p:nvPr>
            <p:ph type="title"/>
          </p:nvPr>
        </p:nvSpPr>
        <p:spPr/>
        <p:txBody>
          <a:bodyPr/>
          <a:lstStyle/>
          <a:p>
            <a:r>
              <a:rPr lang="en-US" dirty="0"/>
              <a:t>Purpose of Technical Requirements Definition</a:t>
            </a:r>
          </a:p>
        </p:txBody>
      </p:sp>
      <p:sp>
        <p:nvSpPr>
          <p:cNvPr id="3" name="Content Placeholder 2">
            <a:extLst>
              <a:ext uri="{FF2B5EF4-FFF2-40B4-BE49-F238E27FC236}">
                <a16:creationId xmlns:a16="http://schemas.microsoft.com/office/drawing/2014/main" id="{F9968885-1CC9-0488-EF2B-1C54B5FB5621}"/>
              </a:ext>
            </a:extLst>
          </p:cNvPr>
          <p:cNvSpPr>
            <a:spLocks noGrp="1"/>
          </p:cNvSpPr>
          <p:nvPr>
            <p:ph idx="1"/>
          </p:nvPr>
        </p:nvSpPr>
        <p:spPr/>
        <p:txBody>
          <a:bodyPr/>
          <a:lstStyle/>
          <a:p>
            <a:r>
              <a:rPr lang="en-US" dirty="0"/>
              <a:t>The most important step the in the overall design process</a:t>
            </a:r>
          </a:p>
          <a:p>
            <a:pPr lvl="1"/>
            <a:r>
              <a:rPr lang="en-US" dirty="0"/>
              <a:t>Is used to </a:t>
            </a:r>
            <a:r>
              <a:rPr lang="en-US" b="1" dirty="0">
                <a:solidFill>
                  <a:srgbClr val="FF0000"/>
                </a:solidFill>
              </a:rPr>
              <a:t>transform</a:t>
            </a:r>
            <a:r>
              <a:rPr lang="en-US" dirty="0"/>
              <a:t> the baselined stakeholder </a:t>
            </a:r>
            <a:r>
              <a:rPr lang="en-US" b="1" dirty="0">
                <a:solidFill>
                  <a:srgbClr val="FF0000"/>
                </a:solidFill>
              </a:rPr>
              <a:t>expectations</a:t>
            </a:r>
            <a:r>
              <a:rPr lang="en-US" dirty="0"/>
              <a:t> (input) into unique, quantitative, and measurable technical </a:t>
            </a:r>
            <a:r>
              <a:rPr lang="en-US" b="1" dirty="0">
                <a:solidFill>
                  <a:srgbClr val="FF0000"/>
                </a:solidFill>
              </a:rPr>
              <a:t>requirements</a:t>
            </a:r>
            <a:r>
              <a:rPr lang="en-US" dirty="0"/>
              <a:t> (output)</a:t>
            </a:r>
          </a:p>
          <a:p>
            <a:pPr lvl="1"/>
            <a:endParaRPr lang="en-US" dirty="0"/>
          </a:p>
          <a:p>
            <a:r>
              <a:rPr lang="en-US" dirty="0"/>
              <a:t>Requirements </a:t>
            </a:r>
          </a:p>
          <a:p>
            <a:pPr lvl="1"/>
            <a:r>
              <a:rPr lang="en-US" dirty="0"/>
              <a:t>Come in many flavors </a:t>
            </a:r>
          </a:p>
          <a:p>
            <a:pPr lvl="1"/>
            <a:r>
              <a:rPr lang="en-US" dirty="0"/>
              <a:t>Should be expressed as well-written “shall” statements that can be used for defining a design solution</a:t>
            </a:r>
          </a:p>
        </p:txBody>
      </p:sp>
    </p:spTree>
    <p:extLst>
      <p:ext uri="{BB962C8B-B14F-4D97-AF65-F5344CB8AC3E}">
        <p14:creationId xmlns:p14="http://schemas.microsoft.com/office/powerpoint/2010/main" val="3935756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3661-FAB7-C035-3CA5-50C914D3A51A}"/>
              </a:ext>
            </a:extLst>
          </p:cNvPr>
          <p:cNvSpPr>
            <a:spLocks noGrp="1"/>
          </p:cNvSpPr>
          <p:nvPr>
            <p:ph type="title"/>
          </p:nvPr>
        </p:nvSpPr>
        <p:spPr/>
        <p:txBody>
          <a:bodyPr/>
          <a:lstStyle/>
          <a:p>
            <a:r>
              <a:rPr lang="en-US" dirty="0"/>
              <a:t>Importance of Technical Requirements Development (1/2)</a:t>
            </a:r>
          </a:p>
        </p:txBody>
      </p:sp>
      <p:sp>
        <p:nvSpPr>
          <p:cNvPr id="3" name="Content Placeholder 2">
            <a:extLst>
              <a:ext uri="{FF2B5EF4-FFF2-40B4-BE49-F238E27FC236}">
                <a16:creationId xmlns:a16="http://schemas.microsoft.com/office/drawing/2014/main" id="{5FC4FCCD-2C23-93F0-38FE-94D778CA41C8}"/>
              </a:ext>
            </a:extLst>
          </p:cNvPr>
          <p:cNvSpPr>
            <a:spLocks noGrp="1"/>
          </p:cNvSpPr>
          <p:nvPr>
            <p:ph idx="1"/>
          </p:nvPr>
        </p:nvSpPr>
        <p:spPr/>
        <p:txBody>
          <a:bodyPr>
            <a:normAutofit fontScale="92500" lnSpcReduction="10000"/>
          </a:bodyPr>
          <a:lstStyle/>
          <a:p>
            <a:r>
              <a:rPr lang="en-US" dirty="0"/>
              <a:t>Establishes the basis for agreement between the stakeholders and the developers on what the product is to do </a:t>
            </a:r>
          </a:p>
          <a:p>
            <a:r>
              <a:rPr lang="en-US" dirty="0"/>
              <a:t>Reduces the development effort because less rework is required to address poorly written, missing, and misunderstood requirements. </a:t>
            </a:r>
          </a:p>
          <a:p>
            <a:pPr lvl="1"/>
            <a:r>
              <a:rPr lang="en-US" dirty="0"/>
              <a:t>Forces the relevant stakeholders to consider rigorously all of the requirements before design begins </a:t>
            </a:r>
          </a:p>
          <a:p>
            <a:pPr lvl="1"/>
            <a:r>
              <a:rPr lang="en-US" dirty="0"/>
              <a:t>Careful review can reveal omissions, misunderstandings, and inconsistencies early in the development cycle </a:t>
            </a:r>
          </a:p>
          <a:p>
            <a:r>
              <a:rPr lang="en-US" dirty="0"/>
              <a:t>Provides a basis for estimating costs and schedules </a:t>
            </a:r>
          </a:p>
          <a:p>
            <a:pPr lvl="1"/>
            <a:r>
              <a:rPr lang="en-US" dirty="0"/>
              <a:t>The description of the product to be developed as given in the requirements is a realistic basis for estimating project costs and can be used to evaluate bids or price estimates</a:t>
            </a:r>
          </a:p>
        </p:txBody>
      </p:sp>
    </p:spTree>
    <p:extLst>
      <p:ext uri="{BB962C8B-B14F-4D97-AF65-F5344CB8AC3E}">
        <p14:creationId xmlns:p14="http://schemas.microsoft.com/office/powerpoint/2010/main" val="4148371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50064-4075-7550-0B71-E390703D2088}"/>
              </a:ext>
            </a:extLst>
          </p:cNvPr>
          <p:cNvSpPr>
            <a:spLocks noGrp="1"/>
          </p:cNvSpPr>
          <p:nvPr>
            <p:ph type="title"/>
          </p:nvPr>
        </p:nvSpPr>
        <p:spPr/>
        <p:txBody>
          <a:bodyPr/>
          <a:lstStyle/>
          <a:p>
            <a:r>
              <a:rPr lang="en-US" dirty="0"/>
              <a:t>Importance of Technical Requirements Development (2/2)</a:t>
            </a:r>
          </a:p>
        </p:txBody>
      </p:sp>
      <p:sp>
        <p:nvSpPr>
          <p:cNvPr id="3" name="Content Placeholder 2">
            <a:extLst>
              <a:ext uri="{FF2B5EF4-FFF2-40B4-BE49-F238E27FC236}">
                <a16:creationId xmlns:a16="http://schemas.microsoft.com/office/drawing/2014/main" id="{71011BDC-B929-152D-7E85-193AB8C99AD8}"/>
              </a:ext>
            </a:extLst>
          </p:cNvPr>
          <p:cNvSpPr>
            <a:spLocks noGrp="1"/>
          </p:cNvSpPr>
          <p:nvPr>
            <p:ph idx="1"/>
          </p:nvPr>
        </p:nvSpPr>
        <p:spPr/>
        <p:txBody>
          <a:bodyPr/>
          <a:lstStyle/>
          <a:p>
            <a:r>
              <a:rPr lang="en-US" dirty="0"/>
              <a:t>Provides a baseline for verification </a:t>
            </a:r>
          </a:p>
          <a:p>
            <a:pPr lvl="1"/>
            <a:r>
              <a:rPr lang="en-US" dirty="0"/>
              <a:t>Organizations can develop their validation and verification plans much more productively from a good requirements document. </a:t>
            </a:r>
          </a:p>
          <a:p>
            <a:pPr lvl="1"/>
            <a:r>
              <a:rPr lang="en-US" dirty="0"/>
              <a:t>The requirements document provides a baseline against which compliance can be measured. </a:t>
            </a:r>
          </a:p>
          <a:p>
            <a:pPr lvl="1"/>
            <a:r>
              <a:rPr lang="en-US" dirty="0"/>
              <a:t>The requirements are also used to provide the stakeholders with a basis for acceptance of the system. </a:t>
            </a:r>
          </a:p>
          <a:p>
            <a:r>
              <a:rPr lang="en-US" dirty="0"/>
              <a:t>Facilitates transfer of the product to new users. </a:t>
            </a:r>
          </a:p>
          <a:p>
            <a:r>
              <a:rPr lang="en-US" dirty="0"/>
              <a:t>Serve as a basis for later enhancement or alteration of the finished product.</a:t>
            </a:r>
          </a:p>
        </p:txBody>
      </p:sp>
    </p:spTree>
    <p:extLst>
      <p:ext uri="{BB962C8B-B14F-4D97-AF65-F5344CB8AC3E}">
        <p14:creationId xmlns:p14="http://schemas.microsoft.com/office/powerpoint/2010/main" val="3697096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7D827-6014-9CF1-C938-D19BD133C10E}"/>
              </a:ext>
            </a:extLst>
          </p:cNvPr>
          <p:cNvSpPr>
            <a:spLocks noGrp="1"/>
          </p:cNvSpPr>
          <p:nvPr>
            <p:ph type="title"/>
          </p:nvPr>
        </p:nvSpPr>
        <p:spPr/>
        <p:txBody>
          <a:bodyPr/>
          <a:lstStyle/>
          <a:p>
            <a:r>
              <a:rPr lang="en-US" dirty="0"/>
              <a:t>Types of Requirements</a:t>
            </a:r>
          </a:p>
        </p:txBody>
      </p:sp>
      <p:sp>
        <p:nvSpPr>
          <p:cNvPr id="3" name="Content Placeholder 2">
            <a:extLst>
              <a:ext uri="{FF2B5EF4-FFF2-40B4-BE49-F238E27FC236}">
                <a16:creationId xmlns:a16="http://schemas.microsoft.com/office/drawing/2014/main" id="{C5EBB67A-FAD6-B8A9-6257-95045C3451A0}"/>
              </a:ext>
            </a:extLst>
          </p:cNvPr>
          <p:cNvSpPr>
            <a:spLocks noGrp="1"/>
          </p:cNvSpPr>
          <p:nvPr>
            <p:ph idx="1"/>
          </p:nvPr>
        </p:nvSpPr>
        <p:spPr/>
        <p:txBody>
          <a:bodyPr>
            <a:normAutofit fontScale="77500" lnSpcReduction="20000"/>
          </a:bodyPr>
          <a:lstStyle/>
          <a:p>
            <a:r>
              <a:rPr lang="en-US" dirty="0"/>
              <a:t>Functional Requirements</a:t>
            </a:r>
          </a:p>
          <a:p>
            <a:pPr lvl="1"/>
            <a:r>
              <a:rPr lang="en-US" dirty="0"/>
              <a:t>These describe what the system should do and define the functionality that must be implemented. Features and capabilities.</a:t>
            </a:r>
          </a:p>
          <a:p>
            <a:r>
              <a:rPr lang="en-US" dirty="0"/>
              <a:t>Non-Functional Requirements (Quality Attributes)</a:t>
            </a:r>
          </a:p>
          <a:p>
            <a:pPr lvl="1"/>
            <a:r>
              <a:rPr lang="en-US" dirty="0"/>
              <a:t>Performance Requirements, Scalability, Reliability, Usability, Maintainability, Extensibility, Portability, Interoperability.</a:t>
            </a:r>
          </a:p>
          <a:p>
            <a:r>
              <a:rPr lang="en-US" dirty="0"/>
              <a:t>Technical Requirements</a:t>
            </a:r>
          </a:p>
          <a:p>
            <a:pPr lvl="1"/>
            <a:r>
              <a:rPr lang="en-US" dirty="0"/>
              <a:t>Technology Stack, Deployment environments, data storage, etc.</a:t>
            </a:r>
          </a:p>
          <a:p>
            <a:r>
              <a:rPr lang="en-US" dirty="0"/>
              <a:t>Operational requirements</a:t>
            </a:r>
          </a:p>
          <a:p>
            <a:pPr lvl="1"/>
            <a:r>
              <a:rPr lang="en-US" dirty="0"/>
              <a:t>Monitoring, recovery, backup, </a:t>
            </a:r>
          </a:p>
          <a:p>
            <a:r>
              <a:rPr lang="en-US" dirty="0"/>
              <a:t>Architectural constraints</a:t>
            </a:r>
          </a:p>
          <a:p>
            <a:pPr lvl="1"/>
            <a:r>
              <a:rPr lang="en-US" dirty="0"/>
              <a:t>Time, budget, standards, compliance</a:t>
            </a:r>
          </a:p>
          <a:p>
            <a:r>
              <a:rPr lang="en-US" dirty="0" err="1"/>
              <a:t>Interace</a:t>
            </a:r>
            <a:endParaRPr lang="en-US" dirty="0"/>
          </a:p>
          <a:p>
            <a:r>
              <a:rPr lang="en-US" dirty="0"/>
              <a:t>Other</a:t>
            </a:r>
          </a:p>
          <a:p>
            <a:endParaRPr lang="en-US" dirty="0"/>
          </a:p>
          <a:p>
            <a:endParaRPr lang="en-US" dirty="0"/>
          </a:p>
        </p:txBody>
      </p:sp>
    </p:spTree>
    <p:extLst>
      <p:ext uri="{BB962C8B-B14F-4D97-AF65-F5344CB8AC3E}">
        <p14:creationId xmlns:p14="http://schemas.microsoft.com/office/powerpoint/2010/main" val="3741755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09BD6-6C22-7E13-3699-E7A4038FDAD1}"/>
              </a:ext>
            </a:extLst>
          </p:cNvPr>
          <p:cNvSpPr>
            <a:spLocks noGrp="1"/>
          </p:cNvSpPr>
          <p:nvPr>
            <p:ph type="title"/>
          </p:nvPr>
        </p:nvSpPr>
        <p:spPr/>
        <p:txBody>
          <a:bodyPr/>
          <a:lstStyle/>
          <a:p>
            <a:r>
              <a:rPr lang="en-US" dirty="0"/>
              <a:t>Attributes of Acceptable Requirements</a:t>
            </a:r>
          </a:p>
        </p:txBody>
      </p:sp>
      <p:sp>
        <p:nvSpPr>
          <p:cNvPr id="3" name="Content Placeholder 2">
            <a:extLst>
              <a:ext uri="{FF2B5EF4-FFF2-40B4-BE49-F238E27FC236}">
                <a16:creationId xmlns:a16="http://schemas.microsoft.com/office/drawing/2014/main" id="{AE2ECA21-4EC5-3C9C-8902-2553081610B3}"/>
              </a:ext>
            </a:extLst>
          </p:cNvPr>
          <p:cNvSpPr>
            <a:spLocks noGrp="1"/>
          </p:cNvSpPr>
          <p:nvPr>
            <p:ph idx="1"/>
          </p:nvPr>
        </p:nvSpPr>
        <p:spPr/>
        <p:txBody>
          <a:bodyPr>
            <a:normAutofit fontScale="77500" lnSpcReduction="20000"/>
          </a:bodyPr>
          <a:lstStyle/>
          <a:p>
            <a:r>
              <a:rPr lang="en-US" dirty="0"/>
              <a:t>A complete sentence with a single “shall” per numbered statement</a:t>
            </a:r>
          </a:p>
          <a:p>
            <a:r>
              <a:rPr lang="en-US" dirty="0"/>
              <a:t>Characteristics for each Requirement Statement: </a:t>
            </a:r>
          </a:p>
          <a:p>
            <a:pPr lvl="1"/>
            <a:r>
              <a:rPr lang="en-US" dirty="0"/>
              <a:t>Clear and consistent – readily understandable </a:t>
            </a:r>
          </a:p>
          <a:p>
            <a:pPr lvl="1"/>
            <a:r>
              <a:rPr lang="en-US" dirty="0"/>
              <a:t>Correct – does not contain an error of fact </a:t>
            </a:r>
          </a:p>
          <a:p>
            <a:pPr lvl="1"/>
            <a:r>
              <a:rPr lang="en-US" dirty="0"/>
              <a:t>Feasible – can be satisfied within natural physical laws, state-of-the-art technologies, and other project constraints </a:t>
            </a:r>
          </a:p>
          <a:p>
            <a:pPr lvl="1"/>
            <a:r>
              <a:rPr lang="en-US" dirty="0"/>
              <a:t>Flexibility – Not stated as to how it is to be satisfied </a:t>
            </a:r>
          </a:p>
          <a:p>
            <a:pPr lvl="1"/>
            <a:r>
              <a:rPr lang="en-US" dirty="0"/>
              <a:t>Without ambiguity – only one interpretation makes sense </a:t>
            </a:r>
          </a:p>
          <a:p>
            <a:pPr lvl="1"/>
            <a:r>
              <a:rPr lang="en-US" dirty="0"/>
              <a:t>Singular – One actor-verb-object requirement </a:t>
            </a:r>
          </a:p>
          <a:p>
            <a:pPr lvl="1"/>
            <a:r>
              <a:rPr lang="en-US" dirty="0"/>
              <a:t>Verifiable – can be proved at the level of the architecture applicable</a:t>
            </a:r>
          </a:p>
          <a:p>
            <a:r>
              <a:rPr lang="en-US" dirty="0"/>
              <a:t>Characteristics for sets of Requirement Statements:</a:t>
            </a:r>
          </a:p>
          <a:p>
            <a:pPr lvl="1"/>
            <a:r>
              <a:rPr lang="en-US" dirty="0"/>
              <a:t>Absence of redundancy – each requirement is specified only once </a:t>
            </a:r>
          </a:p>
          <a:p>
            <a:pPr lvl="1"/>
            <a:r>
              <a:rPr lang="en-US" dirty="0"/>
              <a:t>Consistency – terms used are consistent </a:t>
            </a:r>
          </a:p>
          <a:p>
            <a:pPr lvl="1"/>
            <a:r>
              <a:rPr lang="en-US" dirty="0"/>
              <a:t>Completeness – usable to form a set of “design-to” requirements </a:t>
            </a:r>
          </a:p>
          <a:p>
            <a:pPr lvl="1"/>
            <a:r>
              <a:rPr lang="en-US" dirty="0"/>
              <a:t>Absence of conflicts – not in conflict with other requirements or itself</a:t>
            </a:r>
          </a:p>
        </p:txBody>
      </p:sp>
    </p:spTree>
    <p:extLst>
      <p:ext uri="{BB962C8B-B14F-4D97-AF65-F5344CB8AC3E}">
        <p14:creationId xmlns:p14="http://schemas.microsoft.com/office/powerpoint/2010/main" val="2813717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E583-5248-73C3-82A9-C053C4C5A594}"/>
              </a:ext>
            </a:extLst>
          </p:cNvPr>
          <p:cNvSpPr>
            <a:spLocks noGrp="1"/>
          </p:cNvSpPr>
          <p:nvPr>
            <p:ph type="title"/>
          </p:nvPr>
        </p:nvSpPr>
        <p:spPr/>
        <p:txBody>
          <a:bodyPr/>
          <a:lstStyle/>
          <a:p>
            <a:r>
              <a:rPr lang="en-US" dirty="0"/>
              <a:t>Requirements Decomposition, Allocation and Validation</a:t>
            </a:r>
          </a:p>
        </p:txBody>
      </p:sp>
      <p:sp>
        <p:nvSpPr>
          <p:cNvPr id="3" name="Content Placeholder 2">
            <a:extLst>
              <a:ext uri="{FF2B5EF4-FFF2-40B4-BE49-F238E27FC236}">
                <a16:creationId xmlns:a16="http://schemas.microsoft.com/office/drawing/2014/main" id="{DB47D088-27F8-4F93-9659-94BE71308E61}"/>
              </a:ext>
            </a:extLst>
          </p:cNvPr>
          <p:cNvSpPr>
            <a:spLocks noGrp="1"/>
          </p:cNvSpPr>
          <p:nvPr>
            <p:ph idx="1"/>
          </p:nvPr>
        </p:nvSpPr>
        <p:spPr/>
        <p:txBody>
          <a:bodyPr>
            <a:normAutofit lnSpcReduction="10000"/>
          </a:bodyPr>
          <a:lstStyle/>
          <a:p>
            <a:r>
              <a:rPr lang="en-US" dirty="0"/>
              <a:t>Requirements are decomposed in a hierarchical structure starting with the highest level requirements. </a:t>
            </a:r>
          </a:p>
          <a:p>
            <a:r>
              <a:rPr lang="en-US" dirty="0"/>
              <a:t>These high-level requirements are decomposed into functional and performance requirements and allocated across the system. </a:t>
            </a:r>
          </a:p>
          <a:p>
            <a:r>
              <a:rPr lang="en-US" dirty="0"/>
              <a:t>These are then further decomposed and allocated among the elements and subsystems. This complete set of design-to requirements is achieved. </a:t>
            </a:r>
          </a:p>
          <a:p>
            <a:r>
              <a:rPr lang="en-US" dirty="0"/>
              <a:t>At each level of decomposition (system, subsystem, component, etc.), the total set of derived requirements must be validated against the stakeholder expectations or higher-level parent requirements.</a:t>
            </a:r>
          </a:p>
        </p:txBody>
      </p:sp>
    </p:spTree>
    <p:extLst>
      <p:ext uri="{BB962C8B-B14F-4D97-AF65-F5344CB8AC3E}">
        <p14:creationId xmlns:p14="http://schemas.microsoft.com/office/powerpoint/2010/main" val="1665615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0060-7930-6F4C-4AC4-D7C1504D2D5B}"/>
              </a:ext>
            </a:extLst>
          </p:cNvPr>
          <p:cNvSpPr>
            <a:spLocks noGrp="1"/>
          </p:cNvSpPr>
          <p:nvPr>
            <p:ph type="title"/>
          </p:nvPr>
        </p:nvSpPr>
        <p:spPr/>
        <p:txBody>
          <a:bodyPr/>
          <a:lstStyle/>
          <a:p>
            <a:r>
              <a:rPr lang="en-US" dirty="0"/>
              <a:t>Example: NASA Process</a:t>
            </a:r>
          </a:p>
        </p:txBody>
      </p:sp>
      <p:pic>
        <p:nvPicPr>
          <p:cNvPr id="5" name="Content Placeholder 4">
            <a:extLst>
              <a:ext uri="{FF2B5EF4-FFF2-40B4-BE49-F238E27FC236}">
                <a16:creationId xmlns:a16="http://schemas.microsoft.com/office/drawing/2014/main" id="{2B4B308A-619E-D3C7-49F6-85D62F3CE180}"/>
              </a:ext>
            </a:extLst>
          </p:cNvPr>
          <p:cNvPicPr>
            <a:picLocks noGrp="1" noChangeAspect="1"/>
          </p:cNvPicPr>
          <p:nvPr>
            <p:ph idx="1"/>
          </p:nvPr>
        </p:nvPicPr>
        <p:blipFill>
          <a:blip r:embed="rId2"/>
          <a:stretch>
            <a:fillRect/>
          </a:stretch>
        </p:blipFill>
        <p:spPr>
          <a:xfrm>
            <a:off x="2496181" y="1825625"/>
            <a:ext cx="7199637" cy="4351338"/>
          </a:xfrm>
        </p:spPr>
      </p:pic>
    </p:spTree>
    <p:extLst>
      <p:ext uri="{BB962C8B-B14F-4D97-AF65-F5344CB8AC3E}">
        <p14:creationId xmlns:p14="http://schemas.microsoft.com/office/powerpoint/2010/main" val="482716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7F65-EEDC-EC4A-A282-E2C42FD36705}"/>
              </a:ext>
            </a:extLst>
          </p:cNvPr>
          <p:cNvSpPr>
            <a:spLocks noGrp="1"/>
          </p:cNvSpPr>
          <p:nvPr>
            <p:ph type="title"/>
          </p:nvPr>
        </p:nvSpPr>
        <p:spPr/>
        <p:txBody>
          <a:bodyPr/>
          <a:lstStyle/>
          <a:p>
            <a:r>
              <a:rPr lang="fr-FR" dirty="0" err="1"/>
              <a:t>Requirements</a:t>
            </a:r>
            <a:r>
              <a:rPr lang="fr-FR" dirty="0"/>
              <a:t> Capture: Documents vs. </a:t>
            </a:r>
            <a:r>
              <a:rPr lang="fr-FR" dirty="0" err="1"/>
              <a:t>Database</a:t>
            </a:r>
            <a:endParaRPr lang="en-US" dirty="0"/>
          </a:p>
        </p:txBody>
      </p:sp>
      <p:sp>
        <p:nvSpPr>
          <p:cNvPr id="3" name="Content Placeholder 2">
            <a:extLst>
              <a:ext uri="{FF2B5EF4-FFF2-40B4-BE49-F238E27FC236}">
                <a16:creationId xmlns:a16="http://schemas.microsoft.com/office/drawing/2014/main" id="{D9476313-5E09-3854-6105-A940F7676678}"/>
              </a:ext>
            </a:extLst>
          </p:cNvPr>
          <p:cNvSpPr>
            <a:spLocks noGrp="1"/>
          </p:cNvSpPr>
          <p:nvPr>
            <p:ph idx="1"/>
          </p:nvPr>
        </p:nvSpPr>
        <p:spPr/>
        <p:txBody>
          <a:bodyPr/>
          <a:lstStyle/>
          <a:p>
            <a:r>
              <a:rPr lang="en-US" dirty="0"/>
              <a:t>Where / how are requirements captured? </a:t>
            </a:r>
          </a:p>
          <a:p>
            <a:pPr lvl="1"/>
            <a:r>
              <a:rPr lang="en-US" dirty="0"/>
              <a:t>Low-cost “easy” solution: Create a document (e.g., in MS Word or Excel) to capture and revise the requirements. Use hyperlinks to link requirements. </a:t>
            </a:r>
          </a:p>
          <a:p>
            <a:pPr lvl="1"/>
            <a:r>
              <a:rPr lang="en-US" dirty="0"/>
              <a:t>This works okay for smaller projects with dozens or a few hundred requirements (e.g. about 3 levels of decomposition -&gt; (7+/-2)^3 = 125 - 729 </a:t>
            </a:r>
          </a:p>
          <a:p>
            <a:pPr lvl="1"/>
            <a:r>
              <a:rPr lang="en-US" dirty="0"/>
              <a:t>For larger projects with &gt;1,000 requirements need to use a relational database </a:t>
            </a:r>
          </a:p>
          <a:p>
            <a:pPr lvl="1"/>
            <a:r>
              <a:rPr lang="en-US" dirty="0"/>
              <a:t>Commercial Tools, e.g. JIRA/Confluence, DOORS, Jama,  are available (but can be expensive)</a:t>
            </a:r>
          </a:p>
        </p:txBody>
      </p:sp>
    </p:spTree>
    <p:extLst>
      <p:ext uri="{BB962C8B-B14F-4D97-AF65-F5344CB8AC3E}">
        <p14:creationId xmlns:p14="http://schemas.microsoft.com/office/powerpoint/2010/main" val="2286318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D8A4-FF39-D696-F30B-44EB952E28D8}"/>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820ED3E7-6758-098F-E817-44ADBF613863}"/>
              </a:ext>
            </a:extLst>
          </p:cNvPr>
          <p:cNvSpPr>
            <a:spLocks noGrp="1"/>
          </p:cNvSpPr>
          <p:nvPr>
            <p:ph idx="1"/>
          </p:nvPr>
        </p:nvSpPr>
        <p:spPr/>
        <p:txBody>
          <a:bodyPr/>
          <a:lstStyle/>
          <a:p>
            <a:r>
              <a:rPr lang="en-US" dirty="0"/>
              <a:t>Find the initial Git commit by Linus Torvalds, read the code, and build the technical requirements document. Is there enough information for the conceptual model of the initial design?</a:t>
            </a:r>
          </a:p>
          <a:p>
            <a:pPr lvl="1"/>
            <a:r>
              <a:rPr lang="en-US" dirty="0"/>
              <a:t>What was the problem?</a:t>
            </a:r>
          </a:p>
          <a:p>
            <a:pPr lvl="1"/>
            <a:r>
              <a:rPr lang="en-US" dirty="0"/>
              <a:t>What were the requirements?</a:t>
            </a:r>
          </a:p>
          <a:p>
            <a:pPr lvl="1"/>
            <a:r>
              <a:rPr lang="en-US" dirty="0"/>
              <a:t>What were the constraints?</a:t>
            </a:r>
          </a:p>
          <a:p>
            <a:pPr lvl="1"/>
            <a:r>
              <a:rPr lang="en-US" dirty="0"/>
              <a:t>What were the explicit design decisions made?</a:t>
            </a:r>
          </a:p>
          <a:p>
            <a:r>
              <a:rPr lang="en-US" dirty="0"/>
              <a:t>Need to write a paper answering these questions. </a:t>
            </a:r>
          </a:p>
          <a:p>
            <a:pPr lvl="1"/>
            <a:r>
              <a:rPr lang="en-US" dirty="0"/>
              <a:t>Extra points if you add – what is wrong with Git?</a:t>
            </a:r>
          </a:p>
        </p:txBody>
      </p:sp>
    </p:spTree>
    <p:extLst>
      <p:ext uri="{BB962C8B-B14F-4D97-AF65-F5344CB8AC3E}">
        <p14:creationId xmlns:p14="http://schemas.microsoft.com/office/powerpoint/2010/main" val="3813737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43D79-9B8E-2F5D-A3DF-80F87F918957}"/>
              </a:ext>
            </a:extLst>
          </p:cNvPr>
          <p:cNvSpPr>
            <a:spLocks noGrp="1"/>
          </p:cNvSpPr>
          <p:nvPr>
            <p:ph type="title"/>
          </p:nvPr>
        </p:nvSpPr>
        <p:spPr/>
        <p:txBody>
          <a:bodyPr/>
          <a:lstStyle/>
          <a:p>
            <a:r>
              <a:rPr lang="en-US" dirty="0"/>
              <a:t>Course Overview</a:t>
            </a:r>
          </a:p>
        </p:txBody>
      </p:sp>
      <p:sp>
        <p:nvSpPr>
          <p:cNvPr id="3" name="Content Placeholder 2">
            <a:extLst>
              <a:ext uri="{FF2B5EF4-FFF2-40B4-BE49-F238E27FC236}">
                <a16:creationId xmlns:a16="http://schemas.microsoft.com/office/drawing/2014/main" id="{34A25A5F-DE13-A1F2-B747-C0C5DD420622}"/>
              </a:ext>
            </a:extLst>
          </p:cNvPr>
          <p:cNvSpPr>
            <a:spLocks noGrp="1"/>
          </p:cNvSpPr>
          <p:nvPr>
            <p:ph idx="1"/>
          </p:nvPr>
        </p:nvSpPr>
        <p:spPr/>
        <p:txBody>
          <a:bodyPr/>
          <a:lstStyle/>
          <a:p>
            <a:r>
              <a:rPr lang="en-US" dirty="0"/>
              <a:t>This course on the principles and methodology of software design and its applications in building software systems.</a:t>
            </a:r>
          </a:p>
          <a:p>
            <a:endParaRPr lang="en-US" dirty="0"/>
          </a:p>
          <a:p>
            <a:r>
              <a:rPr lang="en-US" dirty="0"/>
              <a:t>This is not about programming or how to use programming language to code an algorithms</a:t>
            </a:r>
          </a:p>
        </p:txBody>
      </p:sp>
    </p:spTree>
    <p:extLst>
      <p:ext uri="{BB962C8B-B14F-4D97-AF65-F5344CB8AC3E}">
        <p14:creationId xmlns:p14="http://schemas.microsoft.com/office/powerpoint/2010/main" val="394465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3F916-B70A-C797-7DC6-22F3A28A4F96}"/>
              </a:ext>
            </a:extLst>
          </p:cNvPr>
          <p:cNvSpPr>
            <a:spLocks noGrp="1"/>
          </p:cNvSpPr>
          <p:nvPr>
            <p:ph type="title"/>
          </p:nvPr>
        </p:nvSpPr>
        <p:spPr/>
        <p:txBody>
          <a:bodyPr/>
          <a:lstStyle/>
          <a:p>
            <a:r>
              <a:rPr lang="en-US" dirty="0"/>
              <a:t>Course Outline</a:t>
            </a:r>
          </a:p>
        </p:txBody>
      </p:sp>
      <p:sp>
        <p:nvSpPr>
          <p:cNvPr id="3" name="Content Placeholder 2">
            <a:extLst>
              <a:ext uri="{FF2B5EF4-FFF2-40B4-BE49-F238E27FC236}">
                <a16:creationId xmlns:a16="http://schemas.microsoft.com/office/drawing/2014/main" id="{032C0E64-F673-94F8-2936-318D49A1F08D}"/>
              </a:ext>
            </a:extLst>
          </p:cNvPr>
          <p:cNvSpPr>
            <a:spLocks noGrp="1"/>
          </p:cNvSpPr>
          <p:nvPr>
            <p:ph idx="1"/>
          </p:nvPr>
        </p:nvSpPr>
        <p:spPr/>
        <p:txBody>
          <a:bodyPr/>
          <a:lstStyle/>
          <a:p>
            <a:r>
              <a:rPr lang="en-US" dirty="0"/>
              <a:t>Language of the Design</a:t>
            </a:r>
          </a:p>
          <a:p>
            <a:r>
              <a:rPr lang="en-US" dirty="0"/>
              <a:t>System Decomposition</a:t>
            </a:r>
          </a:p>
          <a:p>
            <a:r>
              <a:rPr lang="en-US" dirty="0"/>
              <a:t>Abstraction Creation</a:t>
            </a:r>
          </a:p>
          <a:p>
            <a:r>
              <a:rPr lang="en-US" dirty="0"/>
              <a:t>Synthesis</a:t>
            </a:r>
          </a:p>
          <a:p>
            <a:r>
              <a:rPr lang="en-US" dirty="0"/>
              <a:t>Building systems</a:t>
            </a:r>
          </a:p>
        </p:txBody>
      </p:sp>
    </p:spTree>
    <p:extLst>
      <p:ext uri="{BB962C8B-B14F-4D97-AF65-F5344CB8AC3E}">
        <p14:creationId xmlns:p14="http://schemas.microsoft.com/office/powerpoint/2010/main" val="2543794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E655-FAFE-C1F6-9D9B-C5CB7D05E3E7}"/>
              </a:ext>
            </a:extLst>
          </p:cNvPr>
          <p:cNvSpPr>
            <a:spLocks noGrp="1"/>
          </p:cNvSpPr>
          <p:nvPr>
            <p:ph type="title"/>
          </p:nvPr>
        </p:nvSpPr>
        <p:spPr/>
        <p:txBody>
          <a:bodyPr/>
          <a:lstStyle/>
          <a:p>
            <a:r>
              <a:rPr lang="en-US" dirty="0"/>
              <a:t>Course Logistics</a:t>
            </a:r>
          </a:p>
        </p:txBody>
      </p:sp>
      <p:sp>
        <p:nvSpPr>
          <p:cNvPr id="3" name="Content Placeholder 2">
            <a:extLst>
              <a:ext uri="{FF2B5EF4-FFF2-40B4-BE49-F238E27FC236}">
                <a16:creationId xmlns:a16="http://schemas.microsoft.com/office/drawing/2014/main" id="{6A607425-FEEA-0FCB-70A9-EFA8EF9A61CA}"/>
              </a:ext>
            </a:extLst>
          </p:cNvPr>
          <p:cNvSpPr>
            <a:spLocks noGrp="1"/>
          </p:cNvSpPr>
          <p:nvPr>
            <p:ph idx="1"/>
          </p:nvPr>
        </p:nvSpPr>
        <p:spPr/>
        <p:txBody>
          <a:bodyPr/>
          <a:lstStyle/>
          <a:p>
            <a:r>
              <a:rPr lang="en-US" dirty="0"/>
              <a:t>Course Policies and Schedule</a:t>
            </a:r>
          </a:p>
          <a:p>
            <a:pPr lvl="1"/>
            <a:r>
              <a:rPr lang="en-US" dirty="0"/>
              <a:t>Refer to the </a:t>
            </a:r>
            <a:r>
              <a:rPr lang="en-US" dirty="0">
                <a:hlinkClick r:id="rId2"/>
              </a:rPr>
              <a:t>course page</a:t>
            </a:r>
            <a:endParaRPr lang="en-US" dirty="0"/>
          </a:p>
          <a:p>
            <a:pPr lvl="1"/>
            <a:endParaRPr lang="en-US" dirty="0"/>
          </a:p>
          <a:p>
            <a:r>
              <a:rPr lang="en-US" dirty="0"/>
              <a:t>Lots of readings and homework</a:t>
            </a:r>
          </a:p>
          <a:p>
            <a:pPr lvl="1"/>
            <a:r>
              <a:rPr lang="en-US" dirty="0"/>
              <a:t>Cheating will not help, the final exam is the most important.</a:t>
            </a:r>
          </a:p>
          <a:p>
            <a:pPr lvl="1"/>
            <a:endParaRPr lang="en-US" dirty="0"/>
          </a:p>
          <a:p>
            <a:r>
              <a:rPr lang="en-US" dirty="0"/>
              <a:t>All discussions and announcements will be on </a:t>
            </a:r>
            <a:r>
              <a:rPr lang="en-US" dirty="0">
                <a:hlinkClick r:id="rId3"/>
              </a:rPr>
              <a:t>Discord</a:t>
            </a:r>
            <a:endParaRPr lang="en-US" dirty="0"/>
          </a:p>
        </p:txBody>
      </p:sp>
    </p:spTree>
    <p:extLst>
      <p:ext uri="{BB962C8B-B14F-4D97-AF65-F5344CB8AC3E}">
        <p14:creationId xmlns:p14="http://schemas.microsoft.com/office/powerpoint/2010/main" val="2691560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4DC14-8647-A7E2-3E3E-2492055FE6E0}"/>
              </a:ext>
            </a:extLst>
          </p:cNvPr>
          <p:cNvSpPr>
            <a:spLocks noGrp="1"/>
          </p:cNvSpPr>
          <p:nvPr>
            <p:ph type="title"/>
          </p:nvPr>
        </p:nvSpPr>
        <p:spPr/>
        <p:txBody>
          <a:bodyPr/>
          <a:lstStyle/>
          <a:p>
            <a:r>
              <a:rPr lang="en-US" dirty="0"/>
              <a:t>Textbook</a:t>
            </a:r>
          </a:p>
        </p:txBody>
      </p:sp>
      <p:sp>
        <p:nvSpPr>
          <p:cNvPr id="3" name="Content Placeholder 2">
            <a:extLst>
              <a:ext uri="{FF2B5EF4-FFF2-40B4-BE49-F238E27FC236}">
                <a16:creationId xmlns:a16="http://schemas.microsoft.com/office/drawing/2014/main" id="{A1D25F71-5D72-5F38-2A02-9029D64C8A14}"/>
              </a:ext>
            </a:extLst>
          </p:cNvPr>
          <p:cNvSpPr>
            <a:spLocks noGrp="1"/>
          </p:cNvSpPr>
          <p:nvPr>
            <p:ph idx="1"/>
          </p:nvPr>
        </p:nvSpPr>
        <p:spPr/>
        <p:txBody>
          <a:bodyPr/>
          <a:lstStyle/>
          <a:p>
            <a:r>
              <a:rPr lang="en-US" dirty="0"/>
              <a:t>There is no single book to cover everything.</a:t>
            </a:r>
          </a:p>
          <a:p>
            <a:r>
              <a:rPr lang="en-US" dirty="0"/>
              <a:t>The list of readings are in the syllabus.</a:t>
            </a:r>
          </a:p>
          <a:p>
            <a:r>
              <a:rPr lang="en-US" dirty="0"/>
              <a:t>Most of the stuff is a synthesis from books, articles and experience</a:t>
            </a:r>
          </a:p>
          <a:p>
            <a:r>
              <a:rPr lang="en-US" dirty="0"/>
              <a:t>This will be one of the many</a:t>
            </a:r>
          </a:p>
          <a:p>
            <a:pPr marL="0" indent="0">
              <a:buNone/>
            </a:pPr>
            <a:endParaRPr lang="en-US" dirty="0"/>
          </a:p>
          <a:p>
            <a:pPr marL="0" indent="0">
              <a:buNone/>
            </a:pPr>
            <a:endParaRPr lang="en-US" dirty="0"/>
          </a:p>
        </p:txBody>
      </p:sp>
      <p:pic>
        <p:nvPicPr>
          <p:cNvPr id="1026" name="Picture 2">
            <a:extLst>
              <a:ext uri="{FF2B5EF4-FFF2-40B4-BE49-F238E27FC236}">
                <a16:creationId xmlns:a16="http://schemas.microsoft.com/office/drawing/2014/main" id="{CC65354E-67C2-3A94-0F77-11DB74EE0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7290" y="3547048"/>
            <a:ext cx="2269445" cy="28368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863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3DB9D-9FE1-0ACE-D444-F978BAEEA79A}"/>
              </a:ext>
            </a:extLst>
          </p:cNvPr>
          <p:cNvSpPr>
            <a:spLocks noGrp="1"/>
          </p:cNvSpPr>
          <p:nvPr>
            <p:ph type="title"/>
          </p:nvPr>
        </p:nvSpPr>
        <p:spPr/>
        <p:txBody>
          <a:bodyPr/>
          <a:lstStyle/>
          <a:p>
            <a:r>
              <a:rPr lang="en-US" dirty="0"/>
              <a:t>How to write great programs?</a:t>
            </a:r>
          </a:p>
        </p:txBody>
      </p:sp>
      <p:pic>
        <p:nvPicPr>
          <p:cNvPr id="2050" name="Picture 2" descr="Apple uses automated schnapps IVs.">
            <a:extLst>
              <a:ext uri="{FF2B5EF4-FFF2-40B4-BE49-F238E27FC236}">
                <a16:creationId xmlns:a16="http://schemas.microsoft.com/office/drawing/2014/main" id="{271BC51E-96E8-C716-CA30-481919D0C6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9824" y="1825625"/>
            <a:ext cx="4792351"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9016FB4-9DAE-45B9-C55A-390477F782C0}"/>
              </a:ext>
            </a:extLst>
          </p:cNvPr>
          <p:cNvSpPr txBox="1"/>
          <p:nvPr/>
        </p:nvSpPr>
        <p:spPr>
          <a:xfrm>
            <a:off x="2654025" y="6344231"/>
            <a:ext cx="6650320" cy="338554"/>
          </a:xfrm>
          <a:prstGeom prst="rect">
            <a:avLst/>
          </a:prstGeom>
          <a:noFill/>
        </p:spPr>
        <p:txBody>
          <a:bodyPr wrap="square">
            <a:spAutoFit/>
          </a:bodyPr>
          <a:lstStyle/>
          <a:p>
            <a:pPr algn="ctr"/>
            <a:r>
              <a:rPr lang="en-US" sz="1600" dirty="0"/>
              <a:t>https://www.explainxkcd.com/wiki/index.php/323:_Ballmer_Peak</a:t>
            </a:r>
          </a:p>
        </p:txBody>
      </p:sp>
    </p:spTree>
    <p:extLst>
      <p:ext uri="{BB962C8B-B14F-4D97-AF65-F5344CB8AC3E}">
        <p14:creationId xmlns:p14="http://schemas.microsoft.com/office/powerpoint/2010/main" val="3939456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AFBC-DD8E-F226-B64E-67B9B10DD09C}"/>
              </a:ext>
            </a:extLst>
          </p:cNvPr>
          <p:cNvSpPr>
            <a:spLocks noGrp="1"/>
          </p:cNvSpPr>
          <p:nvPr>
            <p:ph type="title"/>
          </p:nvPr>
        </p:nvSpPr>
        <p:spPr/>
        <p:txBody>
          <a:bodyPr/>
          <a:lstStyle/>
          <a:p>
            <a:r>
              <a:rPr lang="en-US" dirty="0"/>
              <a:t>How to design great systems?</a:t>
            </a:r>
          </a:p>
        </p:txBody>
      </p:sp>
      <p:pic>
        <p:nvPicPr>
          <p:cNvPr id="9" name="Content Placeholder 8">
            <a:extLst>
              <a:ext uri="{FF2B5EF4-FFF2-40B4-BE49-F238E27FC236}">
                <a16:creationId xmlns:a16="http://schemas.microsoft.com/office/drawing/2014/main" id="{89DECB4A-15E6-0B17-FBE0-EE5CF078E102}"/>
              </a:ext>
            </a:extLst>
          </p:cNvPr>
          <p:cNvPicPr>
            <a:picLocks noGrp="1" noChangeAspect="1"/>
          </p:cNvPicPr>
          <p:nvPr>
            <p:ph idx="1"/>
          </p:nvPr>
        </p:nvPicPr>
        <p:blipFill>
          <a:blip r:embed="rId2"/>
          <a:stretch>
            <a:fillRect/>
          </a:stretch>
        </p:blipFill>
        <p:spPr>
          <a:xfrm>
            <a:off x="710991" y="1716485"/>
            <a:ext cx="2758437" cy="4351338"/>
          </a:xfrm>
        </p:spPr>
      </p:pic>
      <p:pic>
        <p:nvPicPr>
          <p:cNvPr id="5" name="Picture 4">
            <a:extLst>
              <a:ext uri="{FF2B5EF4-FFF2-40B4-BE49-F238E27FC236}">
                <a16:creationId xmlns:a16="http://schemas.microsoft.com/office/drawing/2014/main" id="{610B8DE7-FD4A-844B-3FF5-7C49A3E80852}"/>
              </a:ext>
            </a:extLst>
          </p:cNvPr>
          <p:cNvPicPr>
            <a:picLocks noChangeAspect="1"/>
          </p:cNvPicPr>
          <p:nvPr/>
        </p:nvPicPr>
        <p:blipFill>
          <a:blip r:embed="rId3"/>
          <a:stretch>
            <a:fillRect/>
          </a:stretch>
        </p:blipFill>
        <p:spPr>
          <a:xfrm>
            <a:off x="7981590" y="1027906"/>
            <a:ext cx="2361409" cy="3057525"/>
          </a:xfrm>
          <a:prstGeom prst="rect">
            <a:avLst/>
          </a:prstGeom>
        </p:spPr>
      </p:pic>
      <p:pic>
        <p:nvPicPr>
          <p:cNvPr id="7" name="Picture 6">
            <a:extLst>
              <a:ext uri="{FF2B5EF4-FFF2-40B4-BE49-F238E27FC236}">
                <a16:creationId xmlns:a16="http://schemas.microsoft.com/office/drawing/2014/main" id="{004BC56A-73A3-AB0F-3302-44B873B74F27}"/>
              </a:ext>
            </a:extLst>
          </p:cNvPr>
          <p:cNvPicPr>
            <a:picLocks noChangeAspect="1"/>
          </p:cNvPicPr>
          <p:nvPr/>
        </p:nvPicPr>
        <p:blipFill>
          <a:blip r:embed="rId4"/>
          <a:stretch>
            <a:fillRect/>
          </a:stretch>
        </p:blipFill>
        <p:spPr>
          <a:xfrm>
            <a:off x="8361298" y="3685268"/>
            <a:ext cx="3564003" cy="2891859"/>
          </a:xfrm>
          <a:prstGeom prst="rect">
            <a:avLst/>
          </a:prstGeom>
        </p:spPr>
      </p:pic>
      <p:pic>
        <p:nvPicPr>
          <p:cNvPr id="6" name="Picture 5">
            <a:extLst>
              <a:ext uri="{FF2B5EF4-FFF2-40B4-BE49-F238E27FC236}">
                <a16:creationId xmlns:a16="http://schemas.microsoft.com/office/drawing/2014/main" id="{AB3E09E9-32B5-970D-5137-D39153597F13}"/>
              </a:ext>
            </a:extLst>
          </p:cNvPr>
          <p:cNvPicPr>
            <a:picLocks noChangeAspect="1"/>
          </p:cNvPicPr>
          <p:nvPr/>
        </p:nvPicPr>
        <p:blipFill>
          <a:blip r:embed="rId5"/>
          <a:stretch>
            <a:fillRect/>
          </a:stretch>
        </p:blipFill>
        <p:spPr>
          <a:xfrm>
            <a:off x="3657330" y="2249488"/>
            <a:ext cx="3983958" cy="2205188"/>
          </a:xfrm>
          <a:prstGeom prst="rect">
            <a:avLst/>
          </a:prstGeom>
        </p:spPr>
      </p:pic>
    </p:spTree>
    <p:extLst>
      <p:ext uri="{BB962C8B-B14F-4D97-AF65-F5344CB8AC3E}">
        <p14:creationId xmlns:p14="http://schemas.microsoft.com/office/powerpoint/2010/main" val="680651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46c98d88-e344-4ed4-8496-4ed7712e255d}" enabled="0" method="" siteId="{46c98d88-e344-4ed4-8496-4ed7712e255d}" removed="1"/>
</clbl:labelList>
</file>

<file path=docProps/app.xml><?xml version="1.0" encoding="utf-8"?>
<Properties xmlns="http://schemas.openxmlformats.org/officeDocument/2006/extended-properties" xmlns:vt="http://schemas.openxmlformats.org/officeDocument/2006/docPropsVTypes">
  <TotalTime>4018</TotalTime>
  <Words>2978</Words>
  <Application>Microsoft Office PowerPoint</Application>
  <PresentationFormat>Widescreen</PresentationFormat>
  <Paragraphs>266</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Aptos</vt:lpstr>
      <vt:lpstr>Aptos Display</vt:lpstr>
      <vt:lpstr>Arial</vt:lpstr>
      <vt:lpstr>Cambria Math</vt:lpstr>
      <vt:lpstr>Office Theme</vt:lpstr>
      <vt:lpstr>Principles of the Software Design</vt:lpstr>
      <vt:lpstr>Lecture 1: Course Introduction</vt:lpstr>
      <vt:lpstr>Agenda</vt:lpstr>
      <vt:lpstr>Course Overview</vt:lpstr>
      <vt:lpstr>Course Outline</vt:lpstr>
      <vt:lpstr>Course Logistics</vt:lpstr>
      <vt:lpstr>Textbook</vt:lpstr>
      <vt:lpstr>How to write great programs?</vt:lpstr>
      <vt:lpstr>How to design great systems?</vt:lpstr>
      <vt:lpstr>Great systems == great architects</vt:lpstr>
      <vt:lpstr>System Decomposition</vt:lpstr>
      <vt:lpstr>It’s all About Complexity</vt:lpstr>
      <vt:lpstr>Complexity definition</vt:lpstr>
      <vt:lpstr>Symptoms of complexity</vt:lpstr>
      <vt:lpstr>Causes of complexity</vt:lpstr>
      <vt:lpstr>Design and Architecture</vt:lpstr>
      <vt:lpstr>Architectural Design</vt:lpstr>
      <vt:lpstr>Why is Software Design Important?</vt:lpstr>
      <vt:lpstr>When is Architecture Important?</vt:lpstr>
      <vt:lpstr>But wait - Solution Space?</vt:lpstr>
      <vt:lpstr>Requirements Definition</vt:lpstr>
      <vt:lpstr>Poor requirements examples: MCO</vt:lpstr>
      <vt:lpstr>Poor requirements examples:  Virtual Case File</vt:lpstr>
      <vt:lpstr>Poor requirements examples</vt:lpstr>
      <vt:lpstr>Good requirements example: DC-3</vt:lpstr>
      <vt:lpstr>Good requirements example: Basecamp</vt:lpstr>
      <vt:lpstr>Requirements set constraints and goals in the design and objective space</vt:lpstr>
      <vt:lpstr>Quiz</vt:lpstr>
      <vt:lpstr>Requirements vs Specifications</vt:lpstr>
      <vt:lpstr>Purpose of Technical Requirements Definition</vt:lpstr>
      <vt:lpstr>Importance of Technical Requirements Development (1/2)</vt:lpstr>
      <vt:lpstr>Importance of Technical Requirements Development (2/2)</vt:lpstr>
      <vt:lpstr>Types of Requirements</vt:lpstr>
      <vt:lpstr>Attributes of Acceptable Requirements</vt:lpstr>
      <vt:lpstr>Requirements Decomposition, Allocation and Validation</vt:lpstr>
      <vt:lpstr>Example: NASA Process</vt:lpstr>
      <vt:lpstr>Requirements Capture: Documents vs. Database</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Melik-Adamyan, Areg</dc:creator>
  <cp:lastModifiedBy>Melik-Adamyan, Areg</cp:lastModifiedBy>
  <cp:revision>20</cp:revision>
  <dcterms:created xsi:type="dcterms:W3CDTF">2024-08-27T15:19:50Z</dcterms:created>
  <dcterms:modified xsi:type="dcterms:W3CDTF">2024-10-11T04:21:53Z</dcterms:modified>
</cp:coreProperties>
</file>