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68" r:id="rId2"/>
    <p:sldId id="298" r:id="rId3"/>
    <p:sldId id="321" r:id="rId4"/>
    <p:sldId id="299" r:id="rId5"/>
    <p:sldId id="300" r:id="rId6"/>
    <p:sldId id="301" r:id="rId7"/>
    <p:sldId id="302" r:id="rId8"/>
    <p:sldId id="305" r:id="rId9"/>
    <p:sldId id="306" r:id="rId10"/>
    <p:sldId id="307" r:id="rId11"/>
    <p:sldId id="308" r:id="rId12"/>
    <p:sldId id="309" r:id="rId13"/>
    <p:sldId id="310" r:id="rId14"/>
    <p:sldId id="311" r:id="rId15"/>
    <p:sldId id="312" r:id="rId16"/>
    <p:sldId id="313" r:id="rId17"/>
    <p:sldId id="314" r:id="rId18"/>
    <p:sldId id="315" r:id="rId19"/>
    <p:sldId id="316" r:id="rId20"/>
    <p:sldId id="317" r:id="rId21"/>
    <p:sldId id="318" r:id="rId22"/>
    <p:sldId id="319" r:id="rId23"/>
    <p:sldId id="320" r:id="rId24"/>
    <p:sldId id="304" r:id="rId25"/>
    <p:sldId id="30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89" autoAdjust="0"/>
    <p:restoredTop sz="79915" autoAdjust="0"/>
  </p:normalViewPr>
  <p:slideViewPr>
    <p:cSldViewPr snapToGrid="0">
      <p:cViewPr>
        <p:scale>
          <a:sx n="75" d="100"/>
          <a:sy n="75" d="100"/>
        </p:scale>
        <p:origin x="1183" y="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0938D1-4089-4B06-AB88-D4018D0B07BE}" type="datetimeFigureOut">
              <a:rPr lang="en-US" smtClean="0"/>
              <a:t>2/27/2025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7A512C-93CE-47CF-87CA-14AEFB1144D9}" type="slidenum">
              <a:rPr lang="en-US" smtClean="0"/>
              <a:t>‹#›</a:t>
            </a:fld>
            <a:endParaRPr lang="en-US"/>
          </a:p>
        </p:txBody>
      </p:sp>
    </p:spTree>
    <p:extLst>
      <p:ext uri="{BB962C8B-B14F-4D97-AF65-F5344CB8AC3E}">
        <p14:creationId xmlns:p14="http://schemas.microsoft.com/office/powerpoint/2010/main" val="32494010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F10D6-00AD-553E-32E1-F74265CB6B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070E0C2-01F9-2B8B-C4E4-834C104F3C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A5463D-3F9D-88C3-04CB-DEE44E8EC7CD}"/>
              </a:ext>
            </a:extLst>
          </p:cNvPr>
          <p:cNvSpPr>
            <a:spLocks noGrp="1"/>
          </p:cNvSpPr>
          <p:nvPr>
            <p:ph type="dt" sz="half" idx="10"/>
          </p:nvPr>
        </p:nvSpPr>
        <p:spPr/>
        <p:txBody>
          <a:bodyPr/>
          <a:lstStyle/>
          <a:p>
            <a:fld id="{87A4F228-5C77-4607-AA62-19EEA2AB269E}" type="datetimeFigureOut">
              <a:rPr lang="en-US" smtClean="0"/>
              <a:t>2/27/2025</a:t>
            </a:fld>
            <a:endParaRPr lang="en-US"/>
          </a:p>
        </p:txBody>
      </p:sp>
      <p:sp>
        <p:nvSpPr>
          <p:cNvPr id="5" name="Footer Placeholder 4">
            <a:extLst>
              <a:ext uri="{FF2B5EF4-FFF2-40B4-BE49-F238E27FC236}">
                <a16:creationId xmlns:a16="http://schemas.microsoft.com/office/drawing/2014/main" id="{F4FC2CD2-8602-24F3-52E2-7F8A9691F0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1B1F69-C32C-C123-9F7F-3B1196C70A91}"/>
              </a:ext>
            </a:extLst>
          </p:cNvPr>
          <p:cNvSpPr>
            <a:spLocks noGrp="1"/>
          </p:cNvSpPr>
          <p:nvPr>
            <p:ph type="sldNum" sz="quarter" idx="12"/>
          </p:nvPr>
        </p:nvSpPr>
        <p:spPr/>
        <p:txBody>
          <a:bodyPr/>
          <a:lstStyle/>
          <a:p>
            <a:fld id="{BD3775F2-7535-44D2-BD37-375382BE2C0B}" type="slidenum">
              <a:rPr lang="en-US" smtClean="0"/>
              <a:t>‹#›</a:t>
            </a:fld>
            <a:endParaRPr lang="en-US"/>
          </a:p>
        </p:txBody>
      </p:sp>
    </p:spTree>
    <p:extLst>
      <p:ext uri="{BB962C8B-B14F-4D97-AF65-F5344CB8AC3E}">
        <p14:creationId xmlns:p14="http://schemas.microsoft.com/office/powerpoint/2010/main" val="649858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BB222-C66D-B768-88AB-633E4D2165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79552B-2121-4FB3-0E01-38FE624077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4F2FF3-F9C7-FAA2-8A76-7FEA5D47593D}"/>
              </a:ext>
            </a:extLst>
          </p:cNvPr>
          <p:cNvSpPr>
            <a:spLocks noGrp="1"/>
          </p:cNvSpPr>
          <p:nvPr>
            <p:ph type="dt" sz="half" idx="10"/>
          </p:nvPr>
        </p:nvSpPr>
        <p:spPr/>
        <p:txBody>
          <a:bodyPr/>
          <a:lstStyle/>
          <a:p>
            <a:fld id="{87A4F228-5C77-4607-AA62-19EEA2AB269E}" type="datetimeFigureOut">
              <a:rPr lang="en-US" smtClean="0"/>
              <a:t>2/27/2025</a:t>
            </a:fld>
            <a:endParaRPr lang="en-US"/>
          </a:p>
        </p:txBody>
      </p:sp>
      <p:sp>
        <p:nvSpPr>
          <p:cNvPr id="5" name="Footer Placeholder 4">
            <a:extLst>
              <a:ext uri="{FF2B5EF4-FFF2-40B4-BE49-F238E27FC236}">
                <a16:creationId xmlns:a16="http://schemas.microsoft.com/office/drawing/2014/main" id="{7B9331DB-349E-FA71-B410-B286354B9A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97B9D3-9A66-E1C2-5548-6F955705BC3F}"/>
              </a:ext>
            </a:extLst>
          </p:cNvPr>
          <p:cNvSpPr>
            <a:spLocks noGrp="1"/>
          </p:cNvSpPr>
          <p:nvPr>
            <p:ph type="sldNum" sz="quarter" idx="12"/>
          </p:nvPr>
        </p:nvSpPr>
        <p:spPr/>
        <p:txBody>
          <a:bodyPr/>
          <a:lstStyle/>
          <a:p>
            <a:fld id="{BD3775F2-7535-44D2-BD37-375382BE2C0B}" type="slidenum">
              <a:rPr lang="en-US" smtClean="0"/>
              <a:t>‹#›</a:t>
            </a:fld>
            <a:endParaRPr lang="en-US"/>
          </a:p>
        </p:txBody>
      </p:sp>
    </p:spTree>
    <p:extLst>
      <p:ext uri="{BB962C8B-B14F-4D97-AF65-F5344CB8AC3E}">
        <p14:creationId xmlns:p14="http://schemas.microsoft.com/office/powerpoint/2010/main" val="545045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464F2E-BE7F-BCF6-EDFE-7CAE398A2E4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6550693-A7AF-DD0C-187E-60427CA08D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8A8792-CDFC-7FD3-E683-A48F2D46E9C1}"/>
              </a:ext>
            </a:extLst>
          </p:cNvPr>
          <p:cNvSpPr>
            <a:spLocks noGrp="1"/>
          </p:cNvSpPr>
          <p:nvPr>
            <p:ph type="dt" sz="half" idx="10"/>
          </p:nvPr>
        </p:nvSpPr>
        <p:spPr/>
        <p:txBody>
          <a:bodyPr/>
          <a:lstStyle/>
          <a:p>
            <a:fld id="{87A4F228-5C77-4607-AA62-19EEA2AB269E}" type="datetimeFigureOut">
              <a:rPr lang="en-US" smtClean="0"/>
              <a:t>2/27/2025</a:t>
            </a:fld>
            <a:endParaRPr lang="en-US"/>
          </a:p>
        </p:txBody>
      </p:sp>
      <p:sp>
        <p:nvSpPr>
          <p:cNvPr id="5" name="Footer Placeholder 4">
            <a:extLst>
              <a:ext uri="{FF2B5EF4-FFF2-40B4-BE49-F238E27FC236}">
                <a16:creationId xmlns:a16="http://schemas.microsoft.com/office/drawing/2014/main" id="{3D566E84-73DD-077A-ECD9-4BDEE761F4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9B14B7-7DB3-681A-7026-BD9256188664}"/>
              </a:ext>
            </a:extLst>
          </p:cNvPr>
          <p:cNvSpPr>
            <a:spLocks noGrp="1"/>
          </p:cNvSpPr>
          <p:nvPr>
            <p:ph type="sldNum" sz="quarter" idx="12"/>
          </p:nvPr>
        </p:nvSpPr>
        <p:spPr/>
        <p:txBody>
          <a:bodyPr/>
          <a:lstStyle/>
          <a:p>
            <a:fld id="{BD3775F2-7535-44D2-BD37-375382BE2C0B}" type="slidenum">
              <a:rPr lang="en-US" smtClean="0"/>
              <a:t>‹#›</a:t>
            </a:fld>
            <a:endParaRPr lang="en-US"/>
          </a:p>
        </p:txBody>
      </p:sp>
    </p:spTree>
    <p:extLst>
      <p:ext uri="{BB962C8B-B14F-4D97-AF65-F5344CB8AC3E}">
        <p14:creationId xmlns:p14="http://schemas.microsoft.com/office/powerpoint/2010/main" val="3873023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FF93B-B000-A595-5D8F-8735273381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62F7C0-F9EA-0FBE-A6C2-568A52C5F8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1D3A9D-4809-ABC6-7ABF-8B6EBBB18BBE}"/>
              </a:ext>
            </a:extLst>
          </p:cNvPr>
          <p:cNvSpPr>
            <a:spLocks noGrp="1"/>
          </p:cNvSpPr>
          <p:nvPr>
            <p:ph type="dt" sz="half" idx="10"/>
          </p:nvPr>
        </p:nvSpPr>
        <p:spPr/>
        <p:txBody>
          <a:bodyPr/>
          <a:lstStyle/>
          <a:p>
            <a:fld id="{87A4F228-5C77-4607-AA62-19EEA2AB269E}" type="datetimeFigureOut">
              <a:rPr lang="en-US" smtClean="0"/>
              <a:t>2/27/2025</a:t>
            </a:fld>
            <a:endParaRPr lang="en-US"/>
          </a:p>
        </p:txBody>
      </p:sp>
      <p:sp>
        <p:nvSpPr>
          <p:cNvPr id="5" name="Footer Placeholder 4">
            <a:extLst>
              <a:ext uri="{FF2B5EF4-FFF2-40B4-BE49-F238E27FC236}">
                <a16:creationId xmlns:a16="http://schemas.microsoft.com/office/drawing/2014/main" id="{EC046055-32B5-CE91-36FF-4714115926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82BFDA-AD1A-6BBC-6AE7-EF8F7AFFF190}"/>
              </a:ext>
            </a:extLst>
          </p:cNvPr>
          <p:cNvSpPr>
            <a:spLocks noGrp="1"/>
          </p:cNvSpPr>
          <p:nvPr>
            <p:ph type="sldNum" sz="quarter" idx="12"/>
          </p:nvPr>
        </p:nvSpPr>
        <p:spPr/>
        <p:txBody>
          <a:bodyPr/>
          <a:lstStyle/>
          <a:p>
            <a:fld id="{BD3775F2-7535-44D2-BD37-375382BE2C0B}" type="slidenum">
              <a:rPr lang="en-US" smtClean="0"/>
              <a:t>‹#›</a:t>
            </a:fld>
            <a:endParaRPr lang="en-US"/>
          </a:p>
        </p:txBody>
      </p:sp>
    </p:spTree>
    <p:extLst>
      <p:ext uri="{BB962C8B-B14F-4D97-AF65-F5344CB8AC3E}">
        <p14:creationId xmlns:p14="http://schemas.microsoft.com/office/powerpoint/2010/main" val="2679704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75AFD-1381-5AFF-AF4C-542C489C23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F90757-5B9D-0E53-0A1C-5A51CD5A8E9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8B12F3-5E5C-1E52-4282-6781F5B6DC7A}"/>
              </a:ext>
            </a:extLst>
          </p:cNvPr>
          <p:cNvSpPr>
            <a:spLocks noGrp="1"/>
          </p:cNvSpPr>
          <p:nvPr>
            <p:ph type="dt" sz="half" idx="10"/>
          </p:nvPr>
        </p:nvSpPr>
        <p:spPr/>
        <p:txBody>
          <a:bodyPr/>
          <a:lstStyle/>
          <a:p>
            <a:fld id="{87A4F228-5C77-4607-AA62-19EEA2AB269E}" type="datetimeFigureOut">
              <a:rPr lang="en-US" smtClean="0"/>
              <a:t>2/27/2025</a:t>
            </a:fld>
            <a:endParaRPr lang="en-US"/>
          </a:p>
        </p:txBody>
      </p:sp>
      <p:sp>
        <p:nvSpPr>
          <p:cNvPr id="5" name="Footer Placeholder 4">
            <a:extLst>
              <a:ext uri="{FF2B5EF4-FFF2-40B4-BE49-F238E27FC236}">
                <a16:creationId xmlns:a16="http://schemas.microsoft.com/office/drawing/2014/main" id="{2AF5AE28-FEA2-799A-E445-4099BC4EDF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A5BBE4-E5DD-7DC7-19FB-614D5D5E193C}"/>
              </a:ext>
            </a:extLst>
          </p:cNvPr>
          <p:cNvSpPr>
            <a:spLocks noGrp="1"/>
          </p:cNvSpPr>
          <p:nvPr>
            <p:ph type="sldNum" sz="quarter" idx="12"/>
          </p:nvPr>
        </p:nvSpPr>
        <p:spPr/>
        <p:txBody>
          <a:bodyPr/>
          <a:lstStyle/>
          <a:p>
            <a:fld id="{BD3775F2-7535-44D2-BD37-375382BE2C0B}" type="slidenum">
              <a:rPr lang="en-US" smtClean="0"/>
              <a:t>‹#›</a:t>
            </a:fld>
            <a:endParaRPr lang="en-US"/>
          </a:p>
        </p:txBody>
      </p:sp>
    </p:spTree>
    <p:extLst>
      <p:ext uri="{BB962C8B-B14F-4D97-AF65-F5344CB8AC3E}">
        <p14:creationId xmlns:p14="http://schemas.microsoft.com/office/powerpoint/2010/main" val="2499883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7C03C-9458-CF84-6BA1-D165DC34C7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3A5633-D42C-B4A6-3980-0BFB641018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E91FCFA-8877-B633-B6F7-10D774D2FA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0D3C9E-F615-D14B-4472-D9B859D9DB85}"/>
              </a:ext>
            </a:extLst>
          </p:cNvPr>
          <p:cNvSpPr>
            <a:spLocks noGrp="1"/>
          </p:cNvSpPr>
          <p:nvPr>
            <p:ph type="dt" sz="half" idx="10"/>
          </p:nvPr>
        </p:nvSpPr>
        <p:spPr/>
        <p:txBody>
          <a:bodyPr/>
          <a:lstStyle/>
          <a:p>
            <a:fld id="{87A4F228-5C77-4607-AA62-19EEA2AB269E}" type="datetimeFigureOut">
              <a:rPr lang="en-US" smtClean="0"/>
              <a:t>2/27/2025</a:t>
            </a:fld>
            <a:endParaRPr lang="en-US"/>
          </a:p>
        </p:txBody>
      </p:sp>
      <p:sp>
        <p:nvSpPr>
          <p:cNvPr id="6" name="Footer Placeholder 5">
            <a:extLst>
              <a:ext uri="{FF2B5EF4-FFF2-40B4-BE49-F238E27FC236}">
                <a16:creationId xmlns:a16="http://schemas.microsoft.com/office/drawing/2014/main" id="{BB4B8D8C-CBC7-D8CE-6780-BEE4EA22A5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20C589-20C4-D063-ACD4-F382E9ABCB62}"/>
              </a:ext>
            </a:extLst>
          </p:cNvPr>
          <p:cNvSpPr>
            <a:spLocks noGrp="1"/>
          </p:cNvSpPr>
          <p:nvPr>
            <p:ph type="sldNum" sz="quarter" idx="12"/>
          </p:nvPr>
        </p:nvSpPr>
        <p:spPr/>
        <p:txBody>
          <a:bodyPr/>
          <a:lstStyle/>
          <a:p>
            <a:fld id="{BD3775F2-7535-44D2-BD37-375382BE2C0B}" type="slidenum">
              <a:rPr lang="en-US" smtClean="0"/>
              <a:t>‹#›</a:t>
            </a:fld>
            <a:endParaRPr lang="en-US"/>
          </a:p>
        </p:txBody>
      </p:sp>
    </p:spTree>
    <p:extLst>
      <p:ext uri="{BB962C8B-B14F-4D97-AF65-F5344CB8AC3E}">
        <p14:creationId xmlns:p14="http://schemas.microsoft.com/office/powerpoint/2010/main" val="2699556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E83B0-502E-0DBB-516A-F4F31841B5C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9F04D07-B415-9758-C9C5-FACD9E6BA5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E1AAC0-6B89-E12F-D201-85FAE12BD1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BB9A82-D0D2-1825-1E52-ECEB1B4909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CA1C8F-39EE-2E2E-6366-8AE99A571B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568242-D76A-6373-B383-A39AF227ACAB}"/>
              </a:ext>
            </a:extLst>
          </p:cNvPr>
          <p:cNvSpPr>
            <a:spLocks noGrp="1"/>
          </p:cNvSpPr>
          <p:nvPr>
            <p:ph type="dt" sz="half" idx="10"/>
          </p:nvPr>
        </p:nvSpPr>
        <p:spPr/>
        <p:txBody>
          <a:bodyPr/>
          <a:lstStyle/>
          <a:p>
            <a:fld id="{87A4F228-5C77-4607-AA62-19EEA2AB269E}" type="datetimeFigureOut">
              <a:rPr lang="en-US" smtClean="0"/>
              <a:t>2/27/2025</a:t>
            </a:fld>
            <a:endParaRPr lang="en-US"/>
          </a:p>
        </p:txBody>
      </p:sp>
      <p:sp>
        <p:nvSpPr>
          <p:cNvPr id="8" name="Footer Placeholder 7">
            <a:extLst>
              <a:ext uri="{FF2B5EF4-FFF2-40B4-BE49-F238E27FC236}">
                <a16:creationId xmlns:a16="http://schemas.microsoft.com/office/drawing/2014/main" id="{96F2AD6F-E0C4-6C3D-DF3D-68C438071A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81C785-2BC1-2A97-94C6-DDC938A776EF}"/>
              </a:ext>
            </a:extLst>
          </p:cNvPr>
          <p:cNvSpPr>
            <a:spLocks noGrp="1"/>
          </p:cNvSpPr>
          <p:nvPr>
            <p:ph type="sldNum" sz="quarter" idx="12"/>
          </p:nvPr>
        </p:nvSpPr>
        <p:spPr/>
        <p:txBody>
          <a:bodyPr/>
          <a:lstStyle/>
          <a:p>
            <a:fld id="{BD3775F2-7535-44D2-BD37-375382BE2C0B}" type="slidenum">
              <a:rPr lang="en-US" smtClean="0"/>
              <a:t>‹#›</a:t>
            </a:fld>
            <a:endParaRPr lang="en-US"/>
          </a:p>
        </p:txBody>
      </p:sp>
    </p:spTree>
    <p:extLst>
      <p:ext uri="{BB962C8B-B14F-4D97-AF65-F5344CB8AC3E}">
        <p14:creationId xmlns:p14="http://schemas.microsoft.com/office/powerpoint/2010/main" val="3955612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D6BA9-6766-4571-769D-7FE8340863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61B5D1-3329-053C-24F5-FC9C2EE5CC1C}"/>
              </a:ext>
            </a:extLst>
          </p:cNvPr>
          <p:cNvSpPr>
            <a:spLocks noGrp="1"/>
          </p:cNvSpPr>
          <p:nvPr>
            <p:ph type="dt" sz="half" idx="10"/>
          </p:nvPr>
        </p:nvSpPr>
        <p:spPr/>
        <p:txBody>
          <a:bodyPr/>
          <a:lstStyle/>
          <a:p>
            <a:fld id="{87A4F228-5C77-4607-AA62-19EEA2AB269E}" type="datetimeFigureOut">
              <a:rPr lang="en-US" smtClean="0"/>
              <a:t>2/27/2025</a:t>
            </a:fld>
            <a:endParaRPr lang="en-US"/>
          </a:p>
        </p:txBody>
      </p:sp>
      <p:sp>
        <p:nvSpPr>
          <p:cNvPr id="4" name="Footer Placeholder 3">
            <a:extLst>
              <a:ext uri="{FF2B5EF4-FFF2-40B4-BE49-F238E27FC236}">
                <a16:creationId xmlns:a16="http://schemas.microsoft.com/office/drawing/2014/main" id="{A948806E-5626-8630-099A-C8A6FE54EA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90FAA7-A527-25B4-C7B9-07D39702B36F}"/>
              </a:ext>
            </a:extLst>
          </p:cNvPr>
          <p:cNvSpPr>
            <a:spLocks noGrp="1"/>
          </p:cNvSpPr>
          <p:nvPr>
            <p:ph type="sldNum" sz="quarter" idx="12"/>
          </p:nvPr>
        </p:nvSpPr>
        <p:spPr/>
        <p:txBody>
          <a:bodyPr/>
          <a:lstStyle/>
          <a:p>
            <a:fld id="{BD3775F2-7535-44D2-BD37-375382BE2C0B}" type="slidenum">
              <a:rPr lang="en-US" smtClean="0"/>
              <a:t>‹#›</a:t>
            </a:fld>
            <a:endParaRPr lang="en-US"/>
          </a:p>
        </p:txBody>
      </p:sp>
    </p:spTree>
    <p:extLst>
      <p:ext uri="{BB962C8B-B14F-4D97-AF65-F5344CB8AC3E}">
        <p14:creationId xmlns:p14="http://schemas.microsoft.com/office/powerpoint/2010/main" val="211753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28B5A5-C22D-85E9-D39C-F63E64FE0254}"/>
              </a:ext>
            </a:extLst>
          </p:cNvPr>
          <p:cNvSpPr>
            <a:spLocks noGrp="1"/>
          </p:cNvSpPr>
          <p:nvPr>
            <p:ph type="dt" sz="half" idx="10"/>
          </p:nvPr>
        </p:nvSpPr>
        <p:spPr/>
        <p:txBody>
          <a:bodyPr/>
          <a:lstStyle/>
          <a:p>
            <a:fld id="{87A4F228-5C77-4607-AA62-19EEA2AB269E}" type="datetimeFigureOut">
              <a:rPr lang="en-US" smtClean="0"/>
              <a:t>2/27/2025</a:t>
            </a:fld>
            <a:endParaRPr lang="en-US"/>
          </a:p>
        </p:txBody>
      </p:sp>
      <p:sp>
        <p:nvSpPr>
          <p:cNvPr id="3" name="Footer Placeholder 2">
            <a:extLst>
              <a:ext uri="{FF2B5EF4-FFF2-40B4-BE49-F238E27FC236}">
                <a16:creationId xmlns:a16="http://schemas.microsoft.com/office/drawing/2014/main" id="{A31D509E-C576-6F0C-E635-A9C5B83B471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3FF28C7-5AE1-3F39-2BDF-83428463B66F}"/>
              </a:ext>
            </a:extLst>
          </p:cNvPr>
          <p:cNvSpPr>
            <a:spLocks noGrp="1"/>
          </p:cNvSpPr>
          <p:nvPr>
            <p:ph type="sldNum" sz="quarter" idx="12"/>
          </p:nvPr>
        </p:nvSpPr>
        <p:spPr/>
        <p:txBody>
          <a:bodyPr/>
          <a:lstStyle/>
          <a:p>
            <a:fld id="{BD3775F2-7535-44D2-BD37-375382BE2C0B}" type="slidenum">
              <a:rPr lang="en-US" smtClean="0"/>
              <a:t>‹#›</a:t>
            </a:fld>
            <a:endParaRPr lang="en-US"/>
          </a:p>
        </p:txBody>
      </p:sp>
    </p:spTree>
    <p:extLst>
      <p:ext uri="{BB962C8B-B14F-4D97-AF65-F5344CB8AC3E}">
        <p14:creationId xmlns:p14="http://schemas.microsoft.com/office/powerpoint/2010/main" val="1130151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B5343-C334-2A64-1749-C2371AE567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2B7852-CE7E-C8B9-A679-A996E95D1B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7DE55E-2F73-B9D3-7234-33CA44DC29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D8CE78-024C-8A15-23D7-EBF177A5E992}"/>
              </a:ext>
            </a:extLst>
          </p:cNvPr>
          <p:cNvSpPr>
            <a:spLocks noGrp="1"/>
          </p:cNvSpPr>
          <p:nvPr>
            <p:ph type="dt" sz="half" idx="10"/>
          </p:nvPr>
        </p:nvSpPr>
        <p:spPr/>
        <p:txBody>
          <a:bodyPr/>
          <a:lstStyle/>
          <a:p>
            <a:fld id="{87A4F228-5C77-4607-AA62-19EEA2AB269E}" type="datetimeFigureOut">
              <a:rPr lang="en-US" smtClean="0"/>
              <a:t>2/27/2025</a:t>
            </a:fld>
            <a:endParaRPr lang="en-US"/>
          </a:p>
        </p:txBody>
      </p:sp>
      <p:sp>
        <p:nvSpPr>
          <p:cNvPr id="6" name="Footer Placeholder 5">
            <a:extLst>
              <a:ext uri="{FF2B5EF4-FFF2-40B4-BE49-F238E27FC236}">
                <a16:creationId xmlns:a16="http://schemas.microsoft.com/office/drawing/2014/main" id="{8986B7C7-BB95-FD6F-22D4-10DD5FD923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9AB9E2-C3A8-9F37-3E0D-83EC49CD4C68}"/>
              </a:ext>
            </a:extLst>
          </p:cNvPr>
          <p:cNvSpPr>
            <a:spLocks noGrp="1"/>
          </p:cNvSpPr>
          <p:nvPr>
            <p:ph type="sldNum" sz="quarter" idx="12"/>
          </p:nvPr>
        </p:nvSpPr>
        <p:spPr/>
        <p:txBody>
          <a:bodyPr/>
          <a:lstStyle/>
          <a:p>
            <a:fld id="{BD3775F2-7535-44D2-BD37-375382BE2C0B}" type="slidenum">
              <a:rPr lang="en-US" smtClean="0"/>
              <a:t>‹#›</a:t>
            </a:fld>
            <a:endParaRPr lang="en-US"/>
          </a:p>
        </p:txBody>
      </p:sp>
    </p:spTree>
    <p:extLst>
      <p:ext uri="{BB962C8B-B14F-4D97-AF65-F5344CB8AC3E}">
        <p14:creationId xmlns:p14="http://schemas.microsoft.com/office/powerpoint/2010/main" val="4031136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CC9F1-96FB-F36C-F70F-E502CFE230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80432C-41EF-76E6-0B91-44B912BA00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1CFAA5F-1EC5-6443-BCD1-FAB6778B9B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8E68F0-EE82-D269-47B6-EA16224B3464}"/>
              </a:ext>
            </a:extLst>
          </p:cNvPr>
          <p:cNvSpPr>
            <a:spLocks noGrp="1"/>
          </p:cNvSpPr>
          <p:nvPr>
            <p:ph type="dt" sz="half" idx="10"/>
          </p:nvPr>
        </p:nvSpPr>
        <p:spPr/>
        <p:txBody>
          <a:bodyPr/>
          <a:lstStyle/>
          <a:p>
            <a:fld id="{87A4F228-5C77-4607-AA62-19EEA2AB269E}" type="datetimeFigureOut">
              <a:rPr lang="en-US" smtClean="0"/>
              <a:t>2/27/2025</a:t>
            </a:fld>
            <a:endParaRPr lang="en-US"/>
          </a:p>
        </p:txBody>
      </p:sp>
      <p:sp>
        <p:nvSpPr>
          <p:cNvPr id="6" name="Footer Placeholder 5">
            <a:extLst>
              <a:ext uri="{FF2B5EF4-FFF2-40B4-BE49-F238E27FC236}">
                <a16:creationId xmlns:a16="http://schemas.microsoft.com/office/drawing/2014/main" id="{2FBC4432-DB49-0FF1-EBE7-77D5E030E9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B5488F-9257-1D36-5C18-8A8E1B3A1B81}"/>
              </a:ext>
            </a:extLst>
          </p:cNvPr>
          <p:cNvSpPr>
            <a:spLocks noGrp="1"/>
          </p:cNvSpPr>
          <p:nvPr>
            <p:ph type="sldNum" sz="quarter" idx="12"/>
          </p:nvPr>
        </p:nvSpPr>
        <p:spPr/>
        <p:txBody>
          <a:bodyPr/>
          <a:lstStyle/>
          <a:p>
            <a:fld id="{BD3775F2-7535-44D2-BD37-375382BE2C0B}" type="slidenum">
              <a:rPr lang="en-US" smtClean="0"/>
              <a:t>‹#›</a:t>
            </a:fld>
            <a:endParaRPr lang="en-US"/>
          </a:p>
        </p:txBody>
      </p:sp>
    </p:spTree>
    <p:extLst>
      <p:ext uri="{BB962C8B-B14F-4D97-AF65-F5344CB8AC3E}">
        <p14:creationId xmlns:p14="http://schemas.microsoft.com/office/powerpoint/2010/main" val="616327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B2FD7A-46FD-08CC-3E00-429F97C4EC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34DEADC-3B0B-A810-375E-8427214A5F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AF5113-3DF0-C5FB-CD8E-DAC1199BA1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7A4F228-5C77-4607-AA62-19EEA2AB269E}" type="datetimeFigureOut">
              <a:rPr lang="en-US" smtClean="0"/>
              <a:t>2/27/2025</a:t>
            </a:fld>
            <a:endParaRPr lang="en-US"/>
          </a:p>
        </p:txBody>
      </p:sp>
      <p:sp>
        <p:nvSpPr>
          <p:cNvPr id="5" name="Footer Placeholder 4">
            <a:extLst>
              <a:ext uri="{FF2B5EF4-FFF2-40B4-BE49-F238E27FC236}">
                <a16:creationId xmlns:a16="http://schemas.microsoft.com/office/drawing/2014/main" id="{E8D390AF-1F75-7B03-F7B0-4EFAA4A605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8964B3B-5A16-8D6C-F73F-3F83F8CAAC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D3775F2-7535-44D2-BD37-375382BE2C0B}" type="slidenum">
              <a:rPr lang="en-US" smtClean="0"/>
              <a:t>‹#›</a:t>
            </a:fld>
            <a:endParaRPr lang="en-US"/>
          </a:p>
        </p:txBody>
      </p:sp>
    </p:spTree>
    <p:extLst>
      <p:ext uri="{BB962C8B-B14F-4D97-AF65-F5344CB8AC3E}">
        <p14:creationId xmlns:p14="http://schemas.microsoft.com/office/powerpoint/2010/main" val="1449406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thechipletter.substack.com/p/ericsson-to-whatsapp-the-story-of" TargetMode="External"/><Relationship Id="rId2" Type="http://schemas.openxmlformats.org/officeDocument/2006/relationships/hyperlink" Target="https://www.sciencedirect.com/science/article/abs/pii/S0169755298002827" TargetMode="External"/><Relationship Id="rId1" Type="http://schemas.openxmlformats.org/officeDocument/2006/relationships/slideLayout" Target="../slideLayouts/slideLayout2.xml"/><Relationship Id="rId4" Type="http://schemas.openxmlformats.org/officeDocument/2006/relationships/hyperlink" Target="https://en.wikipedia.org/wiki/Apache_CouchDB"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s://nerves-project.org/"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qconlondon.com/london-2016/presentation/using-pony-fintech.html" TargetMode="External"/><Relationship Id="rId2" Type="http://schemas.openxmlformats.org/officeDocument/2006/relationships/hyperlink" Target="https://www.ponylang.io/"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en.wikipedia.org/wiki/Orleans_(software_framework)"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docs.ray.io/en/latest/ray-overview/use-cases.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memento.epfl.ch/event/scala-in-industry-lessons-learned-by-credit-suis-2/"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ijcai.org/Proceedings/73/Papers/027B.pd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45C69-4416-8178-9A57-5AA4D0583214}"/>
              </a:ext>
            </a:extLst>
          </p:cNvPr>
          <p:cNvSpPr>
            <a:spLocks noGrp="1"/>
          </p:cNvSpPr>
          <p:nvPr>
            <p:ph type="ctrTitle"/>
          </p:nvPr>
        </p:nvSpPr>
        <p:spPr/>
        <p:txBody>
          <a:bodyPr/>
          <a:lstStyle/>
          <a:p>
            <a:r>
              <a:rPr lang="en-US" dirty="0"/>
              <a:t>Principles of the Software Design</a:t>
            </a:r>
          </a:p>
        </p:txBody>
      </p:sp>
      <p:sp>
        <p:nvSpPr>
          <p:cNvPr id="3" name="Subtitle 2">
            <a:extLst>
              <a:ext uri="{FF2B5EF4-FFF2-40B4-BE49-F238E27FC236}">
                <a16:creationId xmlns:a16="http://schemas.microsoft.com/office/drawing/2014/main" id="{8DDD835A-2489-5F0F-8B7B-3BBD963D345E}"/>
              </a:ext>
            </a:extLst>
          </p:cNvPr>
          <p:cNvSpPr>
            <a:spLocks noGrp="1"/>
          </p:cNvSpPr>
          <p:nvPr>
            <p:ph type="subTitle" idx="1"/>
          </p:nvPr>
        </p:nvSpPr>
        <p:spPr/>
        <p:txBody>
          <a:bodyPr>
            <a:normAutofit lnSpcReduction="10000"/>
          </a:bodyPr>
          <a:lstStyle/>
          <a:p>
            <a:r>
              <a:rPr lang="en-US" dirty="0"/>
              <a:t>Course for Armenian-French University</a:t>
            </a:r>
          </a:p>
          <a:p>
            <a:endParaRPr lang="en-US" dirty="0"/>
          </a:p>
          <a:p>
            <a:r>
              <a:rPr lang="en-US" dirty="0"/>
              <a:t>Areg Melik-Adamyan</a:t>
            </a:r>
          </a:p>
          <a:p>
            <a:r>
              <a:rPr lang="en-US" dirty="0"/>
              <a:t>Petr Kurapov</a:t>
            </a:r>
          </a:p>
        </p:txBody>
      </p:sp>
    </p:spTree>
    <p:extLst>
      <p:ext uri="{BB962C8B-B14F-4D97-AF65-F5344CB8AC3E}">
        <p14:creationId xmlns:p14="http://schemas.microsoft.com/office/powerpoint/2010/main" val="2884538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8CE21-4AA1-89B4-D417-93C2C0B695A5}"/>
              </a:ext>
            </a:extLst>
          </p:cNvPr>
          <p:cNvSpPr>
            <a:spLocks noGrp="1"/>
          </p:cNvSpPr>
          <p:nvPr>
            <p:ph type="title"/>
          </p:nvPr>
        </p:nvSpPr>
        <p:spPr/>
        <p:txBody>
          <a:bodyPr>
            <a:normAutofit/>
          </a:bodyPr>
          <a:lstStyle/>
          <a:p>
            <a:r>
              <a:rPr lang="en-US" b="0" i="0" dirty="0">
                <a:solidFill>
                  <a:srgbClr val="000000"/>
                </a:solidFill>
                <a:effectLst/>
                <a:latin typeface="FFJiggerStdAngledFront"/>
              </a:rPr>
              <a:t>Interaction between actors</a:t>
            </a:r>
            <a:endParaRPr lang="en-US" dirty="0"/>
          </a:p>
        </p:txBody>
      </p:sp>
      <p:sp>
        <p:nvSpPr>
          <p:cNvPr id="7" name="TextBox 6">
            <a:extLst>
              <a:ext uri="{FF2B5EF4-FFF2-40B4-BE49-F238E27FC236}">
                <a16:creationId xmlns:a16="http://schemas.microsoft.com/office/drawing/2014/main" id="{77C6F881-EEAE-0523-77A2-CA5BFB615915}"/>
              </a:ext>
            </a:extLst>
          </p:cNvPr>
          <p:cNvSpPr txBox="1"/>
          <p:nvPr/>
        </p:nvSpPr>
        <p:spPr>
          <a:xfrm>
            <a:off x="838200" y="1797058"/>
            <a:ext cx="6094970" cy="3980577"/>
          </a:xfrm>
          <a:prstGeom prst="rect">
            <a:avLst/>
          </a:prstGeom>
          <a:noFill/>
        </p:spPr>
        <p:txBody>
          <a:bodyPr wrap="square">
            <a:spAutoFit/>
          </a:bodyPr>
          <a:lstStyle/>
          <a:p>
            <a:pPr algn="l" fontAlgn="base"/>
            <a:r>
              <a:rPr lang="en-US" b="0" i="0" dirty="0">
                <a:solidFill>
                  <a:srgbClr val="000000"/>
                </a:solidFill>
                <a:effectLst/>
                <a:latin typeface="Lexend Deca"/>
              </a:rPr>
              <a:t>Message passing is the cornerstone of the Actor Model. Here’s how it works.</a:t>
            </a:r>
          </a:p>
          <a:p>
            <a:pPr algn="l" fontAlgn="base">
              <a:lnSpc>
                <a:spcPts val="1950"/>
              </a:lnSpc>
              <a:buFont typeface="+mj-lt"/>
              <a:buAutoNum type="arabicPeriod"/>
            </a:pPr>
            <a:r>
              <a:rPr lang="en-US" b="1" i="0" dirty="0">
                <a:solidFill>
                  <a:srgbClr val="000000"/>
                </a:solidFill>
                <a:effectLst/>
                <a:latin typeface="Lexend Deca"/>
              </a:rPr>
              <a:t>Asynchronous communication</a:t>
            </a:r>
            <a:r>
              <a:rPr lang="en-US" b="0" i="0" dirty="0">
                <a:solidFill>
                  <a:srgbClr val="000000"/>
                </a:solidFill>
                <a:effectLst/>
                <a:latin typeface="Lexend Deca"/>
              </a:rPr>
              <a:t>: When an actor sends a message to another actor, it does not wait for a response. The message is placed in the recipient’s mailbox, and the sender continues its operations. This non-blocking communication ensures high responsiveness and efficiency.</a:t>
            </a:r>
          </a:p>
          <a:p>
            <a:pPr algn="l" fontAlgn="base">
              <a:lnSpc>
                <a:spcPts val="1950"/>
              </a:lnSpc>
              <a:buFont typeface="+mj-lt"/>
              <a:buAutoNum type="arabicPeriod"/>
            </a:pPr>
            <a:r>
              <a:rPr lang="en-US" b="1" i="0" dirty="0">
                <a:solidFill>
                  <a:srgbClr val="000000"/>
                </a:solidFill>
                <a:effectLst/>
                <a:latin typeface="Lexend Deca"/>
              </a:rPr>
              <a:t>Mailboxes</a:t>
            </a:r>
            <a:r>
              <a:rPr lang="en-US" b="0" i="0" dirty="0">
                <a:solidFill>
                  <a:srgbClr val="000000"/>
                </a:solidFill>
                <a:effectLst/>
                <a:latin typeface="Lexend Deca"/>
              </a:rPr>
              <a:t>: Each actor has a mailbox (or message queue) where incoming messages are stored. Actors process messages sequentially, ensuring one message is handled at a time, which simplifies concurrency management.</a:t>
            </a:r>
          </a:p>
          <a:p>
            <a:pPr algn="l" fontAlgn="base">
              <a:lnSpc>
                <a:spcPts val="1950"/>
              </a:lnSpc>
              <a:buFont typeface="+mj-lt"/>
              <a:buAutoNum type="arabicPeriod"/>
            </a:pPr>
            <a:r>
              <a:rPr lang="en-US" b="1" i="0" dirty="0">
                <a:solidFill>
                  <a:srgbClr val="000000"/>
                </a:solidFill>
                <a:effectLst/>
                <a:latin typeface="Lexend Deca"/>
              </a:rPr>
              <a:t>Decoupling</a:t>
            </a:r>
            <a:r>
              <a:rPr lang="en-US" b="0" i="0" dirty="0">
                <a:solidFill>
                  <a:srgbClr val="000000"/>
                </a:solidFill>
                <a:effectLst/>
                <a:latin typeface="Lexend Deca"/>
              </a:rPr>
              <a:t>: Message passing decouples the sender and receiver, allowing them to operate independently. This decoupling is crucial for building scalable and fault-tolerant systems.</a:t>
            </a:r>
          </a:p>
        </p:txBody>
      </p:sp>
      <p:pic>
        <p:nvPicPr>
          <p:cNvPr id="8" name="Picture 2" descr="The Actor Model">
            <a:extLst>
              <a:ext uri="{FF2B5EF4-FFF2-40B4-BE49-F238E27FC236}">
                <a16:creationId xmlns:a16="http://schemas.microsoft.com/office/drawing/2014/main" id="{9A2CA7AD-8379-1496-7F58-03D2225741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5234" y="1034878"/>
            <a:ext cx="4196363" cy="4788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726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F835F-E725-B088-8957-BC2601904EDE}"/>
              </a:ext>
            </a:extLst>
          </p:cNvPr>
          <p:cNvSpPr>
            <a:spLocks noGrp="1"/>
          </p:cNvSpPr>
          <p:nvPr>
            <p:ph type="title"/>
          </p:nvPr>
        </p:nvSpPr>
        <p:spPr/>
        <p:txBody>
          <a:bodyPr/>
          <a:lstStyle/>
          <a:p>
            <a:r>
              <a:rPr lang="en-US" b="0" i="0" dirty="0">
                <a:solidFill>
                  <a:srgbClr val="000000"/>
                </a:solidFill>
                <a:effectLst/>
                <a:latin typeface="FFJiggerStdAngledFront"/>
              </a:rPr>
              <a:t>Lifecycle of an Actor</a:t>
            </a:r>
            <a:endParaRPr lang="en-US" dirty="0"/>
          </a:p>
        </p:txBody>
      </p:sp>
      <p:sp>
        <p:nvSpPr>
          <p:cNvPr id="3" name="Content Placeholder 2">
            <a:extLst>
              <a:ext uri="{FF2B5EF4-FFF2-40B4-BE49-F238E27FC236}">
                <a16:creationId xmlns:a16="http://schemas.microsoft.com/office/drawing/2014/main" id="{D787A318-62FB-DC84-6731-81DE1CAA2102}"/>
              </a:ext>
            </a:extLst>
          </p:cNvPr>
          <p:cNvSpPr>
            <a:spLocks noGrp="1"/>
          </p:cNvSpPr>
          <p:nvPr>
            <p:ph idx="1"/>
          </p:nvPr>
        </p:nvSpPr>
        <p:spPr/>
        <p:txBody>
          <a:bodyPr/>
          <a:lstStyle/>
          <a:p>
            <a:pPr algn="l" fontAlgn="base"/>
            <a:r>
              <a:rPr lang="en-US" b="0" i="0" dirty="0">
                <a:solidFill>
                  <a:srgbClr val="000000"/>
                </a:solidFill>
                <a:effectLst/>
                <a:latin typeface="Lexend Deca"/>
              </a:rPr>
              <a:t>Actors go through a well-defined lifecycle.</a:t>
            </a:r>
          </a:p>
          <a:p>
            <a:pPr algn="l" fontAlgn="base">
              <a:lnSpc>
                <a:spcPts val="1950"/>
              </a:lnSpc>
              <a:buFont typeface="+mj-lt"/>
              <a:buAutoNum type="arabicPeriod"/>
            </a:pPr>
            <a:r>
              <a:rPr lang="en-US" b="1" i="0" dirty="0">
                <a:solidFill>
                  <a:srgbClr val="000000"/>
                </a:solidFill>
                <a:effectLst/>
                <a:latin typeface="Lexend Deca"/>
              </a:rPr>
              <a:t>Creation</a:t>
            </a:r>
            <a:r>
              <a:rPr lang="en-US" b="0" i="0" dirty="0">
                <a:solidFill>
                  <a:srgbClr val="000000"/>
                </a:solidFill>
                <a:effectLst/>
                <a:latin typeface="Lexend Deca"/>
              </a:rPr>
              <a:t>: An actor is created by another actor, which initializes its state and behavior. The creating actor often assigns a unique identifier or address to the new actor, allowing others to communicate with it.</a:t>
            </a:r>
          </a:p>
          <a:p>
            <a:pPr algn="l" fontAlgn="base">
              <a:lnSpc>
                <a:spcPts val="1950"/>
              </a:lnSpc>
              <a:buFont typeface="+mj-lt"/>
              <a:buAutoNum type="arabicPeriod"/>
            </a:pPr>
            <a:r>
              <a:rPr lang="en-US" b="1" i="0" dirty="0">
                <a:solidFill>
                  <a:srgbClr val="000000"/>
                </a:solidFill>
                <a:effectLst/>
                <a:latin typeface="Lexend Deca"/>
              </a:rPr>
              <a:t>Behavior</a:t>
            </a:r>
            <a:r>
              <a:rPr lang="en-US" b="0" i="0" dirty="0">
                <a:solidFill>
                  <a:srgbClr val="000000"/>
                </a:solidFill>
                <a:effectLst/>
                <a:latin typeface="Lexend Deca"/>
              </a:rPr>
              <a:t>: The behavior of an actor defines how it processes incoming messages. This behavior can be static (unchanging) or dynamic (modifiable based on messages received). After processing a message, an actor can choose to change its behavior, effectively evolving over time.</a:t>
            </a:r>
          </a:p>
          <a:p>
            <a:pPr algn="l" fontAlgn="base">
              <a:lnSpc>
                <a:spcPts val="1950"/>
              </a:lnSpc>
              <a:buFont typeface="+mj-lt"/>
              <a:buAutoNum type="arabicPeriod"/>
            </a:pPr>
            <a:r>
              <a:rPr lang="en-US" b="1" i="0" dirty="0">
                <a:solidFill>
                  <a:srgbClr val="000000"/>
                </a:solidFill>
                <a:effectLst/>
                <a:latin typeface="Lexend Deca"/>
              </a:rPr>
              <a:t>Termination</a:t>
            </a:r>
            <a:r>
              <a:rPr lang="en-US" b="0" i="0" dirty="0">
                <a:solidFill>
                  <a:srgbClr val="000000"/>
                </a:solidFill>
                <a:effectLst/>
                <a:latin typeface="Lexend Deca"/>
              </a:rPr>
              <a:t>: An actor can be terminated when it completes its tasks or encounters an unrecoverable error. Termination involves releasing resources and notifying other actors, if necessary. Proper handling of actor termination is essential for maintaining system stability.</a:t>
            </a:r>
          </a:p>
          <a:p>
            <a:endParaRPr lang="en-US" dirty="0"/>
          </a:p>
        </p:txBody>
      </p:sp>
    </p:spTree>
    <p:extLst>
      <p:ext uri="{BB962C8B-B14F-4D97-AF65-F5344CB8AC3E}">
        <p14:creationId xmlns:p14="http://schemas.microsoft.com/office/powerpoint/2010/main" val="3608697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F1B07-9F3E-6727-8F47-D85CA3770FBD}"/>
              </a:ext>
            </a:extLst>
          </p:cNvPr>
          <p:cNvSpPr>
            <a:spLocks noGrp="1"/>
          </p:cNvSpPr>
          <p:nvPr>
            <p:ph type="title"/>
          </p:nvPr>
        </p:nvSpPr>
        <p:spPr/>
        <p:txBody>
          <a:bodyPr/>
          <a:lstStyle/>
          <a:p>
            <a:r>
              <a:rPr lang="en-US" b="0" i="0" dirty="0">
                <a:solidFill>
                  <a:srgbClr val="000000"/>
                </a:solidFill>
                <a:effectLst/>
                <a:latin typeface="FFJiggerStdAngledFront"/>
              </a:rPr>
              <a:t>Concurrency and isolation in the Actor Model</a:t>
            </a:r>
            <a:endParaRPr lang="en-US" dirty="0"/>
          </a:p>
        </p:txBody>
      </p:sp>
      <p:sp>
        <p:nvSpPr>
          <p:cNvPr id="3" name="Content Placeholder 2">
            <a:extLst>
              <a:ext uri="{FF2B5EF4-FFF2-40B4-BE49-F238E27FC236}">
                <a16:creationId xmlns:a16="http://schemas.microsoft.com/office/drawing/2014/main" id="{717F2B0F-CEC1-9899-28F0-1D85B1C744DB}"/>
              </a:ext>
            </a:extLst>
          </p:cNvPr>
          <p:cNvSpPr>
            <a:spLocks noGrp="1"/>
          </p:cNvSpPr>
          <p:nvPr>
            <p:ph idx="1"/>
          </p:nvPr>
        </p:nvSpPr>
        <p:spPr/>
        <p:txBody>
          <a:bodyPr/>
          <a:lstStyle/>
          <a:p>
            <a:pPr algn="l" fontAlgn="base"/>
            <a:r>
              <a:rPr lang="en-US" b="0" i="0" dirty="0">
                <a:solidFill>
                  <a:srgbClr val="000000"/>
                </a:solidFill>
                <a:effectLst/>
                <a:latin typeface="Lexend Deca"/>
              </a:rPr>
              <a:t>Concurrency and isolation are inherent strengths of the Actor Model.</a:t>
            </a:r>
          </a:p>
          <a:p>
            <a:pPr algn="l" fontAlgn="base">
              <a:lnSpc>
                <a:spcPts val="1950"/>
              </a:lnSpc>
              <a:buFont typeface="+mj-lt"/>
              <a:buAutoNum type="arabicPeriod"/>
            </a:pPr>
            <a:r>
              <a:rPr lang="en-US" b="1" i="0" dirty="0">
                <a:solidFill>
                  <a:srgbClr val="000000"/>
                </a:solidFill>
                <a:effectLst/>
                <a:latin typeface="Lexend Deca"/>
              </a:rPr>
              <a:t>Concurrency</a:t>
            </a:r>
            <a:r>
              <a:rPr lang="en-US" b="0" i="0" dirty="0">
                <a:solidFill>
                  <a:srgbClr val="000000"/>
                </a:solidFill>
                <a:effectLst/>
                <a:latin typeface="Lexend Deca"/>
              </a:rPr>
              <a:t>: Since actors process messages independently and asynchronously, they can run concurrently without interfering with each other. This natural concurrency makes the Actor Model well-suited for parallel and distributed computing environments.</a:t>
            </a:r>
          </a:p>
          <a:p>
            <a:pPr algn="l" fontAlgn="base">
              <a:lnSpc>
                <a:spcPts val="1950"/>
              </a:lnSpc>
              <a:buFont typeface="+mj-lt"/>
              <a:buAutoNum type="arabicPeriod"/>
            </a:pPr>
            <a:r>
              <a:rPr lang="en-US" b="1" i="0" dirty="0">
                <a:solidFill>
                  <a:srgbClr val="000000"/>
                </a:solidFill>
                <a:effectLst/>
                <a:latin typeface="Lexend Deca"/>
              </a:rPr>
              <a:t>Isolation</a:t>
            </a:r>
            <a:r>
              <a:rPr lang="en-US" b="0" i="0" dirty="0">
                <a:solidFill>
                  <a:srgbClr val="000000"/>
                </a:solidFill>
                <a:effectLst/>
                <a:latin typeface="Lexend Deca"/>
              </a:rPr>
              <a:t>: Each actor manages its own state, ensuring no shared mutable state between actors. This isolation prevents common concurrency issues like race conditions and deadlocks. By confining state changes within individual actors, the model ensures consistency and predictability.</a:t>
            </a:r>
          </a:p>
          <a:p>
            <a:endParaRPr lang="en-US" dirty="0"/>
          </a:p>
        </p:txBody>
      </p:sp>
    </p:spTree>
    <p:extLst>
      <p:ext uri="{BB962C8B-B14F-4D97-AF65-F5344CB8AC3E}">
        <p14:creationId xmlns:p14="http://schemas.microsoft.com/office/powerpoint/2010/main" val="880263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148AF-BF87-6F63-537A-49E1D3DD331F}"/>
              </a:ext>
            </a:extLst>
          </p:cNvPr>
          <p:cNvSpPr>
            <a:spLocks noGrp="1"/>
          </p:cNvSpPr>
          <p:nvPr>
            <p:ph type="title"/>
          </p:nvPr>
        </p:nvSpPr>
        <p:spPr/>
        <p:txBody>
          <a:bodyPr/>
          <a:lstStyle/>
          <a:p>
            <a:r>
              <a:rPr lang="en-US" b="0" i="0" dirty="0">
                <a:solidFill>
                  <a:srgbClr val="000000"/>
                </a:solidFill>
                <a:effectLst/>
                <a:latin typeface="FFJiggerStdAngledFront"/>
              </a:rPr>
              <a:t>Benefits of the Actor Model</a:t>
            </a:r>
            <a:endParaRPr lang="en-US" dirty="0"/>
          </a:p>
        </p:txBody>
      </p:sp>
      <p:sp>
        <p:nvSpPr>
          <p:cNvPr id="3" name="Content Placeholder 2">
            <a:extLst>
              <a:ext uri="{FF2B5EF4-FFF2-40B4-BE49-F238E27FC236}">
                <a16:creationId xmlns:a16="http://schemas.microsoft.com/office/drawing/2014/main" id="{9386DFD2-C40C-BEC1-813C-9BAB2CCA7302}"/>
              </a:ext>
            </a:extLst>
          </p:cNvPr>
          <p:cNvSpPr>
            <a:spLocks noGrp="1"/>
          </p:cNvSpPr>
          <p:nvPr>
            <p:ph idx="1"/>
          </p:nvPr>
        </p:nvSpPr>
        <p:spPr/>
        <p:txBody>
          <a:bodyPr>
            <a:normAutofit fontScale="92500" lnSpcReduction="20000"/>
          </a:bodyPr>
          <a:lstStyle/>
          <a:p>
            <a:pPr algn="l" fontAlgn="base">
              <a:spcAft>
                <a:spcPts val="750"/>
              </a:spcAft>
            </a:pPr>
            <a:r>
              <a:rPr lang="en-US" b="0" i="0" dirty="0">
                <a:solidFill>
                  <a:srgbClr val="000000"/>
                </a:solidFill>
                <a:effectLst/>
                <a:latin typeface="FFJiggerStdAngledFront"/>
              </a:rPr>
              <a:t>Scalability and concurrency management</a:t>
            </a:r>
          </a:p>
          <a:p>
            <a:pPr algn="l" fontAlgn="base"/>
            <a:r>
              <a:rPr lang="en-US" b="0" i="0" dirty="0">
                <a:solidFill>
                  <a:srgbClr val="000000"/>
                </a:solidFill>
                <a:effectLst/>
                <a:latin typeface="Lexend Deca"/>
              </a:rPr>
              <a:t>The Actor Model’s design inherently supports scalability and efficient concurrency management:</a:t>
            </a:r>
          </a:p>
          <a:p>
            <a:pPr algn="l" fontAlgn="base">
              <a:lnSpc>
                <a:spcPts val="1950"/>
              </a:lnSpc>
              <a:buFont typeface="+mj-lt"/>
              <a:buAutoNum type="arabicPeriod"/>
            </a:pPr>
            <a:r>
              <a:rPr lang="en-US" b="1" i="0" dirty="0">
                <a:solidFill>
                  <a:srgbClr val="000000"/>
                </a:solidFill>
                <a:effectLst/>
                <a:latin typeface="Lexend Deca"/>
              </a:rPr>
              <a:t>Natural concurrency</a:t>
            </a:r>
            <a:r>
              <a:rPr lang="en-US" b="0" i="0" dirty="0">
                <a:solidFill>
                  <a:srgbClr val="000000"/>
                </a:solidFill>
                <a:effectLst/>
                <a:latin typeface="Lexend Deca"/>
              </a:rPr>
              <a:t>: Actors operate independently and process messages asynchronously. This independence allows multiple actors to run concurrently without the risk of interference, effectively utilizing multi-core processors and distributed systems.</a:t>
            </a:r>
          </a:p>
          <a:p>
            <a:pPr algn="l" fontAlgn="base">
              <a:lnSpc>
                <a:spcPts val="1950"/>
              </a:lnSpc>
              <a:buFont typeface="+mj-lt"/>
              <a:buAutoNum type="arabicPeriod"/>
            </a:pPr>
            <a:r>
              <a:rPr lang="en-US" b="1" i="0" dirty="0">
                <a:solidFill>
                  <a:srgbClr val="000000"/>
                </a:solidFill>
                <a:effectLst/>
                <a:latin typeface="Lexend Deca"/>
              </a:rPr>
              <a:t>Scalability</a:t>
            </a:r>
            <a:r>
              <a:rPr lang="en-US" b="0" i="0" dirty="0">
                <a:solidFill>
                  <a:srgbClr val="000000"/>
                </a:solidFill>
                <a:effectLst/>
                <a:latin typeface="Lexend Deca"/>
              </a:rPr>
              <a:t>: Since actors can create new actors dynamically, workloads can be distributed across many actors, facilitating horizontal scaling. This makes it easier to build systems that can handle increasing loads by simply adding more actors or deploying them across more nodes.</a:t>
            </a:r>
          </a:p>
          <a:p>
            <a:pPr algn="l" fontAlgn="base">
              <a:lnSpc>
                <a:spcPts val="1950"/>
              </a:lnSpc>
              <a:buFont typeface="+mj-lt"/>
              <a:buAutoNum type="arabicPeriod"/>
            </a:pPr>
            <a:r>
              <a:rPr lang="en-US" b="1" i="0" dirty="0">
                <a:solidFill>
                  <a:srgbClr val="000000"/>
                </a:solidFill>
                <a:effectLst/>
                <a:latin typeface="Lexend Deca"/>
              </a:rPr>
              <a:t>Load balancing</a:t>
            </a:r>
            <a:r>
              <a:rPr lang="en-US" b="0" i="0" dirty="0">
                <a:solidFill>
                  <a:srgbClr val="000000"/>
                </a:solidFill>
                <a:effectLst/>
                <a:latin typeface="Lexend Deca"/>
              </a:rPr>
              <a:t>: Actors can be distributed across different machines or processors, allowing for efficient load balancing. This helps in evenly distributing the computational load and avoiding bottlenecks.</a:t>
            </a:r>
          </a:p>
          <a:p>
            <a:endParaRPr lang="en-US" dirty="0"/>
          </a:p>
        </p:txBody>
      </p:sp>
    </p:spTree>
    <p:extLst>
      <p:ext uri="{BB962C8B-B14F-4D97-AF65-F5344CB8AC3E}">
        <p14:creationId xmlns:p14="http://schemas.microsoft.com/office/powerpoint/2010/main" val="2132258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148AF-BF87-6F63-537A-49E1D3DD331F}"/>
              </a:ext>
            </a:extLst>
          </p:cNvPr>
          <p:cNvSpPr>
            <a:spLocks noGrp="1"/>
          </p:cNvSpPr>
          <p:nvPr>
            <p:ph type="title"/>
          </p:nvPr>
        </p:nvSpPr>
        <p:spPr/>
        <p:txBody>
          <a:bodyPr/>
          <a:lstStyle/>
          <a:p>
            <a:r>
              <a:rPr lang="en-US" b="0" i="0" dirty="0">
                <a:solidFill>
                  <a:srgbClr val="000000"/>
                </a:solidFill>
                <a:effectLst/>
                <a:latin typeface="FFJiggerStdAngledFront"/>
              </a:rPr>
              <a:t>Benefits of the Actor Model (2)</a:t>
            </a:r>
            <a:endParaRPr lang="en-US" dirty="0"/>
          </a:p>
        </p:txBody>
      </p:sp>
      <p:sp>
        <p:nvSpPr>
          <p:cNvPr id="3" name="Content Placeholder 2">
            <a:extLst>
              <a:ext uri="{FF2B5EF4-FFF2-40B4-BE49-F238E27FC236}">
                <a16:creationId xmlns:a16="http://schemas.microsoft.com/office/drawing/2014/main" id="{9386DFD2-C40C-BEC1-813C-9BAB2CCA7302}"/>
              </a:ext>
            </a:extLst>
          </p:cNvPr>
          <p:cNvSpPr>
            <a:spLocks noGrp="1"/>
          </p:cNvSpPr>
          <p:nvPr>
            <p:ph idx="1"/>
          </p:nvPr>
        </p:nvSpPr>
        <p:spPr/>
        <p:txBody>
          <a:bodyPr>
            <a:normAutofit fontScale="85000" lnSpcReduction="10000"/>
          </a:bodyPr>
          <a:lstStyle/>
          <a:p>
            <a:pPr algn="l" fontAlgn="base">
              <a:spcAft>
                <a:spcPts val="750"/>
              </a:spcAft>
            </a:pPr>
            <a:r>
              <a:rPr lang="en-US" b="0" i="0" dirty="0">
                <a:solidFill>
                  <a:srgbClr val="000000"/>
                </a:solidFill>
                <a:effectLst/>
                <a:latin typeface="FFJiggerStdAngledFront"/>
              </a:rPr>
              <a:t>Fault tolerance and resilience</a:t>
            </a:r>
          </a:p>
          <a:p>
            <a:pPr algn="l" fontAlgn="base"/>
            <a:r>
              <a:rPr lang="en-US" b="0" i="0" dirty="0">
                <a:solidFill>
                  <a:srgbClr val="000000"/>
                </a:solidFill>
                <a:effectLst/>
                <a:latin typeface="Lexend Deca"/>
              </a:rPr>
              <a:t>The Actor Model enhances fault tolerance and resilience through its architecture.</a:t>
            </a:r>
          </a:p>
          <a:p>
            <a:pPr algn="l" fontAlgn="base">
              <a:lnSpc>
                <a:spcPts val="1950"/>
              </a:lnSpc>
              <a:buFont typeface="+mj-lt"/>
              <a:buAutoNum type="arabicPeriod"/>
            </a:pPr>
            <a:r>
              <a:rPr lang="en-US" b="1" i="0" dirty="0">
                <a:solidFill>
                  <a:srgbClr val="000000"/>
                </a:solidFill>
                <a:effectLst/>
                <a:latin typeface="Lexend Deca"/>
              </a:rPr>
              <a:t>Isolation</a:t>
            </a:r>
            <a:r>
              <a:rPr lang="en-US" b="0" i="0" dirty="0">
                <a:solidFill>
                  <a:srgbClr val="000000"/>
                </a:solidFill>
                <a:effectLst/>
                <a:latin typeface="Lexend Deca"/>
              </a:rPr>
              <a:t>: Each actor is an isolated unit of computation with its own state. If an actor fails, its failure is contained, preventing it from affecting other actors. This isolation contributes to system stability.</a:t>
            </a:r>
          </a:p>
          <a:p>
            <a:pPr algn="l" fontAlgn="base">
              <a:lnSpc>
                <a:spcPts val="1950"/>
              </a:lnSpc>
              <a:buFont typeface="+mj-lt"/>
              <a:buAutoNum type="arabicPeriod"/>
            </a:pPr>
            <a:r>
              <a:rPr lang="en-US" b="1" i="0" dirty="0">
                <a:solidFill>
                  <a:srgbClr val="000000"/>
                </a:solidFill>
                <a:effectLst/>
                <a:latin typeface="Lexend Deca"/>
              </a:rPr>
              <a:t>Supervision strategies</a:t>
            </a:r>
            <a:r>
              <a:rPr lang="en-US" b="0" i="0" dirty="0">
                <a:solidFill>
                  <a:srgbClr val="000000"/>
                </a:solidFill>
                <a:effectLst/>
                <a:latin typeface="Lexend Deca"/>
              </a:rPr>
              <a:t>: Actors can be organized in a hierarchical structure where parent actors supervise child actors. If a child actor fails, the parent actor can decide on appropriate recovery actions, such as restarting the failed actor, escalating the error, or stopping the actor. This structured supervision model enhances the system’s ability to recover from failures gracefully.</a:t>
            </a:r>
          </a:p>
          <a:p>
            <a:pPr algn="l" fontAlgn="base">
              <a:lnSpc>
                <a:spcPts val="1950"/>
              </a:lnSpc>
              <a:buFont typeface="+mj-lt"/>
              <a:buAutoNum type="arabicPeriod"/>
            </a:pPr>
            <a:r>
              <a:rPr lang="en-US" b="1" i="0" dirty="0">
                <a:solidFill>
                  <a:srgbClr val="000000"/>
                </a:solidFill>
                <a:effectLst/>
                <a:latin typeface="Lexend Deca"/>
              </a:rPr>
              <a:t>Error handling</a:t>
            </a:r>
            <a:r>
              <a:rPr lang="en-US" b="0" i="0" dirty="0">
                <a:solidFill>
                  <a:srgbClr val="000000"/>
                </a:solidFill>
                <a:effectLst/>
                <a:latin typeface="Lexend Deca"/>
              </a:rPr>
              <a:t>: The asynchronous message-passing mechanism allows the system to continue processing other messages even if some actors encounter errors. This non-blocking nature ensures that parts of the system remain operational despite individual actor failures.</a:t>
            </a:r>
          </a:p>
          <a:p>
            <a:endParaRPr lang="en-US" dirty="0"/>
          </a:p>
        </p:txBody>
      </p:sp>
    </p:spTree>
    <p:extLst>
      <p:ext uri="{BB962C8B-B14F-4D97-AF65-F5344CB8AC3E}">
        <p14:creationId xmlns:p14="http://schemas.microsoft.com/office/powerpoint/2010/main" val="1226013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E5706-9265-EFAE-B3A0-B7EC5FD29914}"/>
              </a:ext>
            </a:extLst>
          </p:cNvPr>
          <p:cNvSpPr>
            <a:spLocks noGrp="1"/>
          </p:cNvSpPr>
          <p:nvPr>
            <p:ph type="title"/>
          </p:nvPr>
        </p:nvSpPr>
        <p:spPr/>
        <p:txBody>
          <a:bodyPr/>
          <a:lstStyle/>
          <a:p>
            <a:r>
              <a:rPr lang="en-US" b="0" i="0" dirty="0">
                <a:solidFill>
                  <a:srgbClr val="000000"/>
                </a:solidFill>
                <a:effectLst/>
                <a:latin typeface="FFJiggerStdAngledFront"/>
              </a:rPr>
              <a:t>Benefits of the Actor Model (3)</a:t>
            </a:r>
            <a:endParaRPr lang="en-US" dirty="0"/>
          </a:p>
        </p:txBody>
      </p:sp>
      <p:sp>
        <p:nvSpPr>
          <p:cNvPr id="3" name="Content Placeholder 2">
            <a:extLst>
              <a:ext uri="{FF2B5EF4-FFF2-40B4-BE49-F238E27FC236}">
                <a16:creationId xmlns:a16="http://schemas.microsoft.com/office/drawing/2014/main" id="{C55476C1-11BC-25C9-E87D-0ED173B92E41}"/>
              </a:ext>
            </a:extLst>
          </p:cNvPr>
          <p:cNvSpPr>
            <a:spLocks noGrp="1"/>
          </p:cNvSpPr>
          <p:nvPr>
            <p:ph idx="1"/>
          </p:nvPr>
        </p:nvSpPr>
        <p:spPr/>
        <p:txBody>
          <a:bodyPr>
            <a:normAutofit fontScale="77500" lnSpcReduction="20000"/>
          </a:bodyPr>
          <a:lstStyle/>
          <a:p>
            <a:pPr algn="l" fontAlgn="base">
              <a:spcAft>
                <a:spcPts val="750"/>
              </a:spcAft>
            </a:pPr>
            <a:r>
              <a:rPr lang="en-US" b="0" i="0" dirty="0">
                <a:solidFill>
                  <a:srgbClr val="000000"/>
                </a:solidFill>
                <a:effectLst/>
                <a:latin typeface="FFJiggerStdAngledFront"/>
              </a:rPr>
              <a:t>Simplified reasoning about concurrent systems</a:t>
            </a:r>
          </a:p>
          <a:p>
            <a:pPr algn="l" fontAlgn="base"/>
            <a:r>
              <a:rPr lang="en-US" b="0" i="0" dirty="0">
                <a:solidFill>
                  <a:srgbClr val="000000"/>
                </a:solidFill>
                <a:effectLst/>
                <a:latin typeface="Lexend Deca"/>
              </a:rPr>
              <a:t>The Actor Model simplifies the development and reasoning of concurrent systems in several ways.</a:t>
            </a:r>
          </a:p>
          <a:p>
            <a:pPr algn="l" fontAlgn="base">
              <a:lnSpc>
                <a:spcPts val="1950"/>
              </a:lnSpc>
              <a:buFont typeface="+mj-lt"/>
              <a:buAutoNum type="arabicPeriod"/>
            </a:pPr>
            <a:r>
              <a:rPr lang="en-US" b="1" i="0" dirty="0">
                <a:solidFill>
                  <a:srgbClr val="000000"/>
                </a:solidFill>
                <a:effectLst/>
                <a:latin typeface="Lexend Deca"/>
              </a:rPr>
              <a:t>Encapsulation</a:t>
            </a:r>
            <a:r>
              <a:rPr lang="en-US" b="0" i="0" dirty="0">
                <a:solidFill>
                  <a:srgbClr val="000000"/>
                </a:solidFill>
                <a:effectLst/>
                <a:latin typeface="Lexend Deca"/>
              </a:rPr>
              <a:t>: Actors encapsulate state and behavior, reducing the complexity associated with shared state and synchronization mechanisms like locks and semaphores. This encapsulation makes it easier to reason about the system’s behavior.</a:t>
            </a:r>
          </a:p>
          <a:p>
            <a:pPr algn="l" fontAlgn="base">
              <a:lnSpc>
                <a:spcPts val="1950"/>
              </a:lnSpc>
              <a:buFont typeface="+mj-lt"/>
              <a:buAutoNum type="arabicPeriod"/>
            </a:pPr>
            <a:r>
              <a:rPr lang="en-US" b="1" i="0" dirty="0">
                <a:solidFill>
                  <a:srgbClr val="000000"/>
                </a:solidFill>
                <a:effectLst/>
                <a:latin typeface="Lexend Deca"/>
              </a:rPr>
              <a:t>Sequential message processing</a:t>
            </a:r>
            <a:r>
              <a:rPr lang="en-US" b="0" i="0" dirty="0">
                <a:solidFill>
                  <a:srgbClr val="000000"/>
                </a:solidFill>
                <a:effectLst/>
                <a:latin typeface="Lexend Deca"/>
              </a:rPr>
              <a:t>: Since actors process one message at a time, developers can focus on the logic for individual messages without worrying about concurrent access to shared data. This sequential processing simplifies debugging and testing.</a:t>
            </a:r>
          </a:p>
          <a:p>
            <a:pPr algn="l" fontAlgn="base">
              <a:lnSpc>
                <a:spcPts val="1950"/>
              </a:lnSpc>
              <a:buFont typeface="+mj-lt"/>
              <a:buAutoNum type="arabicPeriod"/>
            </a:pPr>
            <a:r>
              <a:rPr lang="en-US" b="1" i="0" dirty="0">
                <a:solidFill>
                  <a:srgbClr val="000000"/>
                </a:solidFill>
                <a:effectLst/>
                <a:latin typeface="Lexend Deca"/>
              </a:rPr>
              <a:t>Modularity</a:t>
            </a:r>
            <a:r>
              <a:rPr lang="en-US" b="0" i="0" dirty="0">
                <a:solidFill>
                  <a:srgbClr val="000000"/>
                </a:solidFill>
                <a:effectLst/>
                <a:latin typeface="Lexend Deca"/>
              </a:rPr>
              <a:t>: The Actor Model promotes modular design by encouraging the decomposition of complex systems into smaller, independent actors. This modularity enhances code maintainability and flexibility, making it easier to update and extend the system.</a:t>
            </a:r>
          </a:p>
          <a:p>
            <a:endParaRPr lang="en-US" dirty="0"/>
          </a:p>
        </p:txBody>
      </p:sp>
    </p:spTree>
    <p:extLst>
      <p:ext uri="{BB962C8B-B14F-4D97-AF65-F5344CB8AC3E}">
        <p14:creationId xmlns:p14="http://schemas.microsoft.com/office/powerpoint/2010/main" val="2336327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FC2CA-D681-2E48-095F-4A9949D47E11}"/>
              </a:ext>
            </a:extLst>
          </p:cNvPr>
          <p:cNvSpPr>
            <a:spLocks noGrp="1"/>
          </p:cNvSpPr>
          <p:nvPr>
            <p:ph type="title"/>
          </p:nvPr>
        </p:nvSpPr>
        <p:spPr/>
        <p:txBody>
          <a:bodyPr>
            <a:normAutofit/>
          </a:bodyPr>
          <a:lstStyle/>
          <a:p>
            <a:r>
              <a:rPr lang="en-US" b="0" i="0" dirty="0">
                <a:solidFill>
                  <a:srgbClr val="000000"/>
                </a:solidFill>
                <a:effectLst/>
                <a:latin typeface="FFJiggerStdAngledFront"/>
              </a:rPr>
              <a:t>Real-world scenarios where the Actor Model excels</a:t>
            </a:r>
            <a:endParaRPr lang="en-US" dirty="0"/>
          </a:p>
        </p:txBody>
      </p:sp>
      <p:sp>
        <p:nvSpPr>
          <p:cNvPr id="3" name="Content Placeholder 2">
            <a:extLst>
              <a:ext uri="{FF2B5EF4-FFF2-40B4-BE49-F238E27FC236}">
                <a16:creationId xmlns:a16="http://schemas.microsoft.com/office/drawing/2014/main" id="{6A55E8C6-4B57-040F-ED77-407C07FDFAA4}"/>
              </a:ext>
            </a:extLst>
          </p:cNvPr>
          <p:cNvSpPr>
            <a:spLocks noGrp="1"/>
          </p:cNvSpPr>
          <p:nvPr>
            <p:ph idx="1"/>
          </p:nvPr>
        </p:nvSpPr>
        <p:spPr>
          <a:xfrm>
            <a:off x="838199" y="1825625"/>
            <a:ext cx="11135497" cy="4667250"/>
          </a:xfrm>
        </p:spPr>
        <p:txBody>
          <a:bodyPr>
            <a:normAutofit/>
          </a:bodyPr>
          <a:lstStyle/>
          <a:p>
            <a:pPr marL="0" indent="0" algn="l" fontAlgn="base">
              <a:buNone/>
            </a:pPr>
            <a:r>
              <a:rPr lang="en-US" sz="2000" b="0" i="0" dirty="0">
                <a:solidFill>
                  <a:srgbClr val="000000"/>
                </a:solidFill>
                <a:effectLst/>
                <a:latin typeface="Lexend Deca"/>
              </a:rPr>
              <a:t>The Actor Model is particularly well-suited for various real-world applications, including.</a:t>
            </a:r>
          </a:p>
          <a:p>
            <a:pPr algn="l" fontAlgn="base">
              <a:lnSpc>
                <a:spcPts val="1950"/>
              </a:lnSpc>
              <a:buFont typeface="+mj-lt"/>
              <a:buAutoNum type="arabicPeriod"/>
            </a:pPr>
            <a:r>
              <a:rPr lang="en-US" sz="2000" b="1" i="0" dirty="0">
                <a:solidFill>
                  <a:srgbClr val="000000"/>
                </a:solidFill>
                <a:effectLst/>
                <a:latin typeface="Lexend Deca"/>
              </a:rPr>
              <a:t>Distributed systems</a:t>
            </a:r>
            <a:r>
              <a:rPr lang="en-US" sz="2000" b="0" i="0" dirty="0">
                <a:solidFill>
                  <a:srgbClr val="000000"/>
                </a:solidFill>
                <a:effectLst/>
                <a:latin typeface="Lexend Deca"/>
              </a:rPr>
              <a:t>: Systems that need to scale across multiple machines, such as distributed databases and microservices architectures, benefit from the Actor Model’s scalability and fault tolerance.</a:t>
            </a:r>
          </a:p>
          <a:p>
            <a:pPr algn="l" fontAlgn="base">
              <a:lnSpc>
                <a:spcPts val="1950"/>
              </a:lnSpc>
              <a:buFont typeface="+mj-lt"/>
              <a:buAutoNum type="arabicPeriod"/>
            </a:pPr>
            <a:r>
              <a:rPr lang="en-US" sz="2000" b="1" i="0" dirty="0">
                <a:solidFill>
                  <a:srgbClr val="000000"/>
                </a:solidFill>
                <a:effectLst/>
                <a:latin typeface="Lexend Deca"/>
              </a:rPr>
              <a:t>Real-time applications</a:t>
            </a:r>
            <a:r>
              <a:rPr lang="en-US" sz="2000" b="0" i="0" dirty="0">
                <a:solidFill>
                  <a:srgbClr val="000000"/>
                </a:solidFill>
                <a:effectLst/>
                <a:latin typeface="Lexend Deca"/>
              </a:rPr>
              <a:t>: Applications requiring real-time processing, like telecommunications systems and financial trading platforms, leverage the Actor Model’s efficient concurrency management to handle high volumes of transactions with low latency.</a:t>
            </a:r>
          </a:p>
          <a:p>
            <a:pPr algn="l" fontAlgn="base">
              <a:lnSpc>
                <a:spcPts val="1950"/>
              </a:lnSpc>
              <a:buFont typeface="+mj-lt"/>
              <a:buAutoNum type="arabicPeriod"/>
            </a:pPr>
            <a:r>
              <a:rPr lang="en-US" sz="2000" b="1" i="0" dirty="0">
                <a:solidFill>
                  <a:srgbClr val="000000"/>
                </a:solidFill>
                <a:effectLst/>
                <a:latin typeface="Lexend Deca"/>
              </a:rPr>
              <a:t>IoT systems</a:t>
            </a:r>
            <a:r>
              <a:rPr lang="en-US" sz="2000" b="0" i="0" dirty="0">
                <a:solidFill>
                  <a:srgbClr val="000000"/>
                </a:solidFill>
                <a:effectLst/>
                <a:latin typeface="Lexend Deca"/>
              </a:rPr>
              <a:t>: Internet of Things (IoT) applications, which involve numerous devices communicating asynchronously, can use actors to manage the complexity and ensure reliable message processing.</a:t>
            </a:r>
          </a:p>
          <a:p>
            <a:pPr algn="l" fontAlgn="base">
              <a:lnSpc>
                <a:spcPts val="1950"/>
              </a:lnSpc>
              <a:buFont typeface="+mj-lt"/>
              <a:buAutoNum type="arabicPeriod"/>
            </a:pPr>
            <a:r>
              <a:rPr lang="en-US" sz="2000" b="1" i="0" dirty="0">
                <a:solidFill>
                  <a:srgbClr val="000000"/>
                </a:solidFill>
                <a:effectLst/>
                <a:latin typeface="Lexend Deca"/>
              </a:rPr>
              <a:t>Gaming and simulation</a:t>
            </a:r>
            <a:r>
              <a:rPr lang="en-US" sz="2000" b="0" i="0" dirty="0">
                <a:solidFill>
                  <a:srgbClr val="000000"/>
                </a:solidFill>
                <a:effectLst/>
                <a:latin typeface="Lexend Deca"/>
              </a:rPr>
              <a:t>: In gaming and simulation environments, actors can represent individual game entities or simulation components, allowing for scalable and concurrent processing of actions and events.</a:t>
            </a:r>
          </a:p>
          <a:p>
            <a:pPr algn="l" fontAlgn="base">
              <a:lnSpc>
                <a:spcPts val="1950"/>
              </a:lnSpc>
              <a:buFont typeface="+mj-lt"/>
              <a:buAutoNum type="arabicPeriod"/>
            </a:pPr>
            <a:r>
              <a:rPr lang="en-US" sz="2000" b="1" i="0" dirty="0">
                <a:solidFill>
                  <a:srgbClr val="000000"/>
                </a:solidFill>
                <a:effectLst/>
                <a:latin typeface="Lexend Deca"/>
              </a:rPr>
              <a:t>Reactive systems</a:t>
            </a:r>
            <a:r>
              <a:rPr lang="en-US" sz="2000" b="0" i="0" dirty="0">
                <a:solidFill>
                  <a:srgbClr val="000000"/>
                </a:solidFill>
                <a:effectLst/>
                <a:latin typeface="Lexend Deca"/>
              </a:rPr>
              <a:t>: The Actor Model aligns well with the principles of reactive systems, providing responsive, resilient, elastic, and message-driven architectures ideal for building robust and adaptive applications.</a:t>
            </a:r>
          </a:p>
        </p:txBody>
      </p:sp>
    </p:spTree>
    <p:extLst>
      <p:ext uri="{BB962C8B-B14F-4D97-AF65-F5344CB8AC3E}">
        <p14:creationId xmlns:p14="http://schemas.microsoft.com/office/powerpoint/2010/main" val="3396552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30651-266C-193B-1998-1249D32FC8F3}"/>
              </a:ext>
            </a:extLst>
          </p:cNvPr>
          <p:cNvSpPr>
            <a:spLocks noGrp="1"/>
          </p:cNvSpPr>
          <p:nvPr>
            <p:ph type="title"/>
          </p:nvPr>
        </p:nvSpPr>
        <p:spPr/>
        <p:txBody>
          <a:bodyPr/>
          <a:lstStyle/>
          <a:p>
            <a:r>
              <a:rPr lang="en-US" b="0" i="0" dirty="0">
                <a:solidFill>
                  <a:srgbClr val="000000"/>
                </a:solidFill>
                <a:effectLst/>
                <a:latin typeface="FFJiggerStdAngledFront"/>
              </a:rPr>
              <a:t>Erlang</a:t>
            </a:r>
            <a:endParaRPr lang="en-US" dirty="0"/>
          </a:p>
        </p:txBody>
      </p:sp>
      <p:sp>
        <p:nvSpPr>
          <p:cNvPr id="3" name="Content Placeholder 2">
            <a:extLst>
              <a:ext uri="{FF2B5EF4-FFF2-40B4-BE49-F238E27FC236}">
                <a16:creationId xmlns:a16="http://schemas.microsoft.com/office/drawing/2014/main" id="{B60F45E1-F219-DEAF-EB53-55F3A4977906}"/>
              </a:ext>
            </a:extLst>
          </p:cNvPr>
          <p:cNvSpPr>
            <a:spLocks noGrp="1"/>
          </p:cNvSpPr>
          <p:nvPr>
            <p:ph idx="1"/>
          </p:nvPr>
        </p:nvSpPr>
        <p:spPr>
          <a:xfrm>
            <a:off x="838200" y="1445741"/>
            <a:ext cx="10515600" cy="4731222"/>
          </a:xfrm>
        </p:spPr>
        <p:txBody>
          <a:bodyPr>
            <a:normAutofit fontScale="92500" lnSpcReduction="10000"/>
          </a:bodyPr>
          <a:lstStyle/>
          <a:p>
            <a:pPr algn="l" fontAlgn="base"/>
            <a:r>
              <a:rPr lang="en-US" b="0" i="0" u="none" strike="noStrike" dirty="0">
                <a:solidFill>
                  <a:srgbClr val="A511A6"/>
                </a:solidFill>
                <a:effectLst/>
                <a:latin typeface="Lexend Deca"/>
              </a:rPr>
              <a:t>Erlang </a:t>
            </a:r>
            <a:r>
              <a:rPr lang="en-US" b="0" i="0" dirty="0">
                <a:solidFill>
                  <a:srgbClr val="000000"/>
                </a:solidFill>
                <a:effectLst/>
                <a:latin typeface="Lexend Deca"/>
              </a:rPr>
              <a:t>is a functional programming language designed for building highly concurrent, distributed, and fault-tolerant systems. It was developed by Ericsson for telecommunications applications and has become a go-to language for systems requiring high availability.</a:t>
            </a:r>
          </a:p>
          <a:p>
            <a:pPr algn="l" fontAlgn="base">
              <a:lnSpc>
                <a:spcPts val="1950"/>
              </a:lnSpc>
              <a:spcBef>
                <a:spcPts val="0"/>
              </a:spcBef>
              <a:buFont typeface="Arial" panose="020B0604020202020204" pitchFamily="34" charset="0"/>
              <a:buChar char="•"/>
            </a:pPr>
            <a:r>
              <a:rPr lang="en-US" b="1" i="0" dirty="0">
                <a:solidFill>
                  <a:srgbClr val="000000"/>
                </a:solidFill>
                <a:effectLst/>
                <a:latin typeface="Lexend Deca"/>
              </a:rPr>
              <a:t>Lightweight processes</a:t>
            </a:r>
            <a:r>
              <a:rPr lang="en-US" b="0" i="0" dirty="0">
                <a:solidFill>
                  <a:srgbClr val="000000"/>
                </a:solidFill>
                <a:effectLst/>
                <a:latin typeface="Lexend Deca"/>
              </a:rPr>
              <a:t>: Erlang’s processes are lightweight and isolated, making it easy to spawn millions of processes.</a:t>
            </a:r>
          </a:p>
          <a:p>
            <a:pPr algn="l" fontAlgn="base">
              <a:lnSpc>
                <a:spcPts val="1950"/>
              </a:lnSpc>
              <a:spcBef>
                <a:spcPts val="0"/>
              </a:spcBef>
              <a:buFont typeface="Arial" panose="020B0604020202020204" pitchFamily="34" charset="0"/>
              <a:buChar char="•"/>
            </a:pPr>
            <a:r>
              <a:rPr lang="en-US" b="1" i="0" dirty="0">
                <a:solidFill>
                  <a:srgbClr val="000000"/>
                </a:solidFill>
                <a:effectLst/>
                <a:latin typeface="Lexend Deca"/>
              </a:rPr>
              <a:t>Fault tolerance</a:t>
            </a:r>
            <a:r>
              <a:rPr lang="en-US" b="0" i="0" dirty="0">
                <a:solidFill>
                  <a:srgbClr val="000000"/>
                </a:solidFill>
                <a:effectLst/>
                <a:latin typeface="Lexend Deca"/>
              </a:rPr>
              <a:t>: With built-in support for supervision trees, Erlang provides robust error recovery mechanisms.</a:t>
            </a:r>
          </a:p>
          <a:p>
            <a:pPr algn="l" fontAlgn="base">
              <a:lnSpc>
                <a:spcPts val="1950"/>
              </a:lnSpc>
              <a:spcBef>
                <a:spcPts val="0"/>
              </a:spcBef>
              <a:buFont typeface="Arial" panose="020B0604020202020204" pitchFamily="34" charset="0"/>
              <a:buChar char="•"/>
            </a:pPr>
            <a:r>
              <a:rPr lang="en-US" b="1" i="0" dirty="0">
                <a:solidFill>
                  <a:srgbClr val="000000"/>
                </a:solidFill>
                <a:effectLst/>
                <a:latin typeface="Lexend Deca"/>
              </a:rPr>
              <a:t>Hot code swapping</a:t>
            </a:r>
            <a:r>
              <a:rPr lang="en-US" b="0" i="0" dirty="0">
                <a:solidFill>
                  <a:srgbClr val="000000"/>
                </a:solidFill>
                <a:effectLst/>
                <a:latin typeface="Lexend Deca"/>
              </a:rPr>
              <a:t>: Erlang allows code to be changed without stopping the system, enabling continuous operation.</a:t>
            </a:r>
          </a:p>
          <a:p>
            <a:pPr algn="l" fontAlgn="base">
              <a:spcBef>
                <a:spcPts val="0"/>
              </a:spcBef>
            </a:pPr>
            <a:r>
              <a:rPr lang="en-US" b="1" i="0" dirty="0">
                <a:solidFill>
                  <a:srgbClr val="000000"/>
                </a:solidFill>
                <a:effectLst/>
                <a:latin typeface="Lexend Deca"/>
              </a:rPr>
              <a:t>Example use cases</a:t>
            </a:r>
            <a:endParaRPr lang="en-US" b="0" i="0" dirty="0">
              <a:solidFill>
                <a:srgbClr val="000000"/>
              </a:solidFill>
              <a:effectLst/>
              <a:latin typeface="Lexend Deca"/>
            </a:endParaRPr>
          </a:p>
          <a:p>
            <a:pPr lvl="1" fontAlgn="base">
              <a:lnSpc>
                <a:spcPts val="1950"/>
              </a:lnSpc>
              <a:spcBef>
                <a:spcPts val="0"/>
              </a:spcBef>
            </a:pPr>
            <a:r>
              <a:rPr lang="en-US" b="1" i="0" dirty="0">
                <a:solidFill>
                  <a:srgbClr val="000000"/>
                </a:solidFill>
                <a:effectLst/>
                <a:latin typeface="Lexend Deca"/>
              </a:rPr>
              <a:t>Telecommunications</a:t>
            </a:r>
            <a:r>
              <a:rPr lang="en-US" b="0" i="0" dirty="0">
                <a:solidFill>
                  <a:srgbClr val="000000"/>
                </a:solidFill>
                <a:effectLst/>
                <a:latin typeface="Lexend Deca"/>
              </a:rPr>
              <a:t>: Erlang powers systems like the </a:t>
            </a:r>
            <a:r>
              <a:rPr lang="en-US" b="0" i="0" u="none" strike="noStrike" dirty="0">
                <a:solidFill>
                  <a:srgbClr val="A511A6"/>
                </a:solidFill>
                <a:effectLst/>
                <a:latin typeface="Lexend Deca"/>
                <a:hlinkClick r:id="rId2"/>
              </a:rPr>
              <a:t>AXD301 ATM</a:t>
            </a:r>
            <a:r>
              <a:rPr lang="en-US" b="0" i="0" dirty="0">
                <a:solidFill>
                  <a:srgbClr val="000000"/>
                </a:solidFill>
                <a:effectLst/>
                <a:latin typeface="Lexend Deca"/>
              </a:rPr>
              <a:t> switch, handling millions of calls per second.</a:t>
            </a:r>
          </a:p>
          <a:p>
            <a:pPr lvl="1" fontAlgn="base">
              <a:lnSpc>
                <a:spcPts val="1950"/>
              </a:lnSpc>
              <a:spcBef>
                <a:spcPts val="0"/>
              </a:spcBef>
            </a:pPr>
            <a:r>
              <a:rPr lang="en-US" b="1" i="0" dirty="0">
                <a:solidFill>
                  <a:srgbClr val="000000"/>
                </a:solidFill>
                <a:effectLst/>
                <a:latin typeface="Lexend Deca"/>
              </a:rPr>
              <a:t>Messaging systems</a:t>
            </a:r>
            <a:r>
              <a:rPr lang="en-US" b="0" i="0" dirty="0">
                <a:solidFill>
                  <a:srgbClr val="000000"/>
                </a:solidFill>
                <a:effectLst/>
                <a:latin typeface="Lexend Deca"/>
              </a:rPr>
              <a:t>: </a:t>
            </a:r>
            <a:r>
              <a:rPr lang="en-US" b="0" i="0" u="none" strike="noStrike" dirty="0">
                <a:solidFill>
                  <a:srgbClr val="A511A6"/>
                </a:solidFill>
                <a:effectLst/>
                <a:latin typeface="Lexend Deca"/>
                <a:hlinkClick r:id="rId3"/>
              </a:rPr>
              <a:t>WhatsApp</a:t>
            </a:r>
            <a:r>
              <a:rPr lang="en-US" b="0" i="0" dirty="0">
                <a:solidFill>
                  <a:srgbClr val="000000"/>
                </a:solidFill>
                <a:effectLst/>
                <a:latin typeface="Lexend Deca"/>
              </a:rPr>
              <a:t> uses Erlang to manage its vast messaging infrastructure.</a:t>
            </a:r>
          </a:p>
          <a:p>
            <a:pPr lvl="1" fontAlgn="base">
              <a:lnSpc>
                <a:spcPts val="1950"/>
              </a:lnSpc>
              <a:spcBef>
                <a:spcPts val="0"/>
              </a:spcBef>
            </a:pPr>
            <a:r>
              <a:rPr lang="en-US" b="1" i="0" dirty="0">
                <a:solidFill>
                  <a:srgbClr val="000000"/>
                </a:solidFill>
                <a:effectLst/>
                <a:latin typeface="Lexend Deca"/>
              </a:rPr>
              <a:t>Databases</a:t>
            </a:r>
            <a:r>
              <a:rPr lang="en-US" b="0" i="0" dirty="0">
                <a:solidFill>
                  <a:srgbClr val="000000"/>
                </a:solidFill>
                <a:effectLst/>
                <a:latin typeface="Lexend Deca"/>
              </a:rPr>
              <a:t>: </a:t>
            </a:r>
            <a:r>
              <a:rPr lang="en-US" b="0" i="0" u="none" strike="noStrike" dirty="0">
                <a:solidFill>
                  <a:srgbClr val="A511A6"/>
                </a:solidFill>
                <a:effectLst/>
                <a:latin typeface="Lexend Deca"/>
                <a:hlinkClick r:id="rId4"/>
              </a:rPr>
              <a:t>CouchDB</a:t>
            </a:r>
            <a:r>
              <a:rPr lang="en-US" b="0" i="0" dirty="0">
                <a:solidFill>
                  <a:srgbClr val="000000"/>
                </a:solidFill>
                <a:effectLst/>
                <a:latin typeface="Lexend Deca"/>
              </a:rPr>
              <a:t>, a NoSQL database, utilizes Erlang for its concurrent and distributed capabilities.</a:t>
            </a:r>
          </a:p>
          <a:p>
            <a:pPr algn="l" fontAlgn="base">
              <a:lnSpc>
                <a:spcPts val="1950"/>
              </a:lnSpc>
              <a:buFont typeface="Arial" panose="020B0604020202020204" pitchFamily="34" charset="0"/>
              <a:buChar char="•"/>
            </a:pPr>
            <a:endParaRPr lang="en-US" b="0" i="0" dirty="0">
              <a:solidFill>
                <a:srgbClr val="000000"/>
              </a:solidFill>
              <a:effectLst/>
              <a:latin typeface="Lexend Deca"/>
            </a:endParaRPr>
          </a:p>
          <a:p>
            <a:endParaRPr lang="en-US" dirty="0"/>
          </a:p>
        </p:txBody>
      </p:sp>
    </p:spTree>
    <p:extLst>
      <p:ext uri="{BB962C8B-B14F-4D97-AF65-F5344CB8AC3E}">
        <p14:creationId xmlns:p14="http://schemas.microsoft.com/office/powerpoint/2010/main" val="2806952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56A19-F1DA-D114-78EE-4D81FBD17C3C}"/>
              </a:ext>
            </a:extLst>
          </p:cNvPr>
          <p:cNvSpPr>
            <a:spLocks noGrp="1"/>
          </p:cNvSpPr>
          <p:nvPr>
            <p:ph type="title"/>
          </p:nvPr>
        </p:nvSpPr>
        <p:spPr/>
        <p:txBody>
          <a:bodyPr/>
          <a:lstStyle/>
          <a:p>
            <a:r>
              <a:rPr lang="en-US" dirty="0"/>
              <a:t>Elixir</a:t>
            </a:r>
          </a:p>
        </p:txBody>
      </p:sp>
      <p:sp>
        <p:nvSpPr>
          <p:cNvPr id="3" name="Content Placeholder 2">
            <a:extLst>
              <a:ext uri="{FF2B5EF4-FFF2-40B4-BE49-F238E27FC236}">
                <a16:creationId xmlns:a16="http://schemas.microsoft.com/office/drawing/2014/main" id="{93C62134-B00D-DE6B-32FC-DBF60BEA8E20}"/>
              </a:ext>
            </a:extLst>
          </p:cNvPr>
          <p:cNvSpPr>
            <a:spLocks noGrp="1"/>
          </p:cNvSpPr>
          <p:nvPr>
            <p:ph idx="1"/>
          </p:nvPr>
        </p:nvSpPr>
        <p:spPr/>
        <p:txBody>
          <a:bodyPr>
            <a:normAutofit fontScale="77500" lnSpcReduction="20000"/>
          </a:bodyPr>
          <a:lstStyle/>
          <a:p>
            <a:r>
              <a:rPr lang="en-US" b="0" i="0" dirty="0">
                <a:solidFill>
                  <a:srgbClr val="000000"/>
                </a:solidFill>
                <a:effectLst/>
                <a:latin typeface="Lexend Deca"/>
              </a:rPr>
              <a:t>A functional, concurrent, and fault-tolerant programming language built on the Erlang VM (BEAM). It maintains Erlang’s strengths while providing modern syntax and tooling.</a:t>
            </a:r>
          </a:p>
          <a:p>
            <a:pPr algn="l" fontAlgn="base">
              <a:lnSpc>
                <a:spcPts val="1950"/>
              </a:lnSpc>
              <a:buFont typeface="Arial" panose="020B0604020202020204" pitchFamily="34" charset="0"/>
              <a:buChar char="•"/>
            </a:pPr>
            <a:r>
              <a:rPr lang="en-US" b="1" i="0" dirty="0">
                <a:solidFill>
                  <a:srgbClr val="000000"/>
                </a:solidFill>
                <a:effectLst/>
                <a:latin typeface="Lexend Deca"/>
              </a:rPr>
              <a:t>Concurrency</a:t>
            </a:r>
            <a:r>
              <a:rPr lang="en-US" b="0" i="0" dirty="0">
                <a:solidFill>
                  <a:srgbClr val="000000"/>
                </a:solidFill>
                <a:effectLst/>
                <a:latin typeface="Lexend Deca"/>
              </a:rPr>
              <a:t>: Leveraging the Erlang VM, Elixir can handle millions of concurrent connections.</a:t>
            </a:r>
          </a:p>
          <a:p>
            <a:pPr algn="l" fontAlgn="base">
              <a:lnSpc>
                <a:spcPts val="1950"/>
              </a:lnSpc>
              <a:buFont typeface="Arial" panose="020B0604020202020204" pitchFamily="34" charset="0"/>
              <a:buChar char="•"/>
            </a:pPr>
            <a:r>
              <a:rPr lang="en-US" b="1" i="0" dirty="0">
                <a:solidFill>
                  <a:srgbClr val="000000"/>
                </a:solidFill>
                <a:effectLst/>
                <a:latin typeface="Lexend Deca"/>
              </a:rPr>
              <a:t>Scalability</a:t>
            </a:r>
            <a:r>
              <a:rPr lang="en-US" b="0" i="0" dirty="0">
                <a:solidFill>
                  <a:srgbClr val="000000"/>
                </a:solidFill>
                <a:effectLst/>
                <a:latin typeface="Lexend Deca"/>
              </a:rPr>
              <a:t>: Elixir’s lightweight processes and efficient message passing enable scalable applications.</a:t>
            </a:r>
          </a:p>
          <a:p>
            <a:pPr algn="l" fontAlgn="base">
              <a:lnSpc>
                <a:spcPts val="1950"/>
              </a:lnSpc>
              <a:buFont typeface="Arial" panose="020B0604020202020204" pitchFamily="34" charset="0"/>
              <a:buChar char="•"/>
            </a:pPr>
            <a:r>
              <a:rPr lang="en-US" b="1" i="0" dirty="0">
                <a:solidFill>
                  <a:srgbClr val="000000"/>
                </a:solidFill>
                <a:effectLst/>
                <a:latin typeface="Lexend Deca"/>
              </a:rPr>
              <a:t>Metaprogramming</a:t>
            </a:r>
            <a:r>
              <a:rPr lang="en-US" b="0" i="0" dirty="0">
                <a:solidFill>
                  <a:srgbClr val="000000"/>
                </a:solidFill>
                <a:effectLst/>
                <a:latin typeface="Lexend Deca"/>
              </a:rPr>
              <a:t>: Elixir supports macros, allowing developers to extend the language’s capabilities.</a:t>
            </a:r>
          </a:p>
          <a:p>
            <a:pPr algn="l" fontAlgn="base"/>
            <a:r>
              <a:rPr lang="en-US" b="1" i="0" dirty="0">
                <a:solidFill>
                  <a:srgbClr val="000000"/>
                </a:solidFill>
                <a:effectLst/>
                <a:latin typeface="Lexend Deca"/>
              </a:rPr>
              <a:t>Example use cases</a:t>
            </a:r>
            <a:endParaRPr lang="en-US" b="0" i="0" dirty="0">
              <a:solidFill>
                <a:srgbClr val="000000"/>
              </a:solidFill>
              <a:effectLst/>
              <a:latin typeface="Lexend Deca"/>
            </a:endParaRPr>
          </a:p>
          <a:p>
            <a:pPr lvl="1" fontAlgn="base">
              <a:lnSpc>
                <a:spcPts val="1950"/>
              </a:lnSpc>
            </a:pPr>
            <a:r>
              <a:rPr lang="en-US" b="1" i="0" dirty="0">
                <a:solidFill>
                  <a:srgbClr val="000000"/>
                </a:solidFill>
                <a:effectLst/>
                <a:latin typeface="Lexend Deca"/>
              </a:rPr>
              <a:t>Web </a:t>
            </a:r>
            <a:r>
              <a:rPr lang="en-US" b="1" i="0" dirty="0" err="1">
                <a:solidFill>
                  <a:srgbClr val="000000"/>
                </a:solidFill>
                <a:effectLst/>
                <a:latin typeface="Lexend Deca"/>
              </a:rPr>
              <a:t>spplications</a:t>
            </a:r>
            <a:r>
              <a:rPr lang="en-US" b="0" i="0" dirty="0">
                <a:solidFill>
                  <a:srgbClr val="000000"/>
                </a:solidFill>
                <a:effectLst/>
                <a:latin typeface="Lexend Deca"/>
              </a:rPr>
              <a:t>: Phoenix framework, built with Elixir, is known for its speed and scalability in web applications.</a:t>
            </a:r>
          </a:p>
          <a:p>
            <a:pPr lvl="1" fontAlgn="base">
              <a:lnSpc>
                <a:spcPts val="1950"/>
              </a:lnSpc>
            </a:pPr>
            <a:r>
              <a:rPr lang="en-US" b="1" i="0" dirty="0">
                <a:solidFill>
                  <a:srgbClr val="000000"/>
                </a:solidFill>
                <a:effectLst/>
                <a:latin typeface="Lexend Deca"/>
              </a:rPr>
              <a:t>Telecom</a:t>
            </a:r>
            <a:r>
              <a:rPr lang="en-US" b="0" i="0" dirty="0">
                <a:solidFill>
                  <a:srgbClr val="000000"/>
                </a:solidFill>
                <a:effectLst/>
                <a:latin typeface="Lexend Deca"/>
              </a:rPr>
              <a:t>: Elixir is used in telecommunication systems requiring high concurrency and reliability.</a:t>
            </a:r>
          </a:p>
          <a:p>
            <a:pPr lvl="1" fontAlgn="base">
              <a:lnSpc>
                <a:spcPts val="1950"/>
              </a:lnSpc>
            </a:pPr>
            <a:r>
              <a:rPr lang="en-US" b="1" i="0" dirty="0">
                <a:solidFill>
                  <a:srgbClr val="000000"/>
                </a:solidFill>
                <a:effectLst/>
                <a:latin typeface="Lexend Deca"/>
              </a:rPr>
              <a:t>IoT</a:t>
            </a:r>
            <a:r>
              <a:rPr lang="en-US" b="0" i="0" dirty="0">
                <a:solidFill>
                  <a:srgbClr val="000000"/>
                </a:solidFill>
                <a:effectLst/>
                <a:latin typeface="Lexend Deca"/>
              </a:rPr>
              <a:t>: </a:t>
            </a:r>
            <a:r>
              <a:rPr lang="en-US" b="0" i="0" u="none" strike="noStrike" dirty="0">
                <a:solidFill>
                  <a:srgbClr val="A511A6"/>
                </a:solidFill>
                <a:effectLst/>
                <a:latin typeface="Lexend Deca"/>
                <a:hlinkClick r:id="rId2"/>
              </a:rPr>
              <a:t>Nerves framework</a:t>
            </a:r>
            <a:r>
              <a:rPr lang="en-US" b="0" i="0" dirty="0">
                <a:solidFill>
                  <a:srgbClr val="000000"/>
                </a:solidFill>
                <a:effectLst/>
                <a:latin typeface="Lexend Deca"/>
              </a:rPr>
              <a:t> allows Elixir to run on embedded devices, making it suitable for IoT applications.</a:t>
            </a:r>
          </a:p>
          <a:p>
            <a:endParaRPr lang="en-US" dirty="0"/>
          </a:p>
        </p:txBody>
      </p:sp>
    </p:spTree>
    <p:extLst>
      <p:ext uri="{BB962C8B-B14F-4D97-AF65-F5344CB8AC3E}">
        <p14:creationId xmlns:p14="http://schemas.microsoft.com/office/powerpoint/2010/main" val="21421721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A4B2C-EB47-7D22-676A-87B986896CA8}"/>
              </a:ext>
            </a:extLst>
          </p:cNvPr>
          <p:cNvSpPr>
            <a:spLocks noGrp="1"/>
          </p:cNvSpPr>
          <p:nvPr>
            <p:ph type="title"/>
          </p:nvPr>
        </p:nvSpPr>
        <p:spPr/>
        <p:txBody>
          <a:bodyPr/>
          <a:lstStyle/>
          <a:p>
            <a:r>
              <a:rPr lang="en-US" b="0" i="0" dirty="0">
                <a:solidFill>
                  <a:srgbClr val="000000"/>
                </a:solidFill>
                <a:effectLst/>
                <a:latin typeface="FFJiggerStdAngledFront"/>
              </a:rPr>
              <a:t>Pony</a:t>
            </a:r>
            <a:endParaRPr lang="en-US" dirty="0"/>
          </a:p>
        </p:txBody>
      </p:sp>
      <p:sp>
        <p:nvSpPr>
          <p:cNvPr id="3" name="Content Placeholder 2">
            <a:extLst>
              <a:ext uri="{FF2B5EF4-FFF2-40B4-BE49-F238E27FC236}">
                <a16:creationId xmlns:a16="http://schemas.microsoft.com/office/drawing/2014/main" id="{CF74B2BC-03DB-192D-0958-5EC9B4F7D9DF}"/>
              </a:ext>
            </a:extLst>
          </p:cNvPr>
          <p:cNvSpPr>
            <a:spLocks noGrp="1"/>
          </p:cNvSpPr>
          <p:nvPr>
            <p:ph idx="1"/>
          </p:nvPr>
        </p:nvSpPr>
        <p:spPr/>
        <p:txBody>
          <a:bodyPr>
            <a:normAutofit fontScale="55000" lnSpcReduction="20000"/>
          </a:bodyPr>
          <a:lstStyle/>
          <a:p>
            <a:pPr algn="l" fontAlgn="base"/>
            <a:r>
              <a:rPr lang="en-US" b="1" i="0" dirty="0">
                <a:solidFill>
                  <a:srgbClr val="000000"/>
                </a:solidFill>
                <a:effectLst/>
                <a:latin typeface="Lexend Deca"/>
              </a:rPr>
              <a:t>Overview and Features</a:t>
            </a:r>
            <a:br>
              <a:rPr lang="en-US" b="0" i="0" dirty="0">
                <a:solidFill>
                  <a:srgbClr val="000000"/>
                </a:solidFill>
                <a:effectLst/>
                <a:latin typeface="Lexend Deca"/>
              </a:rPr>
            </a:br>
            <a:r>
              <a:rPr lang="en-US" b="0" i="0" u="none" strike="noStrike" dirty="0">
                <a:solidFill>
                  <a:srgbClr val="A511A6"/>
                </a:solidFill>
                <a:effectLst/>
                <a:latin typeface="Lexend Deca"/>
                <a:hlinkClick r:id="rId2"/>
              </a:rPr>
              <a:t>Pony</a:t>
            </a:r>
            <a:r>
              <a:rPr lang="en-US" b="0" i="0" dirty="0">
                <a:solidFill>
                  <a:srgbClr val="000000"/>
                </a:solidFill>
                <a:effectLst/>
                <a:latin typeface="Lexend Deca"/>
              </a:rPr>
              <a:t> is an object-oriented, actor-model-based programming language designed for performance and safety. It emphasizes type and memory safety, along with high performance.</a:t>
            </a:r>
          </a:p>
          <a:p>
            <a:pPr algn="l" fontAlgn="base">
              <a:lnSpc>
                <a:spcPts val="1950"/>
              </a:lnSpc>
              <a:buFont typeface="Arial" panose="020B0604020202020204" pitchFamily="34" charset="0"/>
              <a:buChar char="•"/>
            </a:pPr>
            <a:r>
              <a:rPr lang="en-US" b="1" i="0" dirty="0">
                <a:solidFill>
                  <a:srgbClr val="000000"/>
                </a:solidFill>
                <a:effectLst/>
                <a:latin typeface="Lexend Deca"/>
              </a:rPr>
              <a:t>Type safety</a:t>
            </a:r>
            <a:r>
              <a:rPr lang="en-US" b="0" i="0" dirty="0">
                <a:solidFill>
                  <a:srgbClr val="000000"/>
                </a:solidFill>
                <a:effectLst/>
                <a:latin typeface="Lexend Deca"/>
              </a:rPr>
              <a:t>: Pony’s type system guarantees memory safety and prevents data races.</a:t>
            </a:r>
          </a:p>
          <a:p>
            <a:pPr algn="l" fontAlgn="base">
              <a:lnSpc>
                <a:spcPts val="1950"/>
              </a:lnSpc>
              <a:buFont typeface="Arial" panose="020B0604020202020204" pitchFamily="34" charset="0"/>
              <a:buChar char="•"/>
            </a:pPr>
            <a:r>
              <a:rPr lang="en-US" b="1" i="0" dirty="0">
                <a:solidFill>
                  <a:srgbClr val="000000"/>
                </a:solidFill>
                <a:effectLst/>
                <a:latin typeface="Lexend Deca"/>
              </a:rPr>
              <a:t>Garbage collection</a:t>
            </a:r>
            <a:r>
              <a:rPr lang="en-US" b="0" i="0" dirty="0">
                <a:solidFill>
                  <a:srgbClr val="000000"/>
                </a:solidFill>
                <a:effectLst/>
                <a:latin typeface="Lexend Deca"/>
              </a:rPr>
              <a:t>: It employs an efficient garbage collector optimized for low-latency applications.</a:t>
            </a:r>
          </a:p>
          <a:p>
            <a:pPr algn="l" fontAlgn="base">
              <a:lnSpc>
                <a:spcPts val="1950"/>
              </a:lnSpc>
              <a:buFont typeface="Arial" panose="020B0604020202020204" pitchFamily="34" charset="0"/>
              <a:buChar char="•"/>
            </a:pPr>
            <a:r>
              <a:rPr lang="en-US" b="1" i="0" dirty="0">
                <a:solidFill>
                  <a:srgbClr val="000000"/>
                </a:solidFill>
                <a:effectLst/>
                <a:latin typeface="Lexend Deca"/>
              </a:rPr>
              <a:t>High performance</a:t>
            </a:r>
            <a:r>
              <a:rPr lang="en-US" b="0" i="0" dirty="0">
                <a:solidFill>
                  <a:srgbClr val="000000"/>
                </a:solidFill>
                <a:effectLst/>
                <a:latin typeface="Lexend Deca"/>
              </a:rPr>
              <a:t>: Pony’s actors are designed to minimize overhead, making it suitable for performance-critical applications.</a:t>
            </a:r>
          </a:p>
          <a:p>
            <a:pPr algn="l" fontAlgn="base"/>
            <a:r>
              <a:rPr lang="en-US" b="0" i="0" dirty="0">
                <a:solidFill>
                  <a:srgbClr val="000000"/>
                </a:solidFill>
                <a:effectLst/>
                <a:latin typeface="Lexend Deca"/>
              </a:rPr>
              <a:t> </a:t>
            </a:r>
          </a:p>
          <a:p>
            <a:pPr algn="l" fontAlgn="base"/>
            <a:r>
              <a:rPr lang="en-US" b="1" i="0" dirty="0">
                <a:solidFill>
                  <a:srgbClr val="000000"/>
                </a:solidFill>
                <a:effectLst/>
                <a:latin typeface="Lexend Deca"/>
              </a:rPr>
              <a:t>Example use cases</a:t>
            </a:r>
            <a:endParaRPr lang="en-US" b="0" i="0" dirty="0">
              <a:solidFill>
                <a:srgbClr val="000000"/>
              </a:solidFill>
              <a:effectLst/>
              <a:latin typeface="Lexend Deca"/>
            </a:endParaRPr>
          </a:p>
          <a:p>
            <a:pPr algn="l" fontAlgn="base">
              <a:lnSpc>
                <a:spcPts val="1950"/>
              </a:lnSpc>
              <a:buFont typeface="Arial" panose="020B0604020202020204" pitchFamily="34" charset="0"/>
              <a:buChar char="•"/>
            </a:pPr>
            <a:r>
              <a:rPr lang="en-US" b="1" i="0" dirty="0">
                <a:solidFill>
                  <a:srgbClr val="000000"/>
                </a:solidFill>
                <a:effectLst/>
                <a:latin typeface="Lexend Deca"/>
              </a:rPr>
              <a:t>Finance</a:t>
            </a:r>
            <a:r>
              <a:rPr lang="en-US" b="0" i="0" dirty="0">
                <a:solidFill>
                  <a:srgbClr val="000000"/>
                </a:solidFill>
                <a:effectLst/>
                <a:latin typeface="Lexend Deca"/>
              </a:rPr>
              <a:t>: Pony is used in </a:t>
            </a:r>
            <a:r>
              <a:rPr lang="en-US" b="0" i="0" u="none" strike="noStrike" dirty="0">
                <a:solidFill>
                  <a:srgbClr val="A511A6"/>
                </a:solidFill>
                <a:effectLst/>
                <a:latin typeface="Lexend Deca"/>
                <a:hlinkClick r:id="rId3"/>
              </a:rPr>
              <a:t>financial systems</a:t>
            </a:r>
            <a:r>
              <a:rPr lang="en-US" b="0" i="0" dirty="0">
                <a:solidFill>
                  <a:srgbClr val="000000"/>
                </a:solidFill>
                <a:effectLst/>
                <a:latin typeface="Lexend Deca"/>
              </a:rPr>
              <a:t> where high performance and safety are crucial.</a:t>
            </a:r>
          </a:p>
          <a:p>
            <a:pPr algn="l" fontAlgn="base">
              <a:lnSpc>
                <a:spcPts val="1950"/>
              </a:lnSpc>
              <a:buFont typeface="Arial" panose="020B0604020202020204" pitchFamily="34" charset="0"/>
              <a:buChar char="•"/>
            </a:pPr>
            <a:r>
              <a:rPr lang="en-US" b="1" i="0" dirty="0">
                <a:solidFill>
                  <a:srgbClr val="000000"/>
                </a:solidFill>
                <a:effectLst/>
                <a:latin typeface="Lexend Deca"/>
              </a:rPr>
              <a:t>High-frequency trading</a:t>
            </a:r>
            <a:r>
              <a:rPr lang="en-US" b="0" i="0" dirty="0">
                <a:solidFill>
                  <a:srgbClr val="000000"/>
                </a:solidFill>
                <a:effectLst/>
                <a:latin typeface="Lexend Deca"/>
              </a:rPr>
              <a:t>: Its performance characteristics make Pony suitable for high-frequency trading applications.</a:t>
            </a:r>
          </a:p>
          <a:p>
            <a:pPr algn="l" fontAlgn="base">
              <a:lnSpc>
                <a:spcPts val="1950"/>
              </a:lnSpc>
              <a:buFont typeface="Arial" panose="020B0604020202020204" pitchFamily="34" charset="0"/>
              <a:buChar char="•"/>
            </a:pPr>
            <a:r>
              <a:rPr lang="en-US" b="1" i="0" dirty="0">
                <a:solidFill>
                  <a:srgbClr val="000000"/>
                </a:solidFill>
                <a:effectLst/>
                <a:latin typeface="Lexend Deca"/>
              </a:rPr>
              <a:t>Concurrent systems</a:t>
            </a:r>
            <a:r>
              <a:rPr lang="en-US" b="0" i="0" dirty="0">
                <a:solidFill>
                  <a:srgbClr val="000000"/>
                </a:solidFill>
                <a:effectLst/>
                <a:latin typeface="Lexend Deca"/>
              </a:rPr>
              <a:t>: Any application requiring safe and efficient concurrency can benefit from Pony’s actor model.</a:t>
            </a:r>
          </a:p>
        </p:txBody>
      </p:sp>
    </p:spTree>
    <p:extLst>
      <p:ext uri="{BB962C8B-B14F-4D97-AF65-F5344CB8AC3E}">
        <p14:creationId xmlns:p14="http://schemas.microsoft.com/office/powerpoint/2010/main" val="1046508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EE1D59-A3CA-E176-43CD-A96A4268D6D2}"/>
              </a:ext>
            </a:extLst>
          </p:cNvPr>
          <p:cNvSpPr>
            <a:spLocks noGrp="1"/>
          </p:cNvSpPr>
          <p:nvPr>
            <p:ph type="ctrTitle"/>
          </p:nvPr>
        </p:nvSpPr>
        <p:spPr/>
        <p:txBody>
          <a:bodyPr/>
          <a:lstStyle/>
          <a:p>
            <a:r>
              <a:rPr lang="en-US" dirty="0"/>
              <a:t>Lecture 9</a:t>
            </a:r>
          </a:p>
        </p:txBody>
      </p:sp>
      <p:sp>
        <p:nvSpPr>
          <p:cNvPr id="5" name="Text Placeholder 4">
            <a:extLst>
              <a:ext uri="{FF2B5EF4-FFF2-40B4-BE49-F238E27FC236}">
                <a16:creationId xmlns:a16="http://schemas.microsoft.com/office/drawing/2014/main" id="{5489B600-294E-65DF-EEDA-56F1669FF1E4}"/>
              </a:ext>
            </a:extLst>
          </p:cNvPr>
          <p:cNvSpPr>
            <a:spLocks noGrp="1"/>
          </p:cNvSpPr>
          <p:nvPr>
            <p:ph type="subTitle" idx="1"/>
          </p:nvPr>
        </p:nvSpPr>
        <p:spPr/>
        <p:txBody>
          <a:bodyPr/>
          <a:lstStyle/>
          <a:p>
            <a:r>
              <a:rPr lang="en-US" dirty="0"/>
              <a:t>Towards large systems – Parallelism, Concurrency, Actors</a:t>
            </a:r>
          </a:p>
        </p:txBody>
      </p:sp>
    </p:spTree>
    <p:extLst>
      <p:ext uri="{BB962C8B-B14F-4D97-AF65-F5344CB8AC3E}">
        <p14:creationId xmlns:p14="http://schemas.microsoft.com/office/powerpoint/2010/main" val="22446624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6DAB2-6EA6-A821-0FA4-2BBE653C18BC}"/>
              </a:ext>
            </a:extLst>
          </p:cNvPr>
          <p:cNvSpPr>
            <a:spLocks noGrp="1"/>
          </p:cNvSpPr>
          <p:nvPr>
            <p:ph type="title"/>
          </p:nvPr>
        </p:nvSpPr>
        <p:spPr/>
        <p:txBody>
          <a:bodyPr/>
          <a:lstStyle/>
          <a:p>
            <a:r>
              <a:rPr lang="nn-NO" b="0" i="0" dirty="0">
                <a:solidFill>
                  <a:srgbClr val="000000"/>
                </a:solidFill>
                <a:effectLst/>
                <a:latin typeface="FFJiggerStdAngledFront"/>
              </a:rPr>
              <a:t>Akka for Scala and Java</a:t>
            </a:r>
            <a:endParaRPr lang="en-US" dirty="0"/>
          </a:p>
        </p:txBody>
      </p:sp>
      <p:sp>
        <p:nvSpPr>
          <p:cNvPr id="3" name="Content Placeholder 2">
            <a:extLst>
              <a:ext uri="{FF2B5EF4-FFF2-40B4-BE49-F238E27FC236}">
                <a16:creationId xmlns:a16="http://schemas.microsoft.com/office/drawing/2014/main" id="{F8428659-F083-C15B-A4D4-EDC533CBE4F4}"/>
              </a:ext>
            </a:extLst>
          </p:cNvPr>
          <p:cNvSpPr>
            <a:spLocks noGrp="1"/>
          </p:cNvSpPr>
          <p:nvPr>
            <p:ph idx="1"/>
          </p:nvPr>
        </p:nvSpPr>
        <p:spPr/>
        <p:txBody>
          <a:bodyPr>
            <a:normAutofit fontScale="55000" lnSpcReduction="20000"/>
          </a:bodyPr>
          <a:lstStyle/>
          <a:p>
            <a:pPr algn="l" fontAlgn="base"/>
            <a:r>
              <a:rPr lang="en-US" b="0" i="0" dirty="0">
                <a:solidFill>
                  <a:srgbClr val="000000"/>
                </a:solidFill>
                <a:effectLst/>
                <a:latin typeface="Lexend Deca"/>
              </a:rPr>
              <a:t>toolkit and runtime for building highly concurrent, distributed, and resilient message-driven applications. It is primarily used with Scala and Java.</a:t>
            </a:r>
          </a:p>
          <a:p>
            <a:pPr algn="l" fontAlgn="base">
              <a:lnSpc>
                <a:spcPts val="1950"/>
              </a:lnSpc>
              <a:buFont typeface="Arial" panose="020B0604020202020204" pitchFamily="34" charset="0"/>
              <a:buChar char="•"/>
            </a:pPr>
            <a:r>
              <a:rPr lang="en-US" b="1" i="0" dirty="0">
                <a:solidFill>
                  <a:srgbClr val="000000"/>
                </a:solidFill>
                <a:effectLst/>
                <a:latin typeface="Lexend Deca"/>
              </a:rPr>
              <a:t>Concurrency</a:t>
            </a:r>
            <a:r>
              <a:rPr lang="en-US" b="0" i="0" dirty="0">
                <a:solidFill>
                  <a:srgbClr val="000000"/>
                </a:solidFill>
                <a:effectLst/>
                <a:latin typeface="Lexend Deca"/>
              </a:rPr>
              <a:t>: </a:t>
            </a:r>
            <a:r>
              <a:rPr lang="en-US" b="0" i="0" dirty="0" err="1">
                <a:solidFill>
                  <a:srgbClr val="000000"/>
                </a:solidFill>
                <a:effectLst/>
                <a:latin typeface="Lexend Deca"/>
              </a:rPr>
              <a:t>Akka’s</a:t>
            </a:r>
            <a:r>
              <a:rPr lang="en-US" b="0" i="0" dirty="0">
                <a:solidFill>
                  <a:srgbClr val="000000"/>
                </a:solidFill>
                <a:effectLst/>
                <a:latin typeface="Lexend Deca"/>
              </a:rPr>
              <a:t> actor-based model provides an abstraction for writing concurrent and distributed applications.</a:t>
            </a:r>
          </a:p>
          <a:p>
            <a:pPr algn="l" fontAlgn="base">
              <a:lnSpc>
                <a:spcPts val="1950"/>
              </a:lnSpc>
              <a:buFont typeface="Arial" panose="020B0604020202020204" pitchFamily="34" charset="0"/>
              <a:buChar char="•"/>
            </a:pPr>
            <a:r>
              <a:rPr lang="en-US" b="1" i="0" dirty="0">
                <a:solidFill>
                  <a:srgbClr val="000000"/>
                </a:solidFill>
                <a:effectLst/>
                <a:latin typeface="Lexend Deca"/>
              </a:rPr>
              <a:t>Fault tolerance</a:t>
            </a:r>
            <a:r>
              <a:rPr lang="en-US" b="0" i="0" dirty="0">
                <a:solidFill>
                  <a:srgbClr val="000000"/>
                </a:solidFill>
                <a:effectLst/>
                <a:latin typeface="Lexend Deca"/>
              </a:rPr>
              <a:t>: </a:t>
            </a:r>
            <a:r>
              <a:rPr lang="en-US" b="0" i="0" dirty="0" err="1">
                <a:solidFill>
                  <a:srgbClr val="000000"/>
                </a:solidFill>
                <a:effectLst/>
                <a:latin typeface="Lexend Deca"/>
              </a:rPr>
              <a:t>Akka</a:t>
            </a:r>
            <a:r>
              <a:rPr lang="en-US" b="0" i="0" dirty="0">
                <a:solidFill>
                  <a:srgbClr val="000000"/>
                </a:solidFill>
                <a:effectLst/>
                <a:latin typeface="Lexend Deca"/>
              </a:rPr>
              <a:t> includes supervision strategies that allow actors to recover from failures.</a:t>
            </a:r>
          </a:p>
          <a:p>
            <a:pPr algn="l" fontAlgn="base">
              <a:lnSpc>
                <a:spcPts val="1950"/>
              </a:lnSpc>
              <a:buFont typeface="Arial" panose="020B0604020202020204" pitchFamily="34" charset="0"/>
              <a:buChar char="•"/>
            </a:pPr>
            <a:r>
              <a:rPr lang="en-US" b="1" i="0" dirty="0">
                <a:solidFill>
                  <a:srgbClr val="000000"/>
                </a:solidFill>
                <a:effectLst/>
                <a:latin typeface="Lexend Deca"/>
              </a:rPr>
              <a:t>Clustered systems</a:t>
            </a:r>
            <a:r>
              <a:rPr lang="en-US" b="0" i="0" dirty="0">
                <a:solidFill>
                  <a:srgbClr val="000000"/>
                </a:solidFill>
                <a:effectLst/>
                <a:latin typeface="Lexend Deca"/>
              </a:rPr>
              <a:t>: </a:t>
            </a:r>
            <a:r>
              <a:rPr lang="en-US" b="0" i="0" dirty="0" err="1">
                <a:solidFill>
                  <a:srgbClr val="000000"/>
                </a:solidFill>
                <a:effectLst/>
                <a:latin typeface="Lexend Deca"/>
              </a:rPr>
              <a:t>Akka</a:t>
            </a:r>
            <a:r>
              <a:rPr lang="en-US" b="0" i="0" dirty="0">
                <a:solidFill>
                  <a:srgbClr val="000000"/>
                </a:solidFill>
                <a:effectLst/>
                <a:latin typeface="Lexend Deca"/>
              </a:rPr>
              <a:t> Cluster extends </a:t>
            </a:r>
            <a:r>
              <a:rPr lang="en-US" b="0" i="0" dirty="0" err="1">
                <a:solidFill>
                  <a:srgbClr val="000000"/>
                </a:solidFill>
                <a:effectLst/>
                <a:latin typeface="Lexend Deca"/>
              </a:rPr>
              <a:t>Akka’s</a:t>
            </a:r>
            <a:r>
              <a:rPr lang="en-US" b="0" i="0" dirty="0">
                <a:solidFill>
                  <a:srgbClr val="000000"/>
                </a:solidFill>
                <a:effectLst/>
                <a:latin typeface="Lexend Deca"/>
              </a:rPr>
              <a:t> capabilities to distributed systems, supporting remote communication and fault tolerance.</a:t>
            </a:r>
          </a:p>
          <a:p>
            <a:pPr algn="l" fontAlgn="base">
              <a:lnSpc>
                <a:spcPts val="1950"/>
              </a:lnSpc>
              <a:buFont typeface="Arial" panose="020B0604020202020204" pitchFamily="34" charset="0"/>
              <a:buChar char="•"/>
            </a:pPr>
            <a:r>
              <a:rPr lang="en-US" b="1" i="0" dirty="0">
                <a:solidFill>
                  <a:srgbClr val="000000"/>
                </a:solidFill>
                <a:effectLst/>
                <a:latin typeface="Lexend Deca"/>
              </a:rPr>
              <a:t>Streams</a:t>
            </a:r>
            <a:r>
              <a:rPr lang="en-US" b="0" i="0" dirty="0">
                <a:solidFill>
                  <a:srgbClr val="000000"/>
                </a:solidFill>
                <a:effectLst/>
                <a:latin typeface="Lexend Deca"/>
              </a:rPr>
              <a:t>: </a:t>
            </a:r>
            <a:r>
              <a:rPr lang="en-US" b="0" i="0" dirty="0" err="1">
                <a:solidFill>
                  <a:srgbClr val="000000"/>
                </a:solidFill>
                <a:effectLst/>
                <a:latin typeface="Lexend Deca"/>
              </a:rPr>
              <a:t>Akka</a:t>
            </a:r>
            <a:r>
              <a:rPr lang="en-US" b="0" i="0" dirty="0">
                <a:solidFill>
                  <a:srgbClr val="000000"/>
                </a:solidFill>
                <a:effectLst/>
                <a:latin typeface="Lexend Deca"/>
              </a:rPr>
              <a:t> Streams provides a powerful and flexible way to handle streaming data with backpressure.</a:t>
            </a:r>
          </a:p>
          <a:p>
            <a:pPr algn="l" fontAlgn="base"/>
            <a:r>
              <a:rPr lang="en-US" b="0" i="0" dirty="0">
                <a:solidFill>
                  <a:srgbClr val="000000"/>
                </a:solidFill>
                <a:effectLst/>
                <a:latin typeface="Lexend Deca"/>
              </a:rPr>
              <a:t> </a:t>
            </a:r>
          </a:p>
          <a:p>
            <a:pPr algn="l" fontAlgn="base"/>
            <a:r>
              <a:rPr lang="en-US" b="1" i="0" dirty="0">
                <a:solidFill>
                  <a:srgbClr val="000000"/>
                </a:solidFill>
                <a:effectLst/>
                <a:latin typeface="Lexend Deca"/>
              </a:rPr>
              <a:t>Example applications</a:t>
            </a:r>
            <a:endParaRPr lang="en-US" b="0" i="0" dirty="0">
              <a:solidFill>
                <a:srgbClr val="000000"/>
              </a:solidFill>
              <a:effectLst/>
              <a:latin typeface="Lexend Deca"/>
            </a:endParaRPr>
          </a:p>
          <a:p>
            <a:pPr lvl="1" fontAlgn="base">
              <a:lnSpc>
                <a:spcPts val="1950"/>
              </a:lnSpc>
            </a:pPr>
            <a:r>
              <a:rPr lang="en-US" b="1" i="0" dirty="0">
                <a:solidFill>
                  <a:srgbClr val="000000"/>
                </a:solidFill>
                <a:effectLst/>
                <a:latin typeface="Lexend Deca"/>
              </a:rPr>
              <a:t>Web services</a:t>
            </a:r>
            <a:r>
              <a:rPr lang="en-US" b="0" i="0" dirty="0">
                <a:solidFill>
                  <a:srgbClr val="000000"/>
                </a:solidFill>
                <a:effectLst/>
                <a:latin typeface="Lexend Deca"/>
              </a:rPr>
              <a:t>: </a:t>
            </a:r>
            <a:r>
              <a:rPr lang="en-US" b="0" i="0" u="none" strike="noStrike" dirty="0" err="1">
                <a:solidFill>
                  <a:srgbClr val="A511A6"/>
                </a:solidFill>
                <a:effectLst/>
                <a:latin typeface="Lexend Deca"/>
              </a:rPr>
              <a:t>Akka</a:t>
            </a:r>
            <a:r>
              <a:rPr lang="en-US" b="0" i="0" u="none" strike="noStrike" dirty="0">
                <a:solidFill>
                  <a:srgbClr val="A511A6"/>
                </a:solidFill>
                <a:effectLst/>
                <a:latin typeface="Lexend Deca"/>
              </a:rPr>
              <a:t> </a:t>
            </a:r>
            <a:r>
              <a:rPr lang="en-US" b="0" i="0" dirty="0">
                <a:solidFill>
                  <a:srgbClr val="000000"/>
                </a:solidFill>
                <a:effectLst/>
                <a:latin typeface="Lexend Deca"/>
              </a:rPr>
              <a:t>is used to build scalable web services and APIs, handling high volumes of requests with ease.</a:t>
            </a:r>
          </a:p>
          <a:p>
            <a:pPr lvl="1" fontAlgn="base">
              <a:lnSpc>
                <a:spcPts val="1950"/>
              </a:lnSpc>
            </a:pPr>
            <a:r>
              <a:rPr lang="en-US" b="1" i="0" dirty="0">
                <a:solidFill>
                  <a:srgbClr val="000000"/>
                </a:solidFill>
                <a:effectLst/>
                <a:latin typeface="Lexend Deca"/>
              </a:rPr>
              <a:t>Financial systems</a:t>
            </a:r>
            <a:r>
              <a:rPr lang="en-US" b="0" i="0" dirty="0">
                <a:solidFill>
                  <a:srgbClr val="000000"/>
                </a:solidFill>
                <a:effectLst/>
                <a:latin typeface="Lexend Deca"/>
              </a:rPr>
              <a:t>: Its resilience and scalability make it ideal for financial trading platforms.</a:t>
            </a:r>
          </a:p>
          <a:p>
            <a:pPr lvl="1" fontAlgn="base">
              <a:lnSpc>
                <a:spcPts val="1950"/>
              </a:lnSpc>
            </a:pPr>
            <a:r>
              <a:rPr lang="en-US" b="1" i="0" dirty="0">
                <a:solidFill>
                  <a:srgbClr val="000000"/>
                </a:solidFill>
                <a:effectLst/>
                <a:latin typeface="Lexend Deca"/>
              </a:rPr>
              <a:t>IoT applications</a:t>
            </a:r>
            <a:r>
              <a:rPr lang="en-US" b="0" i="0" dirty="0">
                <a:solidFill>
                  <a:srgbClr val="000000"/>
                </a:solidFill>
                <a:effectLst/>
                <a:latin typeface="Lexend Deca"/>
              </a:rPr>
              <a:t>: </a:t>
            </a:r>
            <a:r>
              <a:rPr lang="en-US" b="0" i="0" dirty="0" err="1">
                <a:solidFill>
                  <a:srgbClr val="000000"/>
                </a:solidFill>
                <a:effectLst/>
                <a:latin typeface="Lexend Deca"/>
              </a:rPr>
              <a:t>Akka’s</a:t>
            </a:r>
            <a:r>
              <a:rPr lang="en-US" b="0" i="0" dirty="0">
                <a:solidFill>
                  <a:srgbClr val="000000"/>
                </a:solidFill>
                <a:effectLst/>
                <a:latin typeface="Lexend Deca"/>
              </a:rPr>
              <a:t> ability to handle massive concurrency is beneficial for IoT systems that process large amounts of data from numerous devices.</a:t>
            </a:r>
          </a:p>
          <a:p>
            <a:endParaRPr lang="en-US" dirty="0"/>
          </a:p>
        </p:txBody>
      </p:sp>
    </p:spTree>
    <p:extLst>
      <p:ext uri="{BB962C8B-B14F-4D97-AF65-F5344CB8AC3E}">
        <p14:creationId xmlns:p14="http://schemas.microsoft.com/office/powerpoint/2010/main" val="27138609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5DFEF-3C15-DC47-299E-74799B335013}"/>
              </a:ext>
            </a:extLst>
          </p:cNvPr>
          <p:cNvSpPr>
            <a:spLocks noGrp="1"/>
          </p:cNvSpPr>
          <p:nvPr>
            <p:ph type="title"/>
          </p:nvPr>
        </p:nvSpPr>
        <p:spPr/>
        <p:txBody>
          <a:bodyPr/>
          <a:lstStyle/>
          <a:p>
            <a:r>
              <a:rPr lang="en-US" b="0" i="0" dirty="0">
                <a:solidFill>
                  <a:srgbClr val="000000"/>
                </a:solidFill>
                <a:effectLst/>
                <a:latin typeface="FFJiggerStdAngledFront"/>
              </a:rPr>
              <a:t>Orleans for .NET</a:t>
            </a:r>
            <a:endParaRPr lang="en-US" dirty="0"/>
          </a:p>
        </p:txBody>
      </p:sp>
      <p:sp>
        <p:nvSpPr>
          <p:cNvPr id="3" name="Content Placeholder 2">
            <a:extLst>
              <a:ext uri="{FF2B5EF4-FFF2-40B4-BE49-F238E27FC236}">
                <a16:creationId xmlns:a16="http://schemas.microsoft.com/office/drawing/2014/main" id="{A977274E-6B5E-94D0-AE4A-D3F2327352DD}"/>
              </a:ext>
            </a:extLst>
          </p:cNvPr>
          <p:cNvSpPr>
            <a:spLocks noGrp="1"/>
          </p:cNvSpPr>
          <p:nvPr>
            <p:ph idx="1"/>
          </p:nvPr>
        </p:nvSpPr>
        <p:spPr/>
        <p:txBody>
          <a:bodyPr>
            <a:normAutofit fontScale="77500" lnSpcReduction="20000"/>
          </a:bodyPr>
          <a:lstStyle/>
          <a:p>
            <a:pPr algn="l" fontAlgn="base"/>
            <a:r>
              <a:rPr lang="en-US" b="0" i="0" dirty="0">
                <a:solidFill>
                  <a:srgbClr val="000000"/>
                </a:solidFill>
                <a:effectLst/>
                <a:latin typeface="Lexend Deca"/>
              </a:rPr>
              <a:t>A cross-platform framework for building distributed, high-scale applications in .NET. It abstracts the complexities of building concurrent and distributed applications.</a:t>
            </a:r>
          </a:p>
          <a:p>
            <a:pPr lvl="1" fontAlgn="base">
              <a:lnSpc>
                <a:spcPts val="1950"/>
              </a:lnSpc>
            </a:pPr>
            <a:r>
              <a:rPr lang="en-US" b="1" i="0" dirty="0">
                <a:solidFill>
                  <a:srgbClr val="000000"/>
                </a:solidFill>
                <a:effectLst/>
                <a:latin typeface="Lexend Deca"/>
              </a:rPr>
              <a:t>Virtual actors</a:t>
            </a:r>
            <a:r>
              <a:rPr lang="en-US" b="0" i="0" dirty="0">
                <a:solidFill>
                  <a:srgbClr val="000000"/>
                </a:solidFill>
                <a:effectLst/>
                <a:latin typeface="Lexend Deca"/>
              </a:rPr>
              <a:t>: Orleans introduces the concept of virtual actors, which simplifies the actor lifecycle management.</a:t>
            </a:r>
          </a:p>
          <a:p>
            <a:pPr lvl="1" fontAlgn="base">
              <a:lnSpc>
                <a:spcPts val="1950"/>
              </a:lnSpc>
            </a:pPr>
            <a:r>
              <a:rPr lang="en-US" b="1" i="0" dirty="0">
                <a:solidFill>
                  <a:srgbClr val="000000"/>
                </a:solidFill>
                <a:effectLst/>
                <a:latin typeface="Lexend Deca"/>
              </a:rPr>
              <a:t>Scalability</a:t>
            </a:r>
            <a:r>
              <a:rPr lang="en-US" b="0" i="0" dirty="0">
                <a:solidFill>
                  <a:srgbClr val="000000"/>
                </a:solidFill>
                <a:effectLst/>
                <a:latin typeface="Lexend Deca"/>
              </a:rPr>
              <a:t>: Orleans automatically distributes actors across a cluster and scales them as needed.</a:t>
            </a:r>
          </a:p>
          <a:p>
            <a:pPr lvl="1" fontAlgn="base">
              <a:lnSpc>
                <a:spcPts val="1950"/>
              </a:lnSpc>
            </a:pPr>
            <a:r>
              <a:rPr lang="en-US" b="1" i="0" dirty="0">
                <a:solidFill>
                  <a:srgbClr val="000000"/>
                </a:solidFill>
                <a:effectLst/>
                <a:latin typeface="Lexend Deca"/>
              </a:rPr>
              <a:t>Fault tolerance</a:t>
            </a:r>
            <a:r>
              <a:rPr lang="en-US" b="0" i="0" dirty="0">
                <a:solidFill>
                  <a:srgbClr val="000000"/>
                </a:solidFill>
                <a:effectLst/>
                <a:latin typeface="Lexend Deca"/>
              </a:rPr>
              <a:t>: Built-in support for actor state persistence and recovery.</a:t>
            </a:r>
          </a:p>
          <a:p>
            <a:pPr lvl="1" fontAlgn="base">
              <a:lnSpc>
                <a:spcPts val="1950"/>
              </a:lnSpc>
            </a:pPr>
            <a:r>
              <a:rPr lang="en-US" b="1" i="0" dirty="0">
                <a:solidFill>
                  <a:srgbClr val="000000"/>
                </a:solidFill>
                <a:effectLst/>
                <a:latin typeface="Lexend Deca"/>
              </a:rPr>
              <a:t>Ease of use</a:t>
            </a:r>
            <a:r>
              <a:rPr lang="en-US" b="0" i="0" dirty="0">
                <a:solidFill>
                  <a:srgbClr val="000000"/>
                </a:solidFill>
                <a:effectLst/>
                <a:latin typeface="Lexend Deca"/>
              </a:rPr>
              <a:t>: The framework integrates seamlessly with the .NET ecosystem, making it accessible to .NET developers.</a:t>
            </a:r>
          </a:p>
          <a:p>
            <a:pPr marL="0" indent="0" algn="l" fontAlgn="base">
              <a:buNone/>
            </a:pPr>
            <a:endParaRPr lang="en-US" b="0" i="0" dirty="0">
              <a:solidFill>
                <a:srgbClr val="000000"/>
              </a:solidFill>
              <a:effectLst/>
              <a:latin typeface="Lexend Deca"/>
            </a:endParaRPr>
          </a:p>
          <a:p>
            <a:pPr algn="l" fontAlgn="base"/>
            <a:r>
              <a:rPr lang="en-US" b="1" i="0" dirty="0">
                <a:solidFill>
                  <a:srgbClr val="000000"/>
                </a:solidFill>
                <a:effectLst/>
                <a:latin typeface="Lexend Deca"/>
              </a:rPr>
              <a:t>Example applications</a:t>
            </a:r>
            <a:endParaRPr lang="en-US" b="0" i="0" dirty="0">
              <a:solidFill>
                <a:srgbClr val="000000"/>
              </a:solidFill>
              <a:effectLst/>
              <a:latin typeface="Lexend Deca"/>
            </a:endParaRPr>
          </a:p>
          <a:p>
            <a:pPr lvl="1" fontAlgn="base">
              <a:lnSpc>
                <a:spcPts val="1950"/>
              </a:lnSpc>
            </a:pPr>
            <a:r>
              <a:rPr lang="en-US" b="1" i="0" dirty="0">
                <a:solidFill>
                  <a:srgbClr val="000000"/>
                </a:solidFill>
                <a:effectLst/>
                <a:latin typeface="Lexend Deca"/>
              </a:rPr>
              <a:t>Gaming</a:t>
            </a:r>
            <a:r>
              <a:rPr lang="en-US" b="0" i="0" dirty="0">
                <a:solidFill>
                  <a:srgbClr val="000000"/>
                </a:solidFill>
                <a:effectLst/>
                <a:latin typeface="Lexend Deca"/>
              </a:rPr>
              <a:t>: Orleans was initially developed by Microsoft Research for use in the cloud-based services of the </a:t>
            </a:r>
            <a:r>
              <a:rPr lang="en-US" b="0" i="0" u="none" strike="noStrike" dirty="0">
                <a:solidFill>
                  <a:srgbClr val="A511A6"/>
                </a:solidFill>
                <a:effectLst/>
                <a:latin typeface="Lexend Deca"/>
                <a:hlinkClick r:id="rId2"/>
              </a:rPr>
              <a:t>Halo game franchise</a:t>
            </a:r>
            <a:r>
              <a:rPr lang="en-US" b="0" i="0" dirty="0">
                <a:solidFill>
                  <a:srgbClr val="000000"/>
                </a:solidFill>
                <a:effectLst/>
                <a:latin typeface="Lexend Deca"/>
              </a:rPr>
              <a:t>.</a:t>
            </a:r>
          </a:p>
          <a:p>
            <a:pPr lvl="1" fontAlgn="base">
              <a:lnSpc>
                <a:spcPts val="1950"/>
              </a:lnSpc>
            </a:pPr>
            <a:r>
              <a:rPr lang="en-US" b="1" i="0" dirty="0">
                <a:solidFill>
                  <a:srgbClr val="000000"/>
                </a:solidFill>
                <a:effectLst/>
                <a:latin typeface="Lexend Deca"/>
              </a:rPr>
              <a:t>IoT</a:t>
            </a:r>
            <a:r>
              <a:rPr lang="en-US" b="0" i="0" dirty="0">
                <a:solidFill>
                  <a:srgbClr val="000000"/>
                </a:solidFill>
                <a:effectLst/>
                <a:latin typeface="Lexend Deca"/>
              </a:rPr>
              <a:t>: Used in IoT platforms to manage and process data from a multitude of sensors and devices.</a:t>
            </a:r>
          </a:p>
          <a:p>
            <a:pPr lvl="1" fontAlgn="base">
              <a:lnSpc>
                <a:spcPts val="1950"/>
              </a:lnSpc>
            </a:pPr>
            <a:r>
              <a:rPr lang="en-US" b="1" i="0" dirty="0">
                <a:solidFill>
                  <a:srgbClr val="000000"/>
                </a:solidFill>
                <a:effectLst/>
                <a:latin typeface="Lexend Deca"/>
              </a:rPr>
              <a:t>Cloud services</a:t>
            </a:r>
            <a:r>
              <a:rPr lang="en-US" b="0" i="0" dirty="0">
                <a:solidFill>
                  <a:srgbClr val="000000"/>
                </a:solidFill>
                <a:effectLst/>
                <a:latin typeface="Lexend Deca"/>
              </a:rPr>
              <a:t>: Ideal for building scalable and resilient cloud services and microservices.</a:t>
            </a:r>
          </a:p>
          <a:p>
            <a:endParaRPr lang="en-US" dirty="0"/>
          </a:p>
        </p:txBody>
      </p:sp>
    </p:spTree>
    <p:extLst>
      <p:ext uri="{BB962C8B-B14F-4D97-AF65-F5344CB8AC3E}">
        <p14:creationId xmlns:p14="http://schemas.microsoft.com/office/powerpoint/2010/main" val="4246542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7D24B-2439-21D1-F6E0-3C95308BD784}"/>
              </a:ext>
            </a:extLst>
          </p:cNvPr>
          <p:cNvSpPr>
            <a:spLocks noGrp="1"/>
          </p:cNvSpPr>
          <p:nvPr>
            <p:ph type="title"/>
          </p:nvPr>
        </p:nvSpPr>
        <p:spPr/>
        <p:txBody>
          <a:bodyPr/>
          <a:lstStyle/>
          <a:p>
            <a:r>
              <a:rPr lang="en-US" b="0" i="0" dirty="0">
                <a:solidFill>
                  <a:srgbClr val="000000"/>
                </a:solidFill>
                <a:effectLst/>
                <a:latin typeface="FFJiggerStdAngledFront"/>
              </a:rPr>
              <a:t>Ray for Python</a:t>
            </a:r>
            <a:endParaRPr lang="en-US" dirty="0"/>
          </a:p>
        </p:txBody>
      </p:sp>
      <p:sp>
        <p:nvSpPr>
          <p:cNvPr id="3" name="Content Placeholder 2">
            <a:extLst>
              <a:ext uri="{FF2B5EF4-FFF2-40B4-BE49-F238E27FC236}">
                <a16:creationId xmlns:a16="http://schemas.microsoft.com/office/drawing/2014/main" id="{89929875-A9C5-A9A6-FEA7-09DE9B76987A}"/>
              </a:ext>
            </a:extLst>
          </p:cNvPr>
          <p:cNvSpPr>
            <a:spLocks noGrp="1"/>
          </p:cNvSpPr>
          <p:nvPr>
            <p:ph idx="1"/>
          </p:nvPr>
        </p:nvSpPr>
        <p:spPr/>
        <p:txBody>
          <a:bodyPr>
            <a:normAutofit fontScale="77500" lnSpcReduction="20000"/>
          </a:bodyPr>
          <a:lstStyle/>
          <a:p>
            <a:pPr algn="l" fontAlgn="base"/>
            <a:r>
              <a:rPr lang="en-US" b="0" i="0" dirty="0">
                <a:solidFill>
                  <a:srgbClr val="000000"/>
                </a:solidFill>
                <a:effectLst/>
                <a:latin typeface="Lexend Deca"/>
              </a:rPr>
              <a:t>Ray is a distributed execution framework for Python, designed for machine learning and AI applications. It simplifies the development of parallel and distributed applications.</a:t>
            </a:r>
          </a:p>
          <a:p>
            <a:pPr lvl="1" fontAlgn="base">
              <a:lnSpc>
                <a:spcPts val="1950"/>
              </a:lnSpc>
            </a:pPr>
            <a:r>
              <a:rPr lang="en-US" b="1" i="0" dirty="0">
                <a:solidFill>
                  <a:srgbClr val="000000"/>
                </a:solidFill>
                <a:effectLst/>
                <a:latin typeface="Lexend Deca"/>
              </a:rPr>
              <a:t>Flexible APIs</a:t>
            </a:r>
            <a:r>
              <a:rPr lang="en-US" b="0" i="0" dirty="0">
                <a:solidFill>
                  <a:srgbClr val="000000"/>
                </a:solidFill>
                <a:effectLst/>
                <a:latin typeface="Lexend Deca"/>
              </a:rPr>
              <a:t>: Ray provides simple APIs to scale Python code from a single laptop to a cluster.</a:t>
            </a:r>
          </a:p>
          <a:p>
            <a:pPr lvl="1" fontAlgn="base">
              <a:lnSpc>
                <a:spcPts val="1950"/>
              </a:lnSpc>
            </a:pPr>
            <a:r>
              <a:rPr lang="en-US" b="1" i="0" dirty="0">
                <a:solidFill>
                  <a:srgbClr val="000000"/>
                </a:solidFill>
                <a:effectLst/>
                <a:latin typeface="Lexend Deca"/>
              </a:rPr>
              <a:t>Actor model</a:t>
            </a:r>
            <a:r>
              <a:rPr lang="en-US" b="0" i="0" dirty="0">
                <a:solidFill>
                  <a:srgbClr val="000000"/>
                </a:solidFill>
                <a:effectLst/>
                <a:latin typeface="Lexend Deca"/>
              </a:rPr>
              <a:t>: Supports an actor-based model for stateful computations.</a:t>
            </a:r>
          </a:p>
          <a:p>
            <a:pPr lvl="1" fontAlgn="base">
              <a:lnSpc>
                <a:spcPts val="1950"/>
              </a:lnSpc>
            </a:pPr>
            <a:r>
              <a:rPr lang="en-US" b="1" i="0" dirty="0">
                <a:solidFill>
                  <a:srgbClr val="000000"/>
                </a:solidFill>
                <a:effectLst/>
                <a:latin typeface="Lexend Deca"/>
              </a:rPr>
              <a:t>Task parallelism</a:t>
            </a:r>
            <a:r>
              <a:rPr lang="en-US" b="0" i="0" dirty="0">
                <a:solidFill>
                  <a:srgbClr val="000000"/>
                </a:solidFill>
                <a:effectLst/>
                <a:latin typeface="Lexend Deca"/>
              </a:rPr>
              <a:t>: Allows the parallel execution of tasks across a cluster of machines.</a:t>
            </a:r>
          </a:p>
          <a:p>
            <a:pPr lvl="1" fontAlgn="base">
              <a:lnSpc>
                <a:spcPts val="1950"/>
              </a:lnSpc>
            </a:pPr>
            <a:r>
              <a:rPr lang="en-US" b="1" i="0" dirty="0">
                <a:solidFill>
                  <a:srgbClr val="000000"/>
                </a:solidFill>
                <a:effectLst/>
                <a:latin typeface="Lexend Deca"/>
              </a:rPr>
              <a:t>Integration with ML libraries</a:t>
            </a:r>
            <a:r>
              <a:rPr lang="en-US" b="0" i="0" dirty="0">
                <a:solidFill>
                  <a:srgbClr val="000000"/>
                </a:solidFill>
                <a:effectLst/>
                <a:latin typeface="Lexend Deca"/>
              </a:rPr>
              <a:t>: Integrates seamlessly with popular machine learning libraries like TensorFlow and </a:t>
            </a:r>
            <a:r>
              <a:rPr lang="en-US" b="0" i="0" dirty="0" err="1">
                <a:solidFill>
                  <a:srgbClr val="000000"/>
                </a:solidFill>
                <a:effectLst/>
                <a:latin typeface="Lexend Deca"/>
              </a:rPr>
              <a:t>PyTorch</a:t>
            </a:r>
            <a:r>
              <a:rPr lang="en-US" b="0" i="0" dirty="0">
                <a:solidFill>
                  <a:srgbClr val="000000"/>
                </a:solidFill>
                <a:effectLst/>
                <a:latin typeface="Lexend Deca"/>
              </a:rPr>
              <a:t>.</a:t>
            </a:r>
          </a:p>
          <a:p>
            <a:pPr algn="l" fontAlgn="base"/>
            <a:r>
              <a:rPr lang="en-US" b="1" i="0" dirty="0">
                <a:solidFill>
                  <a:srgbClr val="000000"/>
                </a:solidFill>
                <a:effectLst/>
                <a:latin typeface="Lexend Deca"/>
              </a:rPr>
              <a:t>Example applications</a:t>
            </a:r>
            <a:endParaRPr lang="en-US" b="0" i="0" dirty="0">
              <a:solidFill>
                <a:srgbClr val="000000"/>
              </a:solidFill>
              <a:effectLst/>
              <a:latin typeface="Lexend Deca"/>
            </a:endParaRPr>
          </a:p>
          <a:p>
            <a:pPr lvl="1" fontAlgn="base">
              <a:lnSpc>
                <a:spcPts val="1950"/>
              </a:lnSpc>
            </a:pPr>
            <a:r>
              <a:rPr lang="en-US" b="1" i="0" dirty="0">
                <a:solidFill>
                  <a:srgbClr val="000000"/>
                </a:solidFill>
                <a:effectLst/>
                <a:latin typeface="Lexend Deca"/>
              </a:rPr>
              <a:t>Machine learning</a:t>
            </a:r>
            <a:r>
              <a:rPr lang="en-US" b="0" i="0" dirty="0">
                <a:solidFill>
                  <a:srgbClr val="000000"/>
                </a:solidFill>
                <a:effectLst/>
                <a:latin typeface="Lexend Deca"/>
              </a:rPr>
              <a:t>: Ray is widely used in </a:t>
            </a:r>
            <a:r>
              <a:rPr lang="en-US" b="0" i="0" u="none" strike="noStrike" dirty="0">
                <a:solidFill>
                  <a:srgbClr val="A511A6"/>
                </a:solidFill>
                <a:effectLst/>
                <a:latin typeface="Lexend Deca"/>
                <a:hlinkClick r:id="rId2"/>
              </a:rPr>
              <a:t>machine learning</a:t>
            </a:r>
            <a:r>
              <a:rPr lang="en-US" b="0" i="0" dirty="0">
                <a:solidFill>
                  <a:srgbClr val="000000"/>
                </a:solidFill>
                <a:effectLst/>
                <a:latin typeface="Lexend Deca"/>
              </a:rPr>
              <a:t> workflows for training and hyperparameter tuning. E.g., ChatGPT training.</a:t>
            </a:r>
          </a:p>
          <a:p>
            <a:pPr lvl="1" fontAlgn="base">
              <a:lnSpc>
                <a:spcPts val="1950"/>
              </a:lnSpc>
            </a:pPr>
            <a:r>
              <a:rPr lang="en-US" b="1" i="0" dirty="0">
                <a:solidFill>
                  <a:srgbClr val="000000"/>
                </a:solidFill>
                <a:effectLst/>
                <a:latin typeface="Lexend Deca"/>
              </a:rPr>
              <a:t>Data processing</a:t>
            </a:r>
            <a:r>
              <a:rPr lang="en-US" b="0" i="0" dirty="0">
                <a:solidFill>
                  <a:srgbClr val="000000"/>
                </a:solidFill>
                <a:effectLst/>
                <a:latin typeface="Lexend Deca"/>
              </a:rPr>
              <a:t>: Suitable for large-scale data processing tasks requiring distributed computation.</a:t>
            </a:r>
          </a:p>
          <a:p>
            <a:pPr lvl="1" fontAlgn="base">
              <a:lnSpc>
                <a:spcPts val="1950"/>
              </a:lnSpc>
            </a:pPr>
            <a:r>
              <a:rPr lang="en-US" b="1" i="0" dirty="0">
                <a:solidFill>
                  <a:srgbClr val="000000"/>
                </a:solidFill>
                <a:effectLst/>
                <a:latin typeface="Lexend Deca"/>
              </a:rPr>
              <a:t>Reinforcement learning</a:t>
            </a:r>
            <a:r>
              <a:rPr lang="en-US" b="0" i="0" dirty="0">
                <a:solidFill>
                  <a:srgbClr val="000000"/>
                </a:solidFill>
                <a:effectLst/>
                <a:latin typeface="Lexend Deca"/>
              </a:rPr>
              <a:t>: Its ability to handle massive parallelism makes it ideal for reinforcement learning experiments.</a:t>
            </a:r>
          </a:p>
          <a:p>
            <a:pPr fontAlgn="base">
              <a:lnSpc>
                <a:spcPts val="1950"/>
              </a:lnSpc>
            </a:pPr>
            <a:endParaRPr lang="en-US" b="0" i="0" dirty="0">
              <a:solidFill>
                <a:srgbClr val="000000"/>
              </a:solidFill>
              <a:effectLst/>
              <a:latin typeface="Lexend Deca"/>
            </a:endParaRPr>
          </a:p>
          <a:p>
            <a:endParaRPr lang="en-US" dirty="0"/>
          </a:p>
        </p:txBody>
      </p:sp>
    </p:spTree>
    <p:extLst>
      <p:ext uri="{BB962C8B-B14F-4D97-AF65-F5344CB8AC3E}">
        <p14:creationId xmlns:p14="http://schemas.microsoft.com/office/powerpoint/2010/main" val="16882695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23D3A-D4F3-608D-9C80-50A26DF224D6}"/>
              </a:ext>
            </a:extLst>
          </p:cNvPr>
          <p:cNvSpPr>
            <a:spLocks noGrp="1"/>
          </p:cNvSpPr>
          <p:nvPr>
            <p:ph type="title"/>
          </p:nvPr>
        </p:nvSpPr>
        <p:spPr/>
        <p:txBody>
          <a:bodyPr>
            <a:normAutofit/>
          </a:bodyPr>
          <a:lstStyle/>
          <a:p>
            <a:pPr fontAlgn="base">
              <a:spcAft>
                <a:spcPts val="750"/>
              </a:spcAft>
            </a:pPr>
            <a:r>
              <a:rPr lang="en-US" b="0" i="0" dirty="0">
                <a:solidFill>
                  <a:srgbClr val="000000"/>
                </a:solidFill>
                <a:effectLst/>
                <a:latin typeface="FFJiggerStdAngledFront"/>
              </a:rPr>
              <a:t>Case studies and real-world examples</a:t>
            </a:r>
            <a:endParaRPr lang="en-US" dirty="0"/>
          </a:p>
        </p:txBody>
      </p:sp>
      <p:sp>
        <p:nvSpPr>
          <p:cNvPr id="3" name="Content Placeholder 2">
            <a:extLst>
              <a:ext uri="{FF2B5EF4-FFF2-40B4-BE49-F238E27FC236}">
                <a16:creationId xmlns:a16="http://schemas.microsoft.com/office/drawing/2014/main" id="{0833E06C-CBD1-6B6D-64F5-3264FF7EAE4A}"/>
              </a:ext>
            </a:extLst>
          </p:cNvPr>
          <p:cNvSpPr>
            <a:spLocks noGrp="1"/>
          </p:cNvSpPr>
          <p:nvPr>
            <p:ph idx="1"/>
          </p:nvPr>
        </p:nvSpPr>
        <p:spPr/>
        <p:txBody>
          <a:bodyPr>
            <a:normAutofit fontScale="92500"/>
          </a:bodyPr>
          <a:lstStyle/>
          <a:p>
            <a:pPr algn="l" fontAlgn="base"/>
            <a:r>
              <a:rPr lang="en-US" b="1" i="0" dirty="0">
                <a:solidFill>
                  <a:srgbClr val="000000"/>
                </a:solidFill>
                <a:effectLst/>
                <a:latin typeface="Lexend Deca"/>
              </a:rPr>
              <a:t>Telecommunications</a:t>
            </a:r>
            <a:endParaRPr lang="en-US" b="0" i="0" dirty="0">
              <a:solidFill>
                <a:srgbClr val="000000"/>
              </a:solidFill>
              <a:effectLst/>
              <a:latin typeface="Lexend Deca"/>
            </a:endParaRPr>
          </a:p>
          <a:p>
            <a:pPr lvl="1" fontAlgn="base"/>
            <a:r>
              <a:rPr lang="en-US" b="1" i="0" dirty="0">
                <a:solidFill>
                  <a:srgbClr val="000000"/>
                </a:solidFill>
                <a:effectLst/>
                <a:latin typeface="Lexend Deca"/>
              </a:rPr>
              <a:t>Erlang/OTP</a:t>
            </a:r>
            <a:r>
              <a:rPr lang="en-US" b="0" i="0" dirty="0">
                <a:solidFill>
                  <a:srgbClr val="000000"/>
                </a:solidFill>
                <a:effectLst/>
                <a:latin typeface="Lexend Deca"/>
              </a:rPr>
              <a:t>: Originally designed for the telecom industry, Erlang powers large-scale systems like telephone exchanges. Ericsson’s AXD301 switch is a notable example, handling millions of calls simultaneously with high reliability.</a:t>
            </a:r>
          </a:p>
          <a:p>
            <a:pPr algn="l" fontAlgn="base"/>
            <a:r>
              <a:rPr lang="en-US" b="1" i="0" dirty="0">
                <a:solidFill>
                  <a:srgbClr val="000000"/>
                </a:solidFill>
                <a:effectLst/>
                <a:latin typeface="Lexend Deca"/>
              </a:rPr>
              <a:t>Gaming</a:t>
            </a:r>
            <a:endParaRPr lang="en-US" b="0" i="0" dirty="0">
              <a:solidFill>
                <a:srgbClr val="000000"/>
              </a:solidFill>
              <a:effectLst/>
              <a:latin typeface="Lexend Deca"/>
            </a:endParaRPr>
          </a:p>
          <a:p>
            <a:pPr lvl="1" fontAlgn="base"/>
            <a:r>
              <a:rPr lang="en-US" b="1" i="0" dirty="0">
                <a:solidFill>
                  <a:srgbClr val="000000"/>
                </a:solidFill>
                <a:effectLst/>
                <a:latin typeface="Lexend Deca"/>
              </a:rPr>
              <a:t>Halo 4</a:t>
            </a:r>
            <a:r>
              <a:rPr lang="en-US" b="0" i="0" dirty="0">
                <a:solidFill>
                  <a:srgbClr val="000000"/>
                </a:solidFill>
                <a:effectLst/>
                <a:latin typeface="Lexend Deca"/>
              </a:rPr>
              <a:t>: Microsoft’s Orleans framework was used to build the cloud services for Halo 4. It managed millions of concurrent players by distributing game state across a cluster of servers, ensuring seamless and scalable gameplay.</a:t>
            </a:r>
          </a:p>
          <a:p>
            <a:pPr algn="l" fontAlgn="base"/>
            <a:r>
              <a:rPr lang="en-US" b="1" i="0" dirty="0">
                <a:solidFill>
                  <a:srgbClr val="000000"/>
                </a:solidFill>
                <a:effectLst/>
                <a:latin typeface="Lexend Deca"/>
              </a:rPr>
              <a:t>Financial services</a:t>
            </a:r>
            <a:endParaRPr lang="en-US" b="0" i="0" dirty="0">
              <a:solidFill>
                <a:srgbClr val="000000"/>
              </a:solidFill>
              <a:effectLst/>
              <a:latin typeface="Lexend Deca"/>
            </a:endParaRPr>
          </a:p>
          <a:p>
            <a:pPr lvl="1" fontAlgn="base"/>
            <a:r>
              <a:rPr lang="en-US" b="1" i="0" dirty="0">
                <a:solidFill>
                  <a:srgbClr val="000000"/>
                </a:solidFill>
                <a:effectLst/>
                <a:latin typeface="Lexend Deca"/>
              </a:rPr>
              <a:t>Credit Suisse</a:t>
            </a:r>
            <a:r>
              <a:rPr lang="en-US" b="0" i="0" dirty="0">
                <a:solidFill>
                  <a:srgbClr val="000000"/>
                </a:solidFill>
                <a:effectLst/>
                <a:latin typeface="Lexend Deca"/>
              </a:rPr>
              <a:t>: Uses the </a:t>
            </a:r>
            <a:r>
              <a:rPr lang="en-US" b="0" i="0" u="none" strike="noStrike" dirty="0" err="1">
                <a:solidFill>
                  <a:srgbClr val="A511A6"/>
                </a:solidFill>
                <a:effectLst/>
                <a:latin typeface="Lexend Deca"/>
                <a:hlinkClick r:id="rId2"/>
              </a:rPr>
              <a:t>Akka</a:t>
            </a:r>
            <a:r>
              <a:rPr lang="en-US" b="0" i="0" u="none" strike="noStrike" dirty="0">
                <a:solidFill>
                  <a:srgbClr val="A511A6"/>
                </a:solidFill>
                <a:effectLst/>
                <a:latin typeface="Lexend Deca"/>
                <a:hlinkClick r:id="rId2"/>
              </a:rPr>
              <a:t> framework</a:t>
            </a:r>
            <a:r>
              <a:rPr lang="en-US" b="0" i="0" dirty="0">
                <a:solidFill>
                  <a:srgbClr val="000000"/>
                </a:solidFill>
                <a:effectLst/>
                <a:latin typeface="Lexend Deca"/>
              </a:rPr>
              <a:t> to handle high-frequency trading and risk analysis. The Actor Model helps in processing large volumes of transactions with low latency and high reliability.</a:t>
            </a:r>
          </a:p>
          <a:p>
            <a:endParaRPr lang="en-US" dirty="0"/>
          </a:p>
        </p:txBody>
      </p:sp>
    </p:spTree>
    <p:extLst>
      <p:ext uri="{BB962C8B-B14F-4D97-AF65-F5344CB8AC3E}">
        <p14:creationId xmlns:p14="http://schemas.microsoft.com/office/powerpoint/2010/main" val="3169862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A9441-4821-B0B8-F52D-D25621E5DE69}"/>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DDABC7D0-656A-71C4-6E73-40A95D261C8B}"/>
              </a:ext>
            </a:extLst>
          </p:cNvPr>
          <p:cNvPicPr>
            <a:picLocks noGrp="1" noChangeAspect="1"/>
          </p:cNvPicPr>
          <p:nvPr>
            <p:ph idx="1"/>
          </p:nvPr>
        </p:nvPicPr>
        <p:blipFill>
          <a:blip r:embed="rId2"/>
          <a:stretch>
            <a:fillRect/>
          </a:stretch>
        </p:blipFill>
        <p:spPr>
          <a:xfrm>
            <a:off x="2784195" y="1825625"/>
            <a:ext cx="6468304" cy="4667250"/>
          </a:xfrm>
        </p:spPr>
      </p:pic>
    </p:spTree>
    <p:extLst>
      <p:ext uri="{BB962C8B-B14F-4D97-AF65-F5344CB8AC3E}">
        <p14:creationId xmlns:p14="http://schemas.microsoft.com/office/powerpoint/2010/main" val="17519761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59428-4ACB-683D-9C22-A392559CA39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DE14616-E0CB-C485-5403-0672E9626DB4}"/>
              </a:ext>
            </a:extLst>
          </p:cNvPr>
          <p:cNvSpPr>
            <a:spLocks noGrp="1"/>
          </p:cNvSpPr>
          <p:nvPr>
            <p:ph idx="1"/>
          </p:nvPr>
        </p:nvSpPr>
        <p:spPr/>
        <p:txBody>
          <a:bodyPr/>
          <a:lstStyle/>
          <a:p>
            <a:endParaRPr lang="en-US" dirty="0"/>
          </a:p>
        </p:txBody>
      </p:sp>
      <p:pic>
        <p:nvPicPr>
          <p:cNvPr id="1026" name="Picture 2" descr="The Actor Model">
            <a:extLst>
              <a:ext uri="{FF2B5EF4-FFF2-40B4-BE49-F238E27FC236}">
                <a16:creationId xmlns:a16="http://schemas.microsoft.com/office/drawing/2014/main" id="{3B12F2CA-8760-765F-7B86-41CE47128E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0863" y="0"/>
            <a:ext cx="60102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2760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E383B-B8C1-2A2A-0632-6E1F1043B080}"/>
              </a:ext>
            </a:extLst>
          </p:cNvPr>
          <p:cNvSpPr>
            <a:spLocks noGrp="1"/>
          </p:cNvSpPr>
          <p:nvPr>
            <p:ph type="title"/>
          </p:nvPr>
        </p:nvSpPr>
        <p:spPr/>
        <p:txBody>
          <a:bodyPr/>
          <a:lstStyle/>
          <a:p>
            <a:r>
              <a:rPr lang="en-US" dirty="0"/>
              <a:t>Going Very Large</a:t>
            </a:r>
          </a:p>
        </p:txBody>
      </p:sp>
      <p:sp>
        <p:nvSpPr>
          <p:cNvPr id="3" name="Content Placeholder 2">
            <a:extLst>
              <a:ext uri="{FF2B5EF4-FFF2-40B4-BE49-F238E27FC236}">
                <a16:creationId xmlns:a16="http://schemas.microsoft.com/office/drawing/2014/main" id="{D82D06AA-4599-5D05-6E5F-9C7CF39E872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37066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485CB-2D4A-F2F4-A278-5D9A41B21482}"/>
              </a:ext>
            </a:extLst>
          </p:cNvPr>
          <p:cNvSpPr>
            <a:spLocks noGrp="1"/>
          </p:cNvSpPr>
          <p:nvPr>
            <p:ph type="title"/>
          </p:nvPr>
        </p:nvSpPr>
        <p:spPr/>
        <p:txBody>
          <a:bodyPr/>
          <a:lstStyle/>
          <a:p>
            <a:r>
              <a:rPr lang="en-US" b="0" i="0" dirty="0">
                <a:solidFill>
                  <a:srgbClr val="000000"/>
                </a:solidFill>
                <a:effectLst/>
                <a:latin typeface="FFJiggerStdAngledFront"/>
              </a:rPr>
              <a:t>Introduction to Actor Model</a:t>
            </a:r>
            <a:endParaRPr lang="en-US" dirty="0"/>
          </a:p>
        </p:txBody>
      </p:sp>
      <p:sp>
        <p:nvSpPr>
          <p:cNvPr id="3" name="Content Placeholder 2">
            <a:extLst>
              <a:ext uri="{FF2B5EF4-FFF2-40B4-BE49-F238E27FC236}">
                <a16:creationId xmlns:a16="http://schemas.microsoft.com/office/drawing/2014/main" id="{A88A5A41-0C73-1A69-1364-A5D47C9F52C6}"/>
              </a:ext>
            </a:extLst>
          </p:cNvPr>
          <p:cNvSpPr>
            <a:spLocks noGrp="1"/>
          </p:cNvSpPr>
          <p:nvPr>
            <p:ph idx="1"/>
          </p:nvPr>
        </p:nvSpPr>
        <p:spPr/>
        <p:txBody>
          <a:bodyPr/>
          <a:lstStyle/>
          <a:p>
            <a:r>
              <a:rPr lang="en-US" b="0" i="0" dirty="0">
                <a:solidFill>
                  <a:srgbClr val="000000"/>
                </a:solidFill>
                <a:effectLst/>
                <a:latin typeface="Lexend Deca"/>
              </a:rPr>
              <a:t>The Actor Model is a conceptual framework for dealing with concurrent computation in distributed systems. Originally developed in the 1970s by Carl Hewitt, Peter Bishop, and Richard Steiger, the Actor Model has gained renewed relevance in the era of multicore processors and cloud computing. It provides a robust method for managing state, ensuring fault tolerance, and achieving high levels of concurrency.</a:t>
            </a:r>
            <a:endParaRPr lang="en-US" dirty="0"/>
          </a:p>
        </p:txBody>
      </p:sp>
    </p:spTree>
    <p:extLst>
      <p:ext uri="{BB962C8B-B14F-4D97-AF65-F5344CB8AC3E}">
        <p14:creationId xmlns:p14="http://schemas.microsoft.com/office/powerpoint/2010/main" val="3626371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0E8D7-D6BC-828A-0248-1936A65830BA}"/>
              </a:ext>
            </a:extLst>
          </p:cNvPr>
          <p:cNvSpPr>
            <a:spLocks noGrp="1"/>
          </p:cNvSpPr>
          <p:nvPr>
            <p:ph type="title"/>
          </p:nvPr>
        </p:nvSpPr>
        <p:spPr/>
        <p:txBody>
          <a:bodyPr/>
          <a:lstStyle/>
          <a:p>
            <a:r>
              <a:rPr lang="en-US" b="0" i="0" dirty="0">
                <a:solidFill>
                  <a:srgbClr val="000000"/>
                </a:solidFill>
                <a:effectLst/>
                <a:latin typeface="FFJiggerStdAngledFront"/>
              </a:rPr>
              <a:t>What is the Actor Model?</a:t>
            </a:r>
            <a:endParaRPr lang="en-US" dirty="0"/>
          </a:p>
        </p:txBody>
      </p:sp>
      <p:sp>
        <p:nvSpPr>
          <p:cNvPr id="3" name="Content Placeholder 2">
            <a:extLst>
              <a:ext uri="{FF2B5EF4-FFF2-40B4-BE49-F238E27FC236}">
                <a16:creationId xmlns:a16="http://schemas.microsoft.com/office/drawing/2014/main" id="{4B1FB69D-2333-9043-DE32-820FF22D2767}"/>
              </a:ext>
            </a:extLst>
          </p:cNvPr>
          <p:cNvSpPr>
            <a:spLocks noGrp="1"/>
          </p:cNvSpPr>
          <p:nvPr>
            <p:ph idx="1"/>
          </p:nvPr>
        </p:nvSpPr>
        <p:spPr/>
        <p:txBody>
          <a:bodyPr/>
          <a:lstStyle/>
          <a:p>
            <a:pPr algn="l" fontAlgn="base"/>
            <a:r>
              <a:rPr lang="en-US" b="0" i="0" dirty="0">
                <a:solidFill>
                  <a:srgbClr val="000000"/>
                </a:solidFill>
                <a:effectLst/>
                <a:latin typeface="Lexend Deca"/>
              </a:rPr>
              <a:t>The Actor Model is a mathematical model of concurrent computation that treats “actors” as the universal primitives of computation. An actor is a computational entity that, in response to a received message, can perform the following </a:t>
            </a:r>
            <a:r>
              <a:rPr lang="en-US" b="0" i="0">
                <a:solidFill>
                  <a:srgbClr val="000000"/>
                </a:solidFill>
                <a:effectLst/>
                <a:latin typeface="Lexend Deca"/>
              </a:rPr>
              <a:t>actions:</a:t>
            </a:r>
          </a:p>
          <a:p>
            <a:pPr marL="0" indent="0" algn="l" fontAlgn="base">
              <a:buNone/>
            </a:pPr>
            <a:endParaRPr lang="en-US" b="0" i="0" dirty="0">
              <a:solidFill>
                <a:srgbClr val="000000"/>
              </a:solidFill>
              <a:effectLst/>
              <a:latin typeface="Lexend Deca"/>
            </a:endParaRPr>
          </a:p>
          <a:p>
            <a:pPr algn="l" fontAlgn="base">
              <a:lnSpc>
                <a:spcPts val="1950"/>
              </a:lnSpc>
              <a:buFont typeface="+mj-lt"/>
              <a:buAutoNum type="arabicPeriod"/>
            </a:pPr>
            <a:r>
              <a:rPr lang="en-US" b="1" i="0" dirty="0">
                <a:solidFill>
                  <a:srgbClr val="000000"/>
                </a:solidFill>
                <a:effectLst/>
                <a:latin typeface="Lexend Deca"/>
              </a:rPr>
              <a:t>Send a finite number of messages to other actors</a:t>
            </a:r>
            <a:r>
              <a:rPr lang="en-US" b="0" i="0" dirty="0">
                <a:solidFill>
                  <a:srgbClr val="000000"/>
                </a:solidFill>
                <a:effectLst/>
                <a:latin typeface="Lexend Deca"/>
              </a:rPr>
              <a:t>.</a:t>
            </a:r>
          </a:p>
          <a:p>
            <a:pPr algn="l" fontAlgn="base">
              <a:lnSpc>
                <a:spcPts val="1950"/>
              </a:lnSpc>
              <a:buFont typeface="+mj-lt"/>
              <a:buAutoNum type="arabicPeriod"/>
            </a:pPr>
            <a:r>
              <a:rPr lang="en-US" b="1" i="0" dirty="0">
                <a:solidFill>
                  <a:srgbClr val="000000"/>
                </a:solidFill>
                <a:effectLst/>
                <a:latin typeface="Lexend Deca"/>
              </a:rPr>
              <a:t>Create a finite number of new actors</a:t>
            </a:r>
            <a:r>
              <a:rPr lang="en-US" b="0" i="0" dirty="0">
                <a:solidFill>
                  <a:srgbClr val="000000"/>
                </a:solidFill>
                <a:effectLst/>
                <a:latin typeface="Lexend Deca"/>
              </a:rPr>
              <a:t>.</a:t>
            </a:r>
          </a:p>
          <a:p>
            <a:pPr algn="l" fontAlgn="base">
              <a:lnSpc>
                <a:spcPts val="1950"/>
              </a:lnSpc>
              <a:buFont typeface="+mj-lt"/>
              <a:buAutoNum type="arabicPeriod"/>
            </a:pPr>
            <a:r>
              <a:rPr lang="en-US" b="1" i="0" dirty="0">
                <a:solidFill>
                  <a:srgbClr val="000000"/>
                </a:solidFill>
                <a:effectLst/>
                <a:latin typeface="Lexend Deca"/>
              </a:rPr>
              <a:t>Designate the behavior to be used for the next message it receives</a:t>
            </a:r>
            <a:r>
              <a:rPr lang="en-US" b="0" i="0" dirty="0">
                <a:solidFill>
                  <a:srgbClr val="000000"/>
                </a:solidFill>
                <a:effectLst/>
                <a:latin typeface="Lexend Deca"/>
              </a:rPr>
              <a:t>.</a:t>
            </a:r>
          </a:p>
          <a:p>
            <a:pPr marL="0" indent="0">
              <a:buNone/>
            </a:pPr>
            <a:endParaRPr lang="en-US" dirty="0"/>
          </a:p>
        </p:txBody>
      </p:sp>
    </p:spTree>
    <p:extLst>
      <p:ext uri="{BB962C8B-B14F-4D97-AF65-F5344CB8AC3E}">
        <p14:creationId xmlns:p14="http://schemas.microsoft.com/office/powerpoint/2010/main" val="3691440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A7CD9-CBBE-5214-3490-BF626AE6BEA0}"/>
              </a:ext>
            </a:extLst>
          </p:cNvPr>
          <p:cNvSpPr>
            <a:spLocks noGrp="1"/>
          </p:cNvSpPr>
          <p:nvPr>
            <p:ph type="title"/>
          </p:nvPr>
        </p:nvSpPr>
        <p:spPr/>
        <p:txBody>
          <a:bodyPr/>
          <a:lstStyle/>
          <a:p>
            <a:r>
              <a:rPr lang="en-US" b="0" i="0" dirty="0">
                <a:solidFill>
                  <a:srgbClr val="000000"/>
                </a:solidFill>
                <a:effectLst/>
                <a:latin typeface="FFJiggerStdAngledFront"/>
              </a:rPr>
              <a:t>Historical context and origin</a:t>
            </a:r>
            <a:endParaRPr lang="en-US" dirty="0"/>
          </a:p>
        </p:txBody>
      </p:sp>
      <p:sp>
        <p:nvSpPr>
          <p:cNvPr id="3" name="Content Placeholder 2">
            <a:extLst>
              <a:ext uri="{FF2B5EF4-FFF2-40B4-BE49-F238E27FC236}">
                <a16:creationId xmlns:a16="http://schemas.microsoft.com/office/drawing/2014/main" id="{FD426727-16A4-5EDF-ED48-D128D3EF149C}"/>
              </a:ext>
            </a:extLst>
          </p:cNvPr>
          <p:cNvSpPr>
            <a:spLocks noGrp="1"/>
          </p:cNvSpPr>
          <p:nvPr>
            <p:ph idx="1"/>
          </p:nvPr>
        </p:nvSpPr>
        <p:spPr/>
        <p:txBody>
          <a:bodyPr/>
          <a:lstStyle/>
          <a:p>
            <a:r>
              <a:rPr lang="en-US" b="0" i="0" dirty="0">
                <a:solidFill>
                  <a:srgbClr val="000000"/>
                </a:solidFill>
                <a:effectLst/>
                <a:latin typeface="Lexend Deca"/>
              </a:rPr>
              <a:t>The Actor Model was first proposed in 1973 by </a:t>
            </a:r>
            <a:r>
              <a:rPr lang="en-US" b="0" i="0" u="none" strike="noStrike" dirty="0">
                <a:solidFill>
                  <a:srgbClr val="A511A6"/>
                </a:solidFill>
                <a:effectLst/>
                <a:latin typeface="Lexend Deca"/>
                <a:hlinkClick r:id="rId2"/>
              </a:rPr>
              <a:t>Carl Hewitt, along with Peter Bishop and Richard Steiger</a:t>
            </a:r>
            <a:r>
              <a:rPr lang="en-US" b="0" i="0" dirty="0">
                <a:solidFill>
                  <a:srgbClr val="000000"/>
                </a:solidFill>
                <a:effectLst/>
                <a:latin typeface="Lexend Deca"/>
              </a:rPr>
              <a:t>, as a conceptual model for artificial intelligence. </a:t>
            </a:r>
          </a:p>
          <a:p>
            <a:r>
              <a:rPr lang="en-US" b="0" i="0" dirty="0">
                <a:solidFill>
                  <a:srgbClr val="000000"/>
                </a:solidFill>
                <a:effectLst/>
                <a:latin typeface="Lexend Deca"/>
              </a:rPr>
              <a:t>Its creation was motivated by the need to handle concurrent operations more effectively in distributed systems and parallel computing environments. </a:t>
            </a:r>
          </a:p>
          <a:p>
            <a:r>
              <a:rPr lang="en-US" b="0" i="0" dirty="0">
                <a:solidFill>
                  <a:srgbClr val="000000"/>
                </a:solidFill>
                <a:effectLst/>
                <a:latin typeface="Lexend Deca"/>
              </a:rPr>
              <a:t>Over the years, the Actor Model has influenced the development of numerous programming languages and frameworks, providing a basis for efficient and reliable concurrent processing.</a:t>
            </a:r>
            <a:endParaRPr lang="en-US" dirty="0"/>
          </a:p>
        </p:txBody>
      </p:sp>
    </p:spTree>
    <p:extLst>
      <p:ext uri="{BB962C8B-B14F-4D97-AF65-F5344CB8AC3E}">
        <p14:creationId xmlns:p14="http://schemas.microsoft.com/office/powerpoint/2010/main" val="2499977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17F68-EC63-02DF-9F05-A58F08F93FCA}"/>
              </a:ext>
            </a:extLst>
          </p:cNvPr>
          <p:cNvSpPr>
            <a:spLocks noGrp="1"/>
          </p:cNvSpPr>
          <p:nvPr>
            <p:ph type="title"/>
          </p:nvPr>
        </p:nvSpPr>
        <p:spPr/>
        <p:txBody>
          <a:bodyPr/>
          <a:lstStyle/>
          <a:p>
            <a:r>
              <a:rPr lang="en-US" b="0" i="0" dirty="0">
                <a:solidFill>
                  <a:srgbClr val="000000"/>
                </a:solidFill>
                <a:effectLst/>
                <a:latin typeface="FFJiggerStdAngledFront"/>
              </a:rPr>
              <a:t>Key characteristics of Actors</a:t>
            </a:r>
            <a:endParaRPr lang="en-US" dirty="0"/>
          </a:p>
        </p:txBody>
      </p:sp>
      <p:sp>
        <p:nvSpPr>
          <p:cNvPr id="3" name="Content Placeholder 2">
            <a:extLst>
              <a:ext uri="{FF2B5EF4-FFF2-40B4-BE49-F238E27FC236}">
                <a16:creationId xmlns:a16="http://schemas.microsoft.com/office/drawing/2014/main" id="{9A90EA7D-CECB-444E-DE2C-898DF807FC23}"/>
              </a:ext>
            </a:extLst>
          </p:cNvPr>
          <p:cNvSpPr>
            <a:spLocks noGrp="1"/>
          </p:cNvSpPr>
          <p:nvPr>
            <p:ph idx="1"/>
          </p:nvPr>
        </p:nvSpPr>
        <p:spPr>
          <a:xfrm>
            <a:off x="838200" y="1470454"/>
            <a:ext cx="10515600" cy="5146589"/>
          </a:xfrm>
        </p:spPr>
        <p:txBody>
          <a:bodyPr>
            <a:normAutofit/>
          </a:bodyPr>
          <a:lstStyle/>
          <a:p>
            <a:pPr algn="l" fontAlgn="base">
              <a:lnSpc>
                <a:spcPts val="1950"/>
              </a:lnSpc>
              <a:buFont typeface="+mj-lt"/>
              <a:buAutoNum type="arabicPeriod"/>
            </a:pPr>
            <a:r>
              <a:rPr lang="en-US" sz="2000" b="1" i="0" dirty="0">
                <a:solidFill>
                  <a:srgbClr val="000000"/>
                </a:solidFill>
                <a:effectLst/>
                <a:latin typeface="Lexend Deca"/>
              </a:rPr>
              <a:t>Encapsulation</a:t>
            </a:r>
            <a:r>
              <a:rPr lang="en-US" sz="2000" b="0" i="0" dirty="0">
                <a:solidFill>
                  <a:srgbClr val="000000"/>
                </a:solidFill>
                <a:effectLst/>
                <a:latin typeface="Lexend Deca"/>
              </a:rPr>
              <a:t>:</a:t>
            </a:r>
            <a:br>
              <a:rPr lang="en-US" sz="2000" b="0" i="0" dirty="0">
                <a:solidFill>
                  <a:srgbClr val="000000"/>
                </a:solidFill>
                <a:effectLst/>
                <a:latin typeface="Lexend Deca"/>
              </a:rPr>
            </a:br>
            <a:r>
              <a:rPr lang="en-US" sz="2000" b="0" i="0" dirty="0">
                <a:solidFill>
                  <a:srgbClr val="000000"/>
                </a:solidFill>
                <a:effectLst/>
                <a:latin typeface="Lexend Deca"/>
              </a:rPr>
              <a:t>Actors encapsulate both state and behavior. Each actor maintains its own private state, which is not directly accessible by other actors. This encapsulation ensures that state changes are controlled and predictable, reducing the complexity associated with shared mutable state.</a:t>
            </a:r>
          </a:p>
          <a:p>
            <a:pPr algn="l" fontAlgn="base">
              <a:lnSpc>
                <a:spcPts val="1950"/>
              </a:lnSpc>
              <a:buFont typeface="+mj-lt"/>
              <a:buAutoNum type="arabicPeriod"/>
            </a:pPr>
            <a:r>
              <a:rPr lang="en-US" sz="2000" b="1" i="0" dirty="0">
                <a:solidFill>
                  <a:srgbClr val="000000"/>
                </a:solidFill>
                <a:effectLst/>
                <a:latin typeface="Lexend Deca"/>
              </a:rPr>
              <a:t>Message passing</a:t>
            </a:r>
            <a:r>
              <a:rPr lang="en-US" sz="2000" b="0" i="0" dirty="0">
                <a:solidFill>
                  <a:srgbClr val="000000"/>
                </a:solidFill>
                <a:effectLst/>
                <a:latin typeface="Lexend Deca"/>
              </a:rPr>
              <a:t>:</a:t>
            </a:r>
            <a:br>
              <a:rPr lang="en-US" sz="2000" b="0" i="0" dirty="0">
                <a:solidFill>
                  <a:srgbClr val="000000"/>
                </a:solidFill>
                <a:effectLst/>
                <a:latin typeface="Lexend Deca"/>
              </a:rPr>
            </a:br>
            <a:r>
              <a:rPr lang="en-US" sz="2000" b="0" i="0" dirty="0">
                <a:solidFill>
                  <a:srgbClr val="000000"/>
                </a:solidFill>
                <a:effectLst/>
                <a:latin typeface="Lexend Deca"/>
              </a:rPr>
              <a:t>Actors communicate exclusively through asynchronous message passing. When an actor sends a message to another actor, the message is placed in the recipient’s mailbox. The recipient processes each message sequentially, which simplifies concurrency management and avoids issues like race conditions.</a:t>
            </a:r>
          </a:p>
          <a:p>
            <a:pPr algn="l" fontAlgn="base">
              <a:lnSpc>
                <a:spcPts val="1950"/>
              </a:lnSpc>
              <a:buFont typeface="+mj-lt"/>
              <a:buAutoNum type="arabicPeriod"/>
            </a:pPr>
            <a:r>
              <a:rPr lang="en-US" sz="2000" b="0" i="0" dirty="0">
                <a:solidFill>
                  <a:srgbClr val="000000"/>
                </a:solidFill>
                <a:effectLst/>
                <a:latin typeface="Lexend Deca"/>
              </a:rPr>
              <a:t> </a:t>
            </a:r>
            <a:r>
              <a:rPr lang="en-US" sz="2000" b="1" i="0" dirty="0">
                <a:solidFill>
                  <a:srgbClr val="000000"/>
                </a:solidFill>
                <a:effectLst/>
                <a:latin typeface="Lexend Deca"/>
              </a:rPr>
              <a:t>State management</a:t>
            </a:r>
            <a:r>
              <a:rPr lang="en-US" sz="2000" b="0" i="0" dirty="0">
                <a:solidFill>
                  <a:srgbClr val="000000"/>
                </a:solidFill>
                <a:effectLst/>
                <a:latin typeface="Lexend Deca"/>
              </a:rPr>
              <a:t>:</a:t>
            </a:r>
            <a:br>
              <a:rPr lang="en-US" sz="2000" b="0" i="0" dirty="0">
                <a:solidFill>
                  <a:srgbClr val="000000"/>
                </a:solidFill>
                <a:effectLst/>
                <a:latin typeface="Lexend Deca"/>
              </a:rPr>
            </a:br>
            <a:r>
              <a:rPr lang="en-US" sz="2000" b="0" i="0" dirty="0">
                <a:solidFill>
                  <a:srgbClr val="000000"/>
                </a:solidFill>
                <a:effectLst/>
                <a:latin typeface="Lexend Deca"/>
              </a:rPr>
              <a:t>Actors manage their own state, updating it in response to incoming messages. The state of an actor can only be changed by the actor itself, in a controlled manner. This isolation of state helps maintain consistency and integrity within the system, even when multiple actors are operating concurrently.</a:t>
            </a:r>
          </a:p>
        </p:txBody>
      </p:sp>
    </p:spTree>
    <p:extLst>
      <p:ext uri="{BB962C8B-B14F-4D97-AF65-F5344CB8AC3E}">
        <p14:creationId xmlns:p14="http://schemas.microsoft.com/office/powerpoint/2010/main" val="4089203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732B9-46D7-D9A1-72B3-D55B1DA462D5}"/>
              </a:ext>
            </a:extLst>
          </p:cNvPr>
          <p:cNvSpPr>
            <a:spLocks noGrp="1"/>
          </p:cNvSpPr>
          <p:nvPr>
            <p:ph type="title"/>
          </p:nvPr>
        </p:nvSpPr>
        <p:spPr/>
        <p:txBody>
          <a:bodyPr/>
          <a:lstStyle/>
          <a:p>
            <a:r>
              <a:rPr lang="en-US" b="0" i="0" dirty="0">
                <a:solidFill>
                  <a:srgbClr val="000000"/>
                </a:solidFill>
                <a:effectLst/>
                <a:latin typeface="FFJiggerStdAngledFront"/>
              </a:rPr>
              <a:t>How the Actor Model works</a:t>
            </a:r>
            <a:endParaRPr lang="en-US" dirty="0"/>
          </a:p>
        </p:txBody>
      </p:sp>
      <p:sp>
        <p:nvSpPr>
          <p:cNvPr id="3" name="Content Placeholder 2">
            <a:extLst>
              <a:ext uri="{FF2B5EF4-FFF2-40B4-BE49-F238E27FC236}">
                <a16:creationId xmlns:a16="http://schemas.microsoft.com/office/drawing/2014/main" id="{21B343FA-BC79-B893-CB4A-6A65DD8A7EF1}"/>
              </a:ext>
            </a:extLst>
          </p:cNvPr>
          <p:cNvSpPr>
            <a:spLocks noGrp="1"/>
          </p:cNvSpPr>
          <p:nvPr>
            <p:ph idx="1"/>
          </p:nvPr>
        </p:nvSpPr>
        <p:spPr/>
        <p:txBody>
          <a:bodyPr/>
          <a:lstStyle/>
          <a:p>
            <a:pPr algn="l" fontAlgn="base"/>
            <a:r>
              <a:rPr lang="en-US" b="0" i="0" dirty="0">
                <a:solidFill>
                  <a:srgbClr val="000000"/>
                </a:solidFill>
                <a:effectLst/>
                <a:latin typeface="Lexend Deca"/>
              </a:rPr>
              <a:t>The Actor Model operates on a simple yet powerful premise: actors are the fundamental units of computation, and they interact solely through asynchronous message passing. This section delves into how actors function, interact, and manage their lifecycle, ensuring effective concurrency and isolation.</a:t>
            </a:r>
          </a:p>
          <a:p>
            <a:endParaRPr lang="en-US" dirty="0"/>
          </a:p>
        </p:txBody>
      </p:sp>
    </p:spTree>
    <p:extLst>
      <p:ext uri="{BB962C8B-B14F-4D97-AF65-F5344CB8AC3E}">
        <p14:creationId xmlns:p14="http://schemas.microsoft.com/office/powerpoint/2010/main" val="2934812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681D5-DA48-B886-8C52-F4030BF25AE7}"/>
              </a:ext>
            </a:extLst>
          </p:cNvPr>
          <p:cNvSpPr>
            <a:spLocks noGrp="1"/>
          </p:cNvSpPr>
          <p:nvPr>
            <p:ph type="title"/>
          </p:nvPr>
        </p:nvSpPr>
        <p:spPr/>
        <p:txBody>
          <a:bodyPr/>
          <a:lstStyle/>
          <a:p>
            <a:r>
              <a:rPr lang="en-US" b="0" i="0" dirty="0">
                <a:solidFill>
                  <a:srgbClr val="000000"/>
                </a:solidFill>
                <a:effectLst/>
                <a:latin typeface="FFJiggerStdAngledFront"/>
              </a:rPr>
              <a:t>Explanation of Actors and their behavior</a:t>
            </a:r>
            <a:endParaRPr lang="en-US" dirty="0"/>
          </a:p>
        </p:txBody>
      </p:sp>
      <p:sp>
        <p:nvSpPr>
          <p:cNvPr id="3" name="Content Placeholder 2">
            <a:extLst>
              <a:ext uri="{FF2B5EF4-FFF2-40B4-BE49-F238E27FC236}">
                <a16:creationId xmlns:a16="http://schemas.microsoft.com/office/drawing/2014/main" id="{12E106CD-0CCA-1D94-2817-DD69DC533B26}"/>
              </a:ext>
            </a:extLst>
          </p:cNvPr>
          <p:cNvSpPr>
            <a:spLocks noGrp="1"/>
          </p:cNvSpPr>
          <p:nvPr>
            <p:ph idx="1"/>
          </p:nvPr>
        </p:nvSpPr>
        <p:spPr>
          <a:xfrm>
            <a:off x="838200" y="1825625"/>
            <a:ext cx="6520249" cy="4351338"/>
          </a:xfrm>
        </p:spPr>
        <p:txBody>
          <a:bodyPr>
            <a:normAutofit fontScale="70000" lnSpcReduction="20000"/>
          </a:bodyPr>
          <a:lstStyle/>
          <a:p>
            <a:pPr algn="l" fontAlgn="base"/>
            <a:r>
              <a:rPr lang="en-US" b="0" i="0" dirty="0">
                <a:solidFill>
                  <a:srgbClr val="000000"/>
                </a:solidFill>
                <a:effectLst/>
                <a:latin typeface="Lexend Deca"/>
              </a:rPr>
              <a:t>Actors are autonomous computational entities that encapsulate state and behavior. Each actor can:</a:t>
            </a:r>
          </a:p>
          <a:p>
            <a:pPr algn="l" fontAlgn="base">
              <a:lnSpc>
                <a:spcPts val="1950"/>
              </a:lnSpc>
              <a:buFont typeface="+mj-lt"/>
              <a:buAutoNum type="arabicPeriod"/>
            </a:pPr>
            <a:r>
              <a:rPr lang="en-US" b="1" i="0" dirty="0">
                <a:solidFill>
                  <a:srgbClr val="000000"/>
                </a:solidFill>
                <a:effectLst/>
                <a:latin typeface="Lexend Deca"/>
              </a:rPr>
              <a:t>Receive messages</a:t>
            </a:r>
            <a:r>
              <a:rPr lang="en-US" b="0" i="0" dirty="0">
                <a:solidFill>
                  <a:srgbClr val="000000"/>
                </a:solidFill>
                <a:effectLst/>
                <a:latin typeface="Lexend Deca"/>
              </a:rPr>
              <a:t>: Actors wait for messages sent by other actors. Each message triggers a specific behavior, allowing the actor to perform actions based on the message content.</a:t>
            </a:r>
          </a:p>
          <a:p>
            <a:pPr algn="l" fontAlgn="base">
              <a:lnSpc>
                <a:spcPts val="1950"/>
              </a:lnSpc>
              <a:buFont typeface="+mj-lt"/>
              <a:buAutoNum type="arabicPeriod"/>
            </a:pPr>
            <a:r>
              <a:rPr lang="en-US" b="1" i="0" dirty="0">
                <a:solidFill>
                  <a:srgbClr val="000000"/>
                </a:solidFill>
                <a:effectLst/>
                <a:latin typeface="Lexend Deca"/>
              </a:rPr>
              <a:t>Send messages</a:t>
            </a:r>
            <a:r>
              <a:rPr lang="en-US" b="0" i="0" dirty="0">
                <a:solidFill>
                  <a:srgbClr val="000000"/>
                </a:solidFill>
                <a:effectLst/>
                <a:latin typeface="Lexend Deca"/>
              </a:rPr>
              <a:t>: Actors communicate by sending messages to other actors. These messages are processed asynchronously, enabling non-blocking interactions.</a:t>
            </a:r>
          </a:p>
          <a:p>
            <a:pPr algn="l" fontAlgn="base">
              <a:lnSpc>
                <a:spcPts val="1950"/>
              </a:lnSpc>
              <a:buFont typeface="+mj-lt"/>
              <a:buAutoNum type="arabicPeriod"/>
            </a:pPr>
            <a:r>
              <a:rPr lang="en-US" b="1" i="0" dirty="0">
                <a:solidFill>
                  <a:srgbClr val="000000"/>
                </a:solidFill>
                <a:effectLst/>
                <a:latin typeface="Lexend Deca"/>
              </a:rPr>
              <a:t>Create new actors</a:t>
            </a:r>
            <a:r>
              <a:rPr lang="en-US" b="0" i="0" dirty="0">
                <a:solidFill>
                  <a:srgbClr val="000000"/>
                </a:solidFill>
                <a:effectLst/>
                <a:latin typeface="Lexend Deca"/>
              </a:rPr>
              <a:t>: To distribute workload or manage tasks more effectively, actors can create new actors dynamically.</a:t>
            </a:r>
          </a:p>
          <a:p>
            <a:pPr algn="l" fontAlgn="base">
              <a:lnSpc>
                <a:spcPts val="1950"/>
              </a:lnSpc>
              <a:buFont typeface="+mj-lt"/>
              <a:buAutoNum type="arabicPeriod"/>
            </a:pPr>
            <a:r>
              <a:rPr lang="en-US" b="1" i="0" dirty="0">
                <a:solidFill>
                  <a:srgbClr val="000000"/>
                </a:solidFill>
                <a:effectLst/>
                <a:latin typeface="Lexend Deca"/>
              </a:rPr>
              <a:t>Define future behavior</a:t>
            </a:r>
            <a:r>
              <a:rPr lang="en-US" b="0" i="0" dirty="0">
                <a:solidFill>
                  <a:srgbClr val="000000"/>
                </a:solidFill>
                <a:effectLst/>
                <a:latin typeface="Lexend Deca"/>
              </a:rPr>
              <a:t>: After processing a message, an actor can update its behavior, determining how it will respond to future messages.</a:t>
            </a:r>
          </a:p>
          <a:p>
            <a:endParaRPr lang="en-US" dirty="0"/>
          </a:p>
        </p:txBody>
      </p:sp>
      <p:pic>
        <p:nvPicPr>
          <p:cNvPr id="4" name="Content Placeholder 4">
            <a:extLst>
              <a:ext uri="{FF2B5EF4-FFF2-40B4-BE49-F238E27FC236}">
                <a16:creationId xmlns:a16="http://schemas.microsoft.com/office/drawing/2014/main" id="{BE34DA2B-2F18-6275-2503-226CD4DC77E9}"/>
              </a:ext>
            </a:extLst>
          </p:cNvPr>
          <p:cNvPicPr>
            <a:picLocks noChangeAspect="1"/>
          </p:cNvPicPr>
          <p:nvPr/>
        </p:nvPicPr>
        <p:blipFill>
          <a:blip r:embed="rId2"/>
          <a:stretch>
            <a:fillRect/>
          </a:stretch>
        </p:blipFill>
        <p:spPr>
          <a:xfrm>
            <a:off x="7260867" y="2004798"/>
            <a:ext cx="4833686" cy="3487780"/>
          </a:xfrm>
          <a:prstGeom prst="rect">
            <a:avLst/>
          </a:prstGeom>
        </p:spPr>
      </p:pic>
    </p:spTree>
    <p:extLst>
      <p:ext uri="{BB962C8B-B14F-4D97-AF65-F5344CB8AC3E}">
        <p14:creationId xmlns:p14="http://schemas.microsoft.com/office/powerpoint/2010/main" val="41528392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2139</TotalTime>
  <Words>2550</Words>
  <Application>Microsoft Office PowerPoint</Application>
  <PresentationFormat>Widescreen</PresentationFormat>
  <Paragraphs>138</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Aptos</vt:lpstr>
      <vt:lpstr>Aptos Display</vt:lpstr>
      <vt:lpstr>Arial</vt:lpstr>
      <vt:lpstr>FFJiggerStdAngledFront</vt:lpstr>
      <vt:lpstr>Lexend Deca</vt:lpstr>
      <vt:lpstr>Office Theme</vt:lpstr>
      <vt:lpstr>Principles of the Software Design</vt:lpstr>
      <vt:lpstr>Lecture 9</vt:lpstr>
      <vt:lpstr>Going Very Large</vt:lpstr>
      <vt:lpstr>Introduction to Actor Model</vt:lpstr>
      <vt:lpstr>What is the Actor Model?</vt:lpstr>
      <vt:lpstr>Historical context and origin</vt:lpstr>
      <vt:lpstr>Key characteristics of Actors</vt:lpstr>
      <vt:lpstr>How the Actor Model works</vt:lpstr>
      <vt:lpstr>Explanation of Actors and their behavior</vt:lpstr>
      <vt:lpstr>Interaction between actors</vt:lpstr>
      <vt:lpstr>Lifecycle of an Actor</vt:lpstr>
      <vt:lpstr>Concurrency and isolation in the Actor Model</vt:lpstr>
      <vt:lpstr>Benefits of the Actor Model</vt:lpstr>
      <vt:lpstr>Benefits of the Actor Model (2)</vt:lpstr>
      <vt:lpstr>Benefits of the Actor Model (3)</vt:lpstr>
      <vt:lpstr>Real-world scenarios where the Actor Model excels</vt:lpstr>
      <vt:lpstr>Erlang</vt:lpstr>
      <vt:lpstr>Elixir</vt:lpstr>
      <vt:lpstr>Pony</vt:lpstr>
      <vt:lpstr>Akka for Scala and Java</vt:lpstr>
      <vt:lpstr>Orleans for .NET</vt:lpstr>
      <vt:lpstr>Ray for Python</vt:lpstr>
      <vt:lpstr>Case studies and real-world examples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Kurapov, Petr A</dc:creator>
  <cp:lastModifiedBy>Areg Melik-Adamyan</cp:lastModifiedBy>
  <cp:revision>8</cp:revision>
  <dcterms:created xsi:type="dcterms:W3CDTF">2025-01-14T14:02:16Z</dcterms:created>
  <dcterms:modified xsi:type="dcterms:W3CDTF">2025-02-28T03:11:39Z</dcterms:modified>
</cp:coreProperties>
</file>