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8" r:id="rId2"/>
    <p:sldId id="298" r:id="rId3"/>
    <p:sldId id="299" r:id="rId4"/>
    <p:sldId id="489" r:id="rId5"/>
    <p:sldId id="486" r:id="rId6"/>
    <p:sldId id="490" r:id="rId7"/>
    <p:sldId id="491" r:id="rId8"/>
    <p:sldId id="487" r:id="rId9"/>
    <p:sldId id="396" r:id="rId10"/>
    <p:sldId id="520" r:id="rId11"/>
    <p:sldId id="521" r:id="rId12"/>
    <p:sldId id="522" r:id="rId13"/>
    <p:sldId id="398" r:id="rId14"/>
    <p:sldId id="492" r:id="rId15"/>
    <p:sldId id="400" r:id="rId16"/>
    <p:sldId id="493" r:id="rId17"/>
    <p:sldId id="402" r:id="rId18"/>
    <p:sldId id="403" r:id="rId19"/>
    <p:sldId id="404" r:id="rId20"/>
    <p:sldId id="405" r:id="rId21"/>
    <p:sldId id="517" r:id="rId22"/>
    <p:sldId id="457" r:id="rId23"/>
    <p:sldId id="494" r:id="rId24"/>
    <p:sldId id="495" r:id="rId25"/>
    <p:sldId id="496" r:id="rId26"/>
    <p:sldId id="497" r:id="rId27"/>
    <p:sldId id="523" r:id="rId28"/>
    <p:sldId id="524" r:id="rId29"/>
    <p:sldId id="526" r:id="rId30"/>
    <p:sldId id="525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41" r:id="rId39"/>
    <p:sldId id="473" r:id="rId40"/>
    <p:sldId id="474" r:id="rId41"/>
    <p:sldId id="414" r:id="rId42"/>
    <p:sldId id="510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257" r:id="rId57"/>
    <p:sldId id="554" r:id="rId58"/>
    <p:sldId id="542" r:id="rId59"/>
    <p:sldId id="543" r:id="rId60"/>
    <p:sldId id="544" r:id="rId61"/>
    <p:sldId id="545" r:id="rId62"/>
    <p:sldId id="546" r:id="rId63"/>
    <p:sldId id="547" r:id="rId64"/>
    <p:sldId id="548" r:id="rId65"/>
    <p:sldId id="549" r:id="rId66"/>
    <p:sldId id="550" r:id="rId67"/>
    <p:sldId id="551" r:id="rId68"/>
    <p:sldId id="552" r:id="rId69"/>
    <p:sldId id="262" r:id="rId70"/>
    <p:sldId id="553" r:id="rId71"/>
    <p:sldId id="300" r:id="rId72"/>
    <p:sldId id="258" r:id="rId73"/>
    <p:sldId id="259" r:id="rId74"/>
    <p:sldId id="260" r:id="rId75"/>
    <p:sldId id="26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D8902-3A84-470C-B8B0-3624B01A90BA}" v="211" dt="2025-01-15T15:44:52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15" autoAdjust="0"/>
  </p:normalViewPr>
  <p:slideViewPr>
    <p:cSldViewPr snapToGrid="0">
      <p:cViewPr>
        <p:scale>
          <a:sx n="50" d="100"/>
          <a:sy n="50" d="100"/>
        </p:scale>
        <p:origin x="1188" y="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E6234-6014-4F03-9439-F21F8D55834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90A49-7C69-4436-B310-986EB3455A43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BAF99D27-0A4E-4719-A068-69F5E756D18A}" type="parTrans" cxnId="{D31435A5-37BE-4E3E-B3D4-ABAC48273E4B}">
      <dgm:prSet/>
      <dgm:spPr/>
      <dgm:t>
        <a:bodyPr/>
        <a:lstStyle/>
        <a:p>
          <a:endParaRPr lang="en-US"/>
        </a:p>
      </dgm:t>
    </dgm:pt>
    <dgm:pt modelId="{03718FF7-500B-4215-9EE7-AFD71E31961C}" type="sibTrans" cxnId="{D31435A5-37BE-4E3E-B3D4-ABAC48273E4B}">
      <dgm:prSet/>
      <dgm:spPr/>
      <dgm:t>
        <a:bodyPr/>
        <a:lstStyle/>
        <a:p>
          <a:endParaRPr lang="en-US"/>
        </a:p>
      </dgm:t>
    </dgm:pt>
    <dgm:pt modelId="{168EF337-D27F-4790-B757-4735E6D5691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4F88E8BA-857C-4E30-8880-7621B6A6C1F1}" type="parTrans" cxnId="{81D4A5CA-4C8B-4772-9AB2-E42E6691482B}">
      <dgm:prSet/>
      <dgm:spPr/>
      <dgm:t>
        <a:bodyPr/>
        <a:lstStyle/>
        <a:p>
          <a:endParaRPr lang="en-US"/>
        </a:p>
      </dgm:t>
    </dgm:pt>
    <dgm:pt modelId="{CB359F3D-80F2-4F89-8CF4-A15AF58122B2}" type="sibTrans" cxnId="{81D4A5CA-4C8B-4772-9AB2-E42E6691482B}">
      <dgm:prSet/>
      <dgm:spPr/>
      <dgm:t>
        <a:bodyPr/>
        <a:lstStyle/>
        <a:p>
          <a:endParaRPr lang="en-US"/>
        </a:p>
      </dgm:t>
    </dgm:pt>
    <dgm:pt modelId="{4F394B15-1F5D-42C1-8D3B-7FB3720AB3D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EF5D3E9-FF77-47EC-98F5-BF4682A8F41D}" type="parTrans" cxnId="{E82B8A46-E129-4168-BAE3-D6E5E91484BD}">
      <dgm:prSet/>
      <dgm:spPr/>
      <dgm:t>
        <a:bodyPr/>
        <a:lstStyle/>
        <a:p>
          <a:endParaRPr lang="en-US"/>
        </a:p>
      </dgm:t>
    </dgm:pt>
    <dgm:pt modelId="{05B4A445-F0F7-49D2-9B18-6EF29A780D2E}" type="sibTrans" cxnId="{E82B8A46-E129-4168-BAE3-D6E5E91484BD}">
      <dgm:prSet/>
      <dgm:spPr/>
      <dgm:t>
        <a:bodyPr/>
        <a:lstStyle/>
        <a:p>
          <a:endParaRPr lang="en-US"/>
        </a:p>
      </dgm:t>
    </dgm:pt>
    <dgm:pt modelId="{2EAA0289-5C05-4DCD-BF69-C0C996561B2F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C5F31EA2-BEA2-49CD-8880-55691D5002D1}" type="parTrans" cxnId="{7362E9EF-8694-4381-9867-FECCA8CE51BF}">
      <dgm:prSet/>
      <dgm:spPr/>
      <dgm:t>
        <a:bodyPr/>
        <a:lstStyle/>
        <a:p>
          <a:endParaRPr lang="en-US"/>
        </a:p>
      </dgm:t>
    </dgm:pt>
    <dgm:pt modelId="{CD7F8009-9C5C-45D9-86F2-7B34BB39447A}" type="sibTrans" cxnId="{7362E9EF-8694-4381-9867-FECCA8CE51BF}">
      <dgm:prSet/>
      <dgm:spPr/>
      <dgm:t>
        <a:bodyPr/>
        <a:lstStyle/>
        <a:p>
          <a:endParaRPr lang="en-US"/>
        </a:p>
      </dgm:t>
    </dgm:pt>
    <dgm:pt modelId="{2FD0F5B4-5075-4497-B4DF-6414290EE3A5}" type="pres">
      <dgm:prSet presAssocID="{226E6234-6014-4F03-9439-F21F8D55834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2F717F-46FA-4418-B69B-B3BB115AE402}" type="pres">
      <dgm:prSet presAssocID="{AA890A49-7C69-4436-B310-986EB3455A43}" presName="centerShape" presStyleLbl="node0" presStyleIdx="0" presStyleCnt="1"/>
      <dgm:spPr/>
    </dgm:pt>
    <dgm:pt modelId="{560A5FC4-86F1-4348-BAC2-9D23F596BF8D}" type="pres">
      <dgm:prSet presAssocID="{4F88E8BA-857C-4E30-8880-7621B6A6C1F1}" presName="parTrans" presStyleLbl="bgSibTrans2D1" presStyleIdx="0" presStyleCnt="3"/>
      <dgm:spPr/>
    </dgm:pt>
    <dgm:pt modelId="{77BAEB3E-1659-44D9-902F-70F2F5E3D740}" type="pres">
      <dgm:prSet presAssocID="{168EF337-D27F-4790-B757-4735E6D56917}" presName="node" presStyleLbl="node1" presStyleIdx="0" presStyleCnt="3">
        <dgm:presLayoutVars>
          <dgm:bulletEnabled val="1"/>
        </dgm:presLayoutVars>
      </dgm:prSet>
      <dgm:spPr/>
    </dgm:pt>
    <dgm:pt modelId="{7366F9A1-38C2-42A5-B7E4-A383ECBB044D}" type="pres">
      <dgm:prSet presAssocID="{1EF5D3E9-FF77-47EC-98F5-BF4682A8F41D}" presName="parTrans" presStyleLbl="bgSibTrans2D1" presStyleIdx="1" presStyleCnt="3"/>
      <dgm:spPr/>
    </dgm:pt>
    <dgm:pt modelId="{68C95058-6B53-45EC-8F7F-8411AD90DC5A}" type="pres">
      <dgm:prSet presAssocID="{4F394B15-1F5D-42C1-8D3B-7FB3720AB3DA}" presName="node" presStyleLbl="node1" presStyleIdx="1" presStyleCnt="3">
        <dgm:presLayoutVars>
          <dgm:bulletEnabled val="1"/>
        </dgm:presLayoutVars>
      </dgm:prSet>
      <dgm:spPr/>
    </dgm:pt>
    <dgm:pt modelId="{53687DCC-10C7-47AA-AC1D-A43F963833F4}" type="pres">
      <dgm:prSet presAssocID="{C5F31EA2-BEA2-49CD-8880-55691D5002D1}" presName="parTrans" presStyleLbl="bgSibTrans2D1" presStyleIdx="2" presStyleCnt="3"/>
      <dgm:spPr/>
    </dgm:pt>
    <dgm:pt modelId="{FAEB2CA7-3C83-4E1A-8255-ACCBF09DAE5A}" type="pres">
      <dgm:prSet presAssocID="{2EAA0289-5C05-4DCD-BF69-C0C996561B2F}" presName="node" presStyleLbl="node1" presStyleIdx="2" presStyleCnt="3">
        <dgm:presLayoutVars>
          <dgm:bulletEnabled val="1"/>
        </dgm:presLayoutVars>
      </dgm:prSet>
      <dgm:spPr/>
    </dgm:pt>
  </dgm:ptLst>
  <dgm:cxnLst>
    <dgm:cxn modelId="{29068916-E857-4AFE-8527-9BFD560304AA}" type="presOf" srcId="{1EF5D3E9-FF77-47EC-98F5-BF4682A8F41D}" destId="{7366F9A1-38C2-42A5-B7E4-A383ECBB044D}" srcOrd="0" destOrd="0" presId="urn:microsoft.com/office/officeart/2005/8/layout/radial4"/>
    <dgm:cxn modelId="{5FB9A740-F17D-42E5-AFC8-DEC4B849A8D8}" type="presOf" srcId="{168EF337-D27F-4790-B757-4735E6D56917}" destId="{77BAEB3E-1659-44D9-902F-70F2F5E3D740}" srcOrd="0" destOrd="0" presId="urn:microsoft.com/office/officeart/2005/8/layout/radial4"/>
    <dgm:cxn modelId="{EF9CC461-E692-4BFB-B514-0AB09971C0D7}" type="presOf" srcId="{4F88E8BA-857C-4E30-8880-7621B6A6C1F1}" destId="{560A5FC4-86F1-4348-BAC2-9D23F596BF8D}" srcOrd="0" destOrd="0" presId="urn:microsoft.com/office/officeart/2005/8/layout/radial4"/>
    <dgm:cxn modelId="{6F214843-C667-4CFE-B5B0-E093FB5A8758}" type="presOf" srcId="{4F394B15-1F5D-42C1-8D3B-7FB3720AB3DA}" destId="{68C95058-6B53-45EC-8F7F-8411AD90DC5A}" srcOrd="0" destOrd="0" presId="urn:microsoft.com/office/officeart/2005/8/layout/radial4"/>
    <dgm:cxn modelId="{E82B8A46-E129-4168-BAE3-D6E5E91484BD}" srcId="{AA890A49-7C69-4436-B310-986EB3455A43}" destId="{4F394B15-1F5D-42C1-8D3B-7FB3720AB3DA}" srcOrd="1" destOrd="0" parTransId="{1EF5D3E9-FF77-47EC-98F5-BF4682A8F41D}" sibTransId="{05B4A445-F0F7-49D2-9B18-6EF29A780D2E}"/>
    <dgm:cxn modelId="{37F44B9E-4DD3-4011-AAC3-1E3D450239E1}" type="presOf" srcId="{AA890A49-7C69-4436-B310-986EB3455A43}" destId="{BA2F717F-46FA-4418-B69B-B3BB115AE402}" srcOrd="0" destOrd="0" presId="urn:microsoft.com/office/officeart/2005/8/layout/radial4"/>
    <dgm:cxn modelId="{D31435A5-37BE-4E3E-B3D4-ABAC48273E4B}" srcId="{226E6234-6014-4F03-9439-F21F8D55834B}" destId="{AA890A49-7C69-4436-B310-986EB3455A43}" srcOrd="0" destOrd="0" parTransId="{BAF99D27-0A4E-4719-A068-69F5E756D18A}" sibTransId="{03718FF7-500B-4215-9EE7-AFD71E31961C}"/>
    <dgm:cxn modelId="{E6D8C5A5-5752-4A74-A4F8-7FF5EC9A16DC}" type="presOf" srcId="{226E6234-6014-4F03-9439-F21F8D55834B}" destId="{2FD0F5B4-5075-4497-B4DF-6414290EE3A5}" srcOrd="0" destOrd="0" presId="urn:microsoft.com/office/officeart/2005/8/layout/radial4"/>
    <dgm:cxn modelId="{81D4A5CA-4C8B-4772-9AB2-E42E6691482B}" srcId="{AA890A49-7C69-4436-B310-986EB3455A43}" destId="{168EF337-D27F-4790-B757-4735E6D56917}" srcOrd="0" destOrd="0" parTransId="{4F88E8BA-857C-4E30-8880-7621B6A6C1F1}" sibTransId="{CB359F3D-80F2-4F89-8CF4-A15AF58122B2}"/>
    <dgm:cxn modelId="{EA7B79D6-7E11-4608-90DE-A19E90E90797}" type="presOf" srcId="{C5F31EA2-BEA2-49CD-8880-55691D5002D1}" destId="{53687DCC-10C7-47AA-AC1D-A43F963833F4}" srcOrd="0" destOrd="0" presId="urn:microsoft.com/office/officeart/2005/8/layout/radial4"/>
    <dgm:cxn modelId="{BD09A2DB-BD82-4120-8C9B-B12F2084B136}" type="presOf" srcId="{2EAA0289-5C05-4DCD-BF69-C0C996561B2F}" destId="{FAEB2CA7-3C83-4E1A-8255-ACCBF09DAE5A}" srcOrd="0" destOrd="0" presId="urn:microsoft.com/office/officeart/2005/8/layout/radial4"/>
    <dgm:cxn modelId="{7362E9EF-8694-4381-9867-FECCA8CE51BF}" srcId="{AA890A49-7C69-4436-B310-986EB3455A43}" destId="{2EAA0289-5C05-4DCD-BF69-C0C996561B2F}" srcOrd="2" destOrd="0" parTransId="{C5F31EA2-BEA2-49CD-8880-55691D5002D1}" sibTransId="{CD7F8009-9C5C-45D9-86F2-7B34BB39447A}"/>
    <dgm:cxn modelId="{BE5306FE-DC45-4B28-8444-C59012D88B55}" type="presParOf" srcId="{2FD0F5B4-5075-4497-B4DF-6414290EE3A5}" destId="{BA2F717F-46FA-4418-B69B-B3BB115AE402}" srcOrd="0" destOrd="0" presId="urn:microsoft.com/office/officeart/2005/8/layout/radial4"/>
    <dgm:cxn modelId="{6FC01E0D-8CB6-4184-85FA-EA979DB7FE27}" type="presParOf" srcId="{2FD0F5B4-5075-4497-B4DF-6414290EE3A5}" destId="{560A5FC4-86F1-4348-BAC2-9D23F596BF8D}" srcOrd="1" destOrd="0" presId="urn:microsoft.com/office/officeart/2005/8/layout/radial4"/>
    <dgm:cxn modelId="{3CF1E946-F075-400A-A561-E08ECFED1AD7}" type="presParOf" srcId="{2FD0F5B4-5075-4497-B4DF-6414290EE3A5}" destId="{77BAEB3E-1659-44D9-902F-70F2F5E3D740}" srcOrd="2" destOrd="0" presId="urn:microsoft.com/office/officeart/2005/8/layout/radial4"/>
    <dgm:cxn modelId="{F18D51B8-C2B7-4689-9768-79E65F550BEA}" type="presParOf" srcId="{2FD0F5B4-5075-4497-B4DF-6414290EE3A5}" destId="{7366F9A1-38C2-42A5-B7E4-A383ECBB044D}" srcOrd="3" destOrd="0" presId="urn:microsoft.com/office/officeart/2005/8/layout/radial4"/>
    <dgm:cxn modelId="{56F5B5B3-A2A3-48E5-BE54-77AE31341E86}" type="presParOf" srcId="{2FD0F5B4-5075-4497-B4DF-6414290EE3A5}" destId="{68C95058-6B53-45EC-8F7F-8411AD90DC5A}" srcOrd="4" destOrd="0" presId="urn:microsoft.com/office/officeart/2005/8/layout/radial4"/>
    <dgm:cxn modelId="{A850C10D-D96C-40FE-93C8-678A969CEBC5}" type="presParOf" srcId="{2FD0F5B4-5075-4497-B4DF-6414290EE3A5}" destId="{53687DCC-10C7-47AA-AC1D-A43F963833F4}" srcOrd="5" destOrd="0" presId="urn:microsoft.com/office/officeart/2005/8/layout/radial4"/>
    <dgm:cxn modelId="{D2C10D6C-EBF7-47BF-ABB0-3D7F44AFF5EC}" type="presParOf" srcId="{2FD0F5B4-5075-4497-B4DF-6414290EE3A5}" destId="{FAEB2CA7-3C83-4E1A-8255-ACCBF09DAE5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E6234-6014-4F03-9439-F21F8D55834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90A49-7C69-4436-B310-986EB3455A43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BAF99D27-0A4E-4719-A068-69F5E756D18A}" type="parTrans" cxnId="{D31435A5-37BE-4E3E-B3D4-ABAC48273E4B}">
      <dgm:prSet/>
      <dgm:spPr/>
      <dgm:t>
        <a:bodyPr/>
        <a:lstStyle/>
        <a:p>
          <a:endParaRPr lang="en-US"/>
        </a:p>
      </dgm:t>
    </dgm:pt>
    <dgm:pt modelId="{03718FF7-500B-4215-9EE7-AFD71E31961C}" type="sibTrans" cxnId="{D31435A5-37BE-4E3E-B3D4-ABAC48273E4B}">
      <dgm:prSet/>
      <dgm:spPr/>
      <dgm:t>
        <a:bodyPr/>
        <a:lstStyle/>
        <a:p>
          <a:endParaRPr lang="en-US"/>
        </a:p>
      </dgm:t>
    </dgm:pt>
    <dgm:pt modelId="{168EF337-D27F-4790-B757-4735E6D5691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4F88E8BA-857C-4E30-8880-7621B6A6C1F1}" type="parTrans" cxnId="{81D4A5CA-4C8B-4772-9AB2-E42E6691482B}">
      <dgm:prSet/>
      <dgm:spPr/>
      <dgm:t>
        <a:bodyPr/>
        <a:lstStyle/>
        <a:p>
          <a:endParaRPr lang="en-US"/>
        </a:p>
      </dgm:t>
    </dgm:pt>
    <dgm:pt modelId="{CB359F3D-80F2-4F89-8CF4-A15AF58122B2}" type="sibTrans" cxnId="{81D4A5CA-4C8B-4772-9AB2-E42E6691482B}">
      <dgm:prSet/>
      <dgm:spPr/>
      <dgm:t>
        <a:bodyPr/>
        <a:lstStyle/>
        <a:p>
          <a:endParaRPr lang="en-US"/>
        </a:p>
      </dgm:t>
    </dgm:pt>
    <dgm:pt modelId="{4F394B15-1F5D-42C1-8D3B-7FB3720AB3DA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EF5D3E9-FF77-47EC-98F5-BF4682A8F41D}" type="parTrans" cxnId="{E82B8A46-E129-4168-BAE3-D6E5E91484BD}">
      <dgm:prSet/>
      <dgm:spPr/>
      <dgm:t>
        <a:bodyPr/>
        <a:lstStyle/>
        <a:p>
          <a:endParaRPr lang="en-US"/>
        </a:p>
      </dgm:t>
    </dgm:pt>
    <dgm:pt modelId="{05B4A445-F0F7-49D2-9B18-6EF29A780D2E}" type="sibTrans" cxnId="{E82B8A46-E129-4168-BAE3-D6E5E91484BD}">
      <dgm:prSet/>
      <dgm:spPr/>
      <dgm:t>
        <a:bodyPr/>
        <a:lstStyle/>
        <a:p>
          <a:endParaRPr lang="en-US"/>
        </a:p>
      </dgm:t>
    </dgm:pt>
    <dgm:pt modelId="{2EAA0289-5C05-4DCD-BF69-C0C996561B2F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C5F31EA2-BEA2-49CD-8880-55691D5002D1}" type="parTrans" cxnId="{7362E9EF-8694-4381-9867-FECCA8CE51BF}">
      <dgm:prSet/>
      <dgm:spPr/>
      <dgm:t>
        <a:bodyPr/>
        <a:lstStyle/>
        <a:p>
          <a:endParaRPr lang="en-US"/>
        </a:p>
      </dgm:t>
    </dgm:pt>
    <dgm:pt modelId="{CD7F8009-9C5C-45D9-86F2-7B34BB39447A}" type="sibTrans" cxnId="{7362E9EF-8694-4381-9867-FECCA8CE51BF}">
      <dgm:prSet/>
      <dgm:spPr/>
      <dgm:t>
        <a:bodyPr/>
        <a:lstStyle/>
        <a:p>
          <a:endParaRPr lang="en-US"/>
        </a:p>
      </dgm:t>
    </dgm:pt>
    <dgm:pt modelId="{2FD0F5B4-5075-4497-B4DF-6414290EE3A5}" type="pres">
      <dgm:prSet presAssocID="{226E6234-6014-4F03-9439-F21F8D55834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2F717F-46FA-4418-B69B-B3BB115AE402}" type="pres">
      <dgm:prSet presAssocID="{AA890A49-7C69-4436-B310-986EB3455A43}" presName="centerShape" presStyleLbl="node0" presStyleIdx="0" presStyleCnt="1"/>
      <dgm:spPr/>
    </dgm:pt>
    <dgm:pt modelId="{560A5FC4-86F1-4348-BAC2-9D23F596BF8D}" type="pres">
      <dgm:prSet presAssocID="{4F88E8BA-857C-4E30-8880-7621B6A6C1F1}" presName="parTrans" presStyleLbl="bgSibTrans2D1" presStyleIdx="0" presStyleCnt="3"/>
      <dgm:spPr/>
    </dgm:pt>
    <dgm:pt modelId="{77BAEB3E-1659-44D9-902F-70F2F5E3D740}" type="pres">
      <dgm:prSet presAssocID="{168EF337-D27F-4790-B757-4735E6D56917}" presName="node" presStyleLbl="node1" presStyleIdx="0" presStyleCnt="3">
        <dgm:presLayoutVars>
          <dgm:bulletEnabled val="1"/>
        </dgm:presLayoutVars>
      </dgm:prSet>
      <dgm:spPr/>
    </dgm:pt>
    <dgm:pt modelId="{7366F9A1-38C2-42A5-B7E4-A383ECBB044D}" type="pres">
      <dgm:prSet presAssocID="{1EF5D3E9-FF77-47EC-98F5-BF4682A8F41D}" presName="parTrans" presStyleLbl="bgSibTrans2D1" presStyleIdx="1" presStyleCnt="3"/>
      <dgm:spPr/>
    </dgm:pt>
    <dgm:pt modelId="{68C95058-6B53-45EC-8F7F-8411AD90DC5A}" type="pres">
      <dgm:prSet presAssocID="{4F394B15-1F5D-42C1-8D3B-7FB3720AB3DA}" presName="node" presStyleLbl="node1" presStyleIdx="1" presStyleCnt="3">
        <dgm:presLayoutVars>
          <dgm:bulletEnabled val="1"/>
        </dgm:presLayoutVars>
      </dgm:prSet>
      <dgm:spPr/>
    </dgm:pt>
    <dgm:pt modelId="{53687DCC-10C7-47AA-AC1D-A43F963833F4}" type="pres">
      <dgm:prSet presAssocID="{C5F31EA2-BEA2-49CD-8880-55691D5002D1}" presName="parTrans" presStyleLbl="bgSibTrans2D1" presStyleIdx="2" presStyleCnt="3"/>
      <dgm:spPr/>
    </dgm:pt>
    <dgm:pt modelId="{FAEB2CA7-3C83-4E1A-8255-ACCBF09DAE5A}" type="pres">
      <dgm:prSet presAssocID="{2EAA0289-5C05-4DCD-BF69-C0C996561B2F}" presName="node" presStyleLbl="node1" presStyleIdx="2" presStyleCnt="3">
        <dgm:presLayoutVars>
          <dgm:bulletEnabled val="1"/>
        </dgm:presLayoutVars>
      </dgm:prSet>
      <dgm:spPr/>
    </dgm:pt>
  </dgm:ptLst>
  <dgm:cxnLst>
    <dgm:cxn modelId="{29068916-E857-4AFE-8527-9BFD560304AA}" type="presOf" srcId="{1EF5D3E9-FF77-47EC-98F5-BF4682A8F41D}" destId="{7366F9A1-38C2-42A5-B7E4-A383ECBB044D}" srcOrd="0" destOrd="0" presId="urn:microsoft.com/office/officeart/2005/8/layout/radial4"/>
    <dgm:cxn modelId="{5FB9A740-F17D-42E5-AFC8-DEC4B849A8D8}" type="presOf" srcId="{168EF337-D27F-4790-B757-4735E6D56917}" destId="{77BAEB3E-1659-44D9-902F-70F2F5E3D740}" srcOrd="0" destOrd="0" presId="urn:microsoft.com/office/officeart/2005/8/layout/radial4"/>
    <dgm:cxn modelId="{EF9CC461-E692-4BFB-B514-0AB09971C0D7}" type="presOf" srcId="{4F88E8BA-857C-4E30-8880-7621B6A6C1F1}" destId="{560A5FC4-86F1-4348-BAC2-9D23F596BF8D}" srcOrd="0" destOrd="0" presId="urn:microsoft.com/office/officeart/2005/8/layout/radial4"/>
    <dgm:cxn modelId="{6F214843-C667-4CFE-B5B0-E093FB5A8758}" type="presOf" srcId="{4F394B15-1F5D-42C1-8D3B-7FB3720AB3DA}" destId="{68C95058-6B53-45EC-8F7F-8411AD90DC5A}" srcOrd="0" destOrd="0" presId="urn:microsoft.com/office/officeart/2005/8/layout/radial4"/>
    <dgm:cxn modelId="{E82B8A46-E129-4168-BAE3-D6E5E91484BD}" srcId="{AA890A49-7C69-4436-B310-986EB3455A43}" destId="{4F394B15-1F5D-42C1-8D3B-7FB3720AB3DA}" srcOrd="1" destOrd="0" parTransId="{1EF5D3E9-FF77-47EC-98F5-BF4682A8F41D}" sibTransId="{05B4A445-F0F7-49D2-9B18-6EF29A780D2E}"/>
    <dgm:cxn modelId="{37F44B9E-4DD3-4011-AAC3-1E3D450239E1}" type="presOf" srcId="{AA890A49-7C69-4436-B310-986EB3455A43}" destId="{BA2F717F-46FA-4418-B69B-B3BB115AE402}" srcOrd="0" destOrd="0" presId="urn:microsoft.com/office/officeart/2005/8/layout/radial4"/>
    <dgm:cxn modelId="{D31435A5-37BE-4E3E-B3D4-ABAC48273E4B}" srcId="{226E6234-6014-4F03-9439-F21F8D55834B}" destId="{AA890A49-7C69-4436-B310-986EB3455A43}" srcOrd="0" destOrd="0" parTransId="{BAF99D27-0A4E-4719-A068-69F5E756D18A}" sibTransId="{03718FF7-500B-4215-9EE7-AFD71E31961C}"/>
    <dgm:cxn modelId="{E6D8C5A5-5752-4A74-A4F8-7FF5EC9A16DC}" type="presOf" srcId="{226E6234-6014-4F03-9439-F21F8D55834B}" destId="{2FD0F5B4-5075-4497-B4DF-6414290EE3A5}" srcOrd="0" destOrd="0" presId="urn:microsoft.com/office/officeart/2005/8/layout/radial4"/>
    <dgm:cxn modelId="{81D4A5CA-4C8B-4772-9AB2-E42E6691482B}" srcId="{AA890A49-7C69-4436-B310-986EB3455A43}" destId="{168EF337-D27F-4790-B757-4735E6D56917}" srcOrd="0" destOrd="0" parTransId="{4F88E8BA-857C-4E30-8880-7621B6A6C1F1}" sibTransId="{CB359F3D-80F2-4F89-8CF4-A15AF58122B2}"/>
    <dgm:cxn modelId="{EA7B79D6-7E11-4608-90DE-A19E90E90797}" type="presOf" srcId="{C5F31EA2-BEA2-49CD-8880-55691D5002D1}" destId="{53687DCC-10C7-47AA-AC1D-A43F963833F4}" srcOrd="0" destOrd="0" presId="urn:microsoft.com/office/officeart/2005/8/layout/radial4"/>
    <dgm:cxn modelId="{BD09A2DB-BD82-4120-8C9B-B12F2084B136}" type="presOf" srcId="{2EAA0289-5C05-4DCD-BF69-C0C996561B2F}" destId="{FAEB2CA7-3C83-4E1A-8255-ACCBF09DAE5A}" srcOrd="0" destOrd="0" presId="urn:microsoft.com/office/officeart/2005/8/layout/radial4"/>
    <dgm:cxn modelId="{7362E9EF-8694-4381-9867-FECCA8CE51BF}" srcId="{AA890A49-7C69-4436-B310-986EB3455A43}" destId="{2EAA0289-5C05-4DCD-BF69-C0C996561B2F}" srcOrd="2" destOrd="0" parTransId="{C5F31EA2-BEA2-49CD-8880-55691D5002D1}" sibTransId="{CD7F8009-9C5C-45D9-86F2-7B34BB39447A}"/>
    <dgm:cxn modelId="{BE5306FE-DC45-4B28-8444-C59012D88B55}" type="presParOf" srcId="{2FD0F5B4-5075-4497-B4DF-6414290EE3A5}" destId="{BA2F717F-46FA-4418-B69B-B3BB115AE402}" srcOrd="0" destOrd="0" presId="urn:microsoft.com/office/officeart/2005/8/layout/radial4"/>
    <dgm:cxn modelId="{6FC01E0D-8CB6-4184-85FA-EA979DB7FE27}" type="presParOf" srcId="{2FD0F5B4-5075-4497-B4DF-6414290EE3A5}" destId="{560A5FC4-86F1-4348-BAC2-9D23F596BF8D}" srcOrd="1" destOrd="0" presId="urn:microsoft.com/office/officeart/2005/8/layout/radial4"/>
    <dgm:cxn modelId="{3CF1E946-F075-400A-A561-E08ECFED1AD7}" type="presParOf" srcId="{2FD0F5B4-5075-4497-B4DF-6414290EE3A5}" destId="{77BAEB3E-1659-44D9-902F-70F2F5E3D740}" srcOrd="2" destOrd="0" presId="urn:microsoft.com/office/officeart/2005/8/layout/radial4"/>
    <dgm:cxn modelId="{F18D51B8-C2B7-4689-9768-79E65F550BEA}" type="presParOf" srcId="{2FD0F5B4-5075-4497-B4DF-6414290EE3A5}" destId="{7366F9A1-38C2-42A5-B7E4-A383ECBB044D}" srcOrd="3" destOrd="0" presId="urn:microsoft.com/office/officeart/2005/8/layout/radial4"/>
    <dgm:cxn modelId="{56F5B5B3-A2A3-48E5-BE54-77AE31341E86}" type="presParOf" srcId="{2FD0F5B4-5075-4497-B4DF-6414290EE3A5}" destId="{68C95058-6B53-45EC-8F7F-8411AD90DC5A}" srcOrd="4" destOrd="0" presId="urn:microsoft.com/office/officeart/2005/8/layout/radial4"/>
    <dgm:cxn modelId="{A850C10D-D96C-40FE-93C8-678A969CEBC5}" type="presParOf" srcId="{2FD0F5B4-5075-4497-B4DF-6414290EE3A5}" destId="{53687DCC-10C7-47AA-AC1D-A43F963833F4}" srcOrd="5" destOrd="0" presId="urn:microsoft.com/office/officeart/2005/8/layout/radial4"/>
    <dgm:cxn modelId="{D2C10D6C-EBF7-47BF-ABB0-3D7F44AFF5EC}" type="presParOf" srcId="{2FD0F5B4-5075-4497-B4DF-6414290EE3A5}" destId="{FAEB2CA7-3C83-4E1A-8255-ACCBF09DAE5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717F-46FA-4418-B69B-B3BB115AE402}">
      <dsp:nvSpPr>
        <dsp:cNvPr id="0" name=""/>
        <dsp:cNvSpPr/>
      </dsp:nvSpPr>
      <dsp:spPr>
        <a:xfrm>
          <a:off x="1773078" y="2365325"/>
          <a:ext cx="1635442" cy="163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</a:t>
          </a:r>
        </a:p>
      </dsp:txBody>
      <dsp:txXfrm>
        <a:off x="2012583" y="2604830"/>
        <a:ext cx="1156432" cy="1156432"/>
      </dsp:txXfrm>
    </dsp:sp>
    <dsp:sp modelId="{560A5FC4-86F1-4348-BAC2-9D23F596BF8D}">
      <dsp:nvSpPr>
        <dsp:cNvPr id="0" name=""/>
        <dsp:cNvSpPr/>
      </dsp:nvSpPr>
      <dsp:spPr>
        <a:xfrm rot="12900000">
          <a:off x="660590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AEB3E-1659-44D9-902F-70F2F5E3D740}">
      <dsp:nvSpPr>
        <dsp:cNvPr id="0" name=""/>
        <dsp:cNvSpPr/>
      </dsp:nvSpPr>
      <dsp:spPr>
        <a:xfrm>
          <a:off x="2812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39216" y="1329800"/>
        <a:ext cx="1480862" cy="1170128"/>
      </dsp:txXfrm>
    </dsp:sp>
    <dsp:sp modelId="{7366F9A1-38C2-42A5-B7E4-A383ECBB044D}">
      <dsp:nvSpPr>
        <dsp:cNvPr id="0" name=""/>
        <dsp:cNvSpPr/>
      </dsp:nvSpPr>
      <dsp:spPr>
        <a:xfrm rot="16200000">
          <a:off x="1932471" y="13973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95058-6B53-45EC-8F7F-8411AD90DC5A}">
      <dsp:nvSpPr>
        <dsp:cNvPr id="0" name=""/>
        <dsp:cNvSpPr/>
      </dsp:nvSpPr>
      <dsp:spPr>
        <a:xfrm>
          <a:off x="1813964" y="350570"/>
          <a:ext cx="1553670" cy="12429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</a:t>
          </a:r>
        </a:p>
      </dsp:txBody>
      <dsp:txXfrm>
        <a:off x="1850368" y="386974"/>
        <a:ext cx="1480862" cy="1170128"/>
      </dsp:txXfrm>
    </dsp:sp>
    <dsp:sp modelId="{53687DCC-10C7-47AA-AC1D-A43F963833F4}">
      <dsp:nvSpPr>
        <dsp:cNvPr id="0" name=""/>
        <dsp:cNvSpPr/>
      </dsp:nvSpPr>
      <dsp:spPr>
        <a:xfrm rot="19500000">
          <a:off x="3204352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B2CA7-3C83-4E1A-8255-ACCBF09DAE5A}">
      <dsp:nvSpPr>
        <dsp:cNvPr id="0" name=""/>
        <dsp:cNvSpPr/>
      </dsp:nvSpPr>
      <dsp:spPr>
        <a:xfrm>
          <a:off x="3625117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</a:t>
          </a:r>
        </a:p>
      </dsp:txBody>
      <dsp:txXfrm>
        <a:off x="3661521" y="1329800"/>
        <a:ext cx="1480862" cy="117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F717F-46FA-4418-B69B-B3BB115AE402}">
      <dsp:nvSpPr>
        <dsp:cNvPr id="0" name=""/>
        <dsp:cNvSpPr/>
      </dsp:nvSpPr>
      <dsp:spPr>
        <a:xfrm>
          <a:off x="1983824" y="1203768"/>
          <a:ext cx="1010751" cy="1010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</a:t>
          </a:r>
        </a:p>
      </dsp:txBody>
      <dsp:txXfrm>
        <a:off x="2131845" y="1351789"/>
        <a:ext cx="714709" cy="714709"/>
      </dsp:txXfrm>
    </dsp:sp>
    <dsp:sp modelId="{560A5FC4-86F1-4348-BAC2-9D23F596BF8D}">
      <dsp:nvSpPr>
        <dsp:cNvPr id="0" name=""/>
        <dsp:cNvSpPr/>
      </dsp:nvSpPr>
      <dsp:spPr>
        <a:xfrm rot="12900000">
          <a:off x="1333772" y="1027248"/>
          <a:ext cx="774559" cy="28806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AEB3E-1659-44D9-902F-70F2F5E3D740}">
      <dsp:nvSpPr>
        <dsp:cNvPr id="0" name=""/>
        <dsp:cNvSpPr/>
      </dsp:nvSpPr>
      <dsp:spPr>
        <a:xfrm>
          <a:off x="923703" y="565060"/>
          <a:ext cx="960213" cy="7681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</a:t>
          </a:r>
        </a:p>
      </dsp:txBody>
      <dsp:txXfrm>
        <a:off x="946202" y="587559"/>
        <a:ext cx="915215" cy="723173"/>
      </dsp:txXfrm>
    </dsp:sp>
    <dsp:sp modelId="{7366F9A1-38C2-42A5-B7E4-A383ECBB044D}">
      <dsp:nvSpPr>
        <dsp:cNvPr id="0" name=""/>
        <dsp:cNvSpPr/>
      </dsp:nvSpPr>
      <dsp:spPr>
        <a:xfrm rot="16200000">
          <a:off x="2101920" y="627375"/>
          <a:ext cx="774559" cy="28806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95058-6B53-45EC-8F7F-8411AD90DC5A}">
      <dsp:nvSpPr>
        <dsp:cNvPr id="0" name=""/>
        <dsp:cNvSpPr/>
      </dsp:nvSpPr>
      <dsp:spPr>
        <a:xfrm>
          <a:off x="2009093" y="42"/>
          <a:ext cx="960213" cy="7681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</a:t>
          </a:r>
        </a:p>
      </dsp:txBody>
      <dsp:txXfrm>
        <a:off x="2031592" y="22541"/>
        <a:ext cx="915215" cy="723173"/>
      </dsp:txXfrm>
    </dsp:sp>
    <dsp:sp modelId="{53687DCC-10C7-47AA-AC1D-A43F963833F4}">
      <dsp:nvSpPr>
        <dsp:cNvPr id="0" name=""/>
        <dsp:cNvSpPr/>
      </dsp:nvSpPr>
      <dsp:spPr>
        <a:xfrm rot="19500000">
          <a:off x="2870068" y="1027248"/>
          <a:ext cx="774559" cy="28806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B2CA7-3C83-4E1A-8255-ACCBF09DAE5A}">
      <dsp:nvSpPr>
        <dsp:cNvPr id="0" name=""/>
        <dsp:cNvSpPr/>
      </dsp:nvSpPr>
      <dsp:spPr>
        <a:xfrm>
          <a:off x="3094482" y="565060"/>
          <a:ext cx="960213" cy="7681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</a:t>
          </a:r>
        </a:p>
      </dsp:txBody>
      <dsp:txXfrm>
        <a:off x="3116981" y="587559"/>
        <a:ext cx="915215" cy="723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38D1-4089-4B06-AB88-D4018D0B07B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512C-93CE-47CF-87CA-14AEFB11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2D4687-B94B-4783-8252-04640E0913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778E39-CCE0-4D56-B3FA-C3B3C9BC23B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FD72F5-A40B-4E7E-BE38-13E443326D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83B960-C736-48FB-B1B5-C0804FEA65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63A3AB-E2B9-4711-B3C3-343C0AB793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751E37-BA15-4492-958A-8A62BD977D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2DD7F-D438-4442-9395-9B09A843476D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04B42B-3BB2-46E9-BB91-9AC0403C6A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Remember to say that we first initialize </a:t>
            </a:r>
            <a:r>
              <a:rPr 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r^new</a:t>
            </a: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1-beta/n</a:t>
            </a:r>
            <a:endParaRPr lang="en-US" sz="1200" b="0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BC174-4AAD-4789-8155-44EBE776B121}" type="slidenum">
              <a:rPr lang="en-US"/>
              <a:pPr/>
              <a:t>55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URL server sends lists of URLs to crawlers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Web crawling by distributed crawlers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Fetched pages sent to store server – compression &amp; store to repo by </a:t>
            </a:r>
            <a:r>
              <a:rPr lang="en-US" dirty="0" err="1"/>
              <a:t>docID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Indexing by indexer and sorter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Indexer reads pages from repo and parses them – docs converted to set of word occurrences – “hits” (word, position in doc, font, size, capitalization)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Hits are distributed into barrels – partially sorted forward index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Indexer parses and stores links into an anchor file (from, to, text of the link)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URL resolver reads anchors, converts relative </a:t>
            </a:r>
            <a:r>
              <a:rPr lang="en-US" dirty="0" err="1"/>
              <a:t>urls</a:t>
            </a:r>
            <a:r>
              <a:rPr lang="en-US" dirty="0"/>
              <a:t> to absolute into </a:t>
            </a:r>
            <a:r>
              <a:rPr lang="en-US" dirty="0" err="1"/>
              <a:t>docID</a:t>
            </a:r>
            <a:r>
              <a:rPr lang="en-US" dirty="0"/>
              <a:t>; put text into forward index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Resolver generates links – pairs of </a:t>
            </a:r>
            <a:r>
              <a:rPr lang="en-US" dirty="0" err="1"/>
              <a:t>docIDs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Pagerank</a:t>
            </a:r>
            <a:r>
              <a:rPr lang="en-US" dirty="0"/>
              <a:t> computes ranking from the links </a:t>
            </a:r>
            <a:r>
              <a:rPr lang="en-US" dirty="0" err="1"/>
              <a:t>db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Sorter creates inverted index (from </a:t>
            </a:r>
            <a:r>
              <a:rPr lang="en-US" dirty="0" err="1"/>
              <a:t>docID</a:t>
            </a:r>
            <a:r>
              <a:rPr lang="en-US" dirty="0"/>
              <a:t> to </a:t>
            </a:r>
            <a:r>
              <a:rPr lang="en-US" dirty="0" err="1"/>
              <a:t>wordID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Dumplexicon</a:t>
            </a:r>
            <a:r>
              <a:rPr lang="en-US" dirty="0"/>
              <a:t> util takes inverted index and lexicon from indexer and produces new lexicon for the searcher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Searcher is run be a web server and uses the lexicon, inverted index and </a:t>
            </a:r>
            <a:r>
              <a:rPr lang="en-US" dirty="0" err="1"/>
              <a:t>pageranks</a:t>
            </a:r>
            <a:r>
              <a:rPr lang="en-US" dirty="0"/>
              <a:t> to answer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3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forward links are known if a page is downloaded</a:t>
            </a:r>
          </a:p>
          <a:p>
            <a:r>
              <a:rPr lang="en-US" dirty="0"/>
              <a:t>We can never know all the backlinks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54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normalization factor (&lt;1 since there are pages with no forward links)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6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– eigenvector with eigenvalue “c”, meaning R can be computed by iteratively applying A to any nondegenerate start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9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Pageranks</a:t>
            </a:r>
            <a:r>
              <a:rPr lang="en-US" dirty="0"/>
              <a:t> form a probability distribution over web pages – sum of all is 1.</a:t>
            </a:r>
          </a:p>
          <a:p>
            <a:r>
              <a:rPr lang="en-US" dirty="0"/>
              <a:t>Markov chain – random surfer &amp; empirical d = 0.85 – probability of a random surfer to get bored.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A512C-93CE-47CF-87CA-14AEFB1144D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1C4BD8-5441-4A00-8AFB-05388881054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7613DA-2E0B-4D40-AE1F-92ED72F3482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6D52E-6C3D-4546-8084-3DC92E5CB3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991193-837F-405F-BEE8-29089E50772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3EF15C-E5FE-498F-BBAF-7912119D7C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A702E8-A927-4DC3-B7B6-DCE19E1395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10D6-00AD-553E-32E1-F74265CB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0E0C2-01F9-2B8B-C4E4-834C104F3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463D-3F9D-88C3-04CB-DEE44E8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2CD2-8602-24F3-52E2-7F8A9691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1F69-C32C-C123-9F7F-3B1196C7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B222-C66D-B768-88AB-633E4D21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9552B-2121-4FB3-0E01-38FE6240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2FF3-F9C7-FAA2-8A76-7FEA5D47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31DB-349E-FA71-B410-B286354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B9D3-9A66-E1C2-5548-6F955705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4F2E-BE7F-BCF6-EDFE-7CAE398A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50693-A7AF-DD0C-187E-60427CA0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8792-CDFC-7FD3-E683-A48F2D46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6E84-73DD-077A-ECD9-4BDEE761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B14B7-7DB3-681A-7026-BD925618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F93B-B000-A595-5D8F-87352733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F7C0-F9EA-0FBE-A6C2-568A52C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3A9D-4809-ABC6-7ABF-8B6EBBB1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6055-32B5-CE91-36FF-4714115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BFDA-AD1A-6BBC-6AE7-EF8F7AFF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5AFD-1381-5AFF-AF4C-542C489C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0757-5B9D-0E53-0A1C-5A51CD5A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12F3-5E5C-1E52-4282-6781F5B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AE28-FEA2-799A-E445-4099BC4E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BBE4-E5DD-7DC7-19FB-614D5D5E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C03C-9458-CF84-6BA1-D165DC34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5633-D42C-B4A6-3980-0BFB6410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1FCFA-8877-B633-B6F7-10D774D2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3C9E-F615-D14B-4472-D9B85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8D8C-CBC7-D8CE-6780-BEE4EA22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C589-20C4-D063-ACD4-F382E9A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83B0-502E-0DBB-516A-F4F31841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4D07-B415-9758-C9C5-FACD9E6B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1AAC0-6B89-E12F-D201-85FAE12B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B9A82-D0D2-1825-1E52-ECEB1B490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A1C8F-39EE-2E2E-6366-8AE99A571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68242-D76A-6373-B383-A39AF227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2AD6F-E0C4-6C3D-DF3D-68C4380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1C785-2BC1-2A97-94C6-DDC938A7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BA9-6766-4571-769D-7FE8340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1B5D1-3329-053C-24F5-FC9C2EE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8806E-5626-8630-099A-C8A6FE54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0FAA7-A527-25B4-C7B9-07D39702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8B5A5-C22D-85E9-D39C-F63E64FE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D509E-C576-6F0C-E635-A9C5B83B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F28C7-5AE1-3F39-2BDF-83428463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5343-C334-2A64-1749-C2371AE5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7852-CE7E-C8B9-A679-A996E95D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DE55E-2F73-B9D3-7234-33CA44DC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8CE78-024C-8A15-23D7-EBF177A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B7C7-BB95-FD6F-22D4-10DD5FD9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AB9E2-C3A8-9F37-3E0D-83EC49CD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C9F1-96FB-F36C-F70F-E502CFE2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0432C-41EF-76E6-0B91-44B912BA0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FAA5F-1EC5-6443-BCD1-FAB6778B9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68F0-EE82-D269-47B6-EA16224B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C4432-DB49-0FF1-EBE7-77D5E03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5488F-9257-1D36-5C18-8A8E1B3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FD7A-46FD-08CC-3E00-429F97C4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EADC-3B0B-A810-375E-8427214A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5113-3DF0-C5FB-CD8E-DAC1199BA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4F228-5C77-4607-AA62-19EEA2AB269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90AF-1F75-7B03-F7B0-4EFAA4A6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4B3B-5A16-8D6C-F73F-3F83F8CAA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775F2-7535-44D2-BD37-375382B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-schmoe.com/" TargetMode="External"/><Relationship Id="rId2" Type="http://schemas.openxmlformats.org/officeDocument/2006/relationships/hyperlink" Target="http://www.stanford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46.stanford.edu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msci541-searchengines3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0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1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-schmo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5C69-4416-8178-9A57-5AA4D05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the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835A-2489-5F0F-8B7B-3BBD963D3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for Armenian-French University</a:t>
            </a:r>
          </a:p>
          <a:p>
            <a:endParaRPr lang="en-US" dirty="0"/>
          </a:p>
          <a:p>
            <a:r>
              <a:rPr lang="en-US" dirty="0"/>
              <a:t>Areg Melik-Adamyan</a:t>
            </a:r>
          </a:p>
          <a:p>
            <a:r>
              <a:rPr lang="en-US" dirty="0"/>
              <a:t>Petr Kurapov</a:t>
            </a:r>
          </a:p>
        </p:txBody>
      </p:sp>
    </p:spTree>
    <p:extLst>
      <p:ext uri="{BB962C8B-B14F-4D97-AF65-F5344CB8AC3E}">
        <p14:creationId xmlns:p14="http://schemas.microsoft.com/office/powerpoint/2010/main" val="28845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81200"/>
            <a:ext cx="8077200" cy="2590800"/>
          </a:xfrm>
        </p:spPr>
        <p:txBody>
          <a:bodyPr anchor="b">
            <a:normAutofit/>
          </a:bodyPr>
          <a:lstStyle/>
          <a:p>
            <a:r>
              <a:rPr lang="en-US" sz="4800" dirty="0"/>
              <a:t>PageRank: </a:t>
            </a:r>
            <a:br>
              <a:rPr lang="en-US" sz="4800" dirty="0"/>
            </a:br>
            <a:r>
              <a:rPr lang="en-US" sz="4800" dirty="0"/>
              <a:t>The “Flow” Formulation</a:t>
            </a:r>
          </a:p>
        </p:txBody>
      </p:sp>
    </p:spTree>
    <p:extLst>
      <p:ext uri="{BB962C8B-B14F-4D97-AF65-F5344CB8AC3E}">
        <p14:creationId xmlns:p14="http://schemas.microsoft.com/office/powerpoint/2010/main" val="10883485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Links as Votes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sz="400" dirty="0"/>
          </a:p>
          <a:p>
            <a:r>
              <a:rPr lang="en-US" b="1" dirty="0">
                <a:solidFill>
                  <a:srgbClr val="0000FF"/>
                </a:solidFill>
              </a:rPr>
              <a:t>Idea: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Links as votes</a:t>
            </a:r>
          </a:p>
          <a:p>
            <a:pPr lvl="1"/>
            <a:r>
              <a:rPr lang="en-US" b="1" dirty="0"/>
              <a:t>Page is more important if it has more links</a:t>
            </a:r>
          </a:p>
          <a:p>
            <a:pPr lvl="2"/>
            <a:r>
              <a:rPr lang="en-US" dirty="0"/>
              <a:t>In-coming links? Out-going links?</a:t>
            </a:r>
          </a:p>
          <a:p>
            <a:r>
              <a:rPr lang="en-US" b="1" dirty="0">
                <a:solidFill>
                  <a:srgbClr val="008000"/>
                </a:solidFill>
              </a:rPr>
              <a:t>Think of in-links as votes:</a:t>
            </a:r>
          </a:p>
          <a:p>
            <a:pPr lvl="1"/>
            <a:r>
              <a:rPr lang="en-US" sz="2000" dirty="0">
                <a:hlinkClick r:id="rId2"/>
              </a:rPr>
              <a:t>www.stanford.edu</a:t>
            </a:r>
            <a:r>
              <a:rPr lang="en-US" sz="2000" dirty="0"/>
              <a:t> has 23,400 in-links</a:t>
            </a:r>
          </a:p>
          <a:p>
            <a:pPr lvl="1"/>
            <a:r>
              <a:rPr lang="en-US" sz="2000" dirty="0">
                <a:hlinkClick r:id="rId3"/>
              </a:rPr>
              <a:t>www.joe-schmoe.com</a:t>
            </a:r>
            <a:r>
              <a:rPr lang="en-US" sz="2000" dirty="0"/>
              <a:t> has 1 in-link</a:t>
            </a:r>
          </a:p>
          <a:p>
            <a:pPr lvl="8"/>
            <a:endParaRPr lang="en-US" sz="1000" dirty="0"/>
          </a:p>
          <a:p>
            <a:r>
              <a:rPr lang="en-US" b="1" dirty="0">
                <a:solidFill>
                  <a:srgbClr val="D60093"/>
                </a:solidFill>
              </a:rPr>
              <a:t>Are all in-links are equal?</a:t>
            </a:r>
          </a:p>
          <a:p>
            <a:pPr lvl="1"/>
            <a:r>
              <a:rPr lang="en-US" b="1" dirty="0"/>
              <a:t>Links from important pages count more</a:t>
            </a:r>
          </a:p>
          <a:p>
            <a:pPr lvl="1"/>
            <a:r>
              <a:rPr lang="en-US" dirty="0"/>
              <a:t>Recursive question!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245629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 Scores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27619" y="2209800"/>
            <a:ext cx="1066800" cy="152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55327" y="2819400"/>
            <a:ext cx="990600" cy="76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  <a:endCxn id="5" idx="5"/>
          </p:cNvCxnSpPr>
          <p:nvPr/>
        </p:nvCxnSpPr>
        <p:spPr>
          <a:xfrm flipH="1" flipV="1">
            <a:off x="5857827" y="3571827"/>
            <a:ext cx="627466" cy="7798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61055" y="3578755"/>
            <a:ext cx="597065" cy="7396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651760" y="2731175"/>
            <a:ext cx="243840" cy="14806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</p:cNvCxnSpPr>
          <p:nvPr/>
        </p:nvCxnSpPr>
        <p:spPr>
          <a:xfrm flipV="1">
            <a:off x="4312920" y="3962400"/>
            <a:ext cx="274320" cy="1600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7"/>
          </p:cNvCxnSpPr>
          <p:nvPr/>
        </p:nvCxnSpPr>
        <p:spPr>
          <a:xfrm flipV="1">
            <a:off x="4506894" y="4953000"/>
            <a:ext cx="1817706" cy="6900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523136" y="4602480"/>
            <a:ext cx="2829172" cy="1371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914900" y="3990108"/>
            <a:ext cx="236220" cy="18745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24314" y="5134515"/>
            <a:ext cx="1140199" cy="7897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7"/>
          </p:cNvCxnSpPr>
          <p:nvPr/>
        </p:nvCxnSpPr>
        <p:spPr>
          <a:xfrm flipV="1">
            <a:off x="6244254" y="5288280"/>
            <a:ext cx="461346" cy="720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86400" y="3858489"/>
            <a:ext cx="563880" cy="21183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273967" y="5195198"/>
            <a:ext cx="299522" cy="7307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1"/>
          </p:cNvCxnSpPr>
          <p:nvPr/>
        </p:nvCxnSpPr>
        <p:spPr>
          <a:xfrm flipH="1" flipV="1">
            <a:off x="8839200" y="5182972"/>
            <a:ext cx="369906" cy="6885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1"/>
          </p:cNvCxnSpPr>
          <p:nvPr/>
        </p:nvCxnSpPr>
        <p:spPr>
          <a:xfrm flipH="1" flipV="1">
            <a:off x="6171560" y="3200401"/>
            <a:ext cx="2229282" cy="128013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421880" y="4899690"/>
            <a:ext cx="872868" cy="533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08" name="Straight Arrow Connector 43007"/>
          <p:cNvCxnSpPr/>
          <p:nvPr/>
        </p:nvCxnSpPr>
        <p:spPr>
          <a:xfrm>
            <a:off x="7401099" y="4602480"/>
            <a:ext cx="872868" cy="685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581400" y="1295400"/>
            <a:ext cx="2667000" cy="2667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38.4</a:t>
            </a:r>
          </a:p>
          <a:p>
            <a:pPr algn="ctr"/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39000" y="1295400"/>
            <a:ext cx="2667000" cy="2667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34.3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4191000"/>
            <a:ext cx="1097280" cy="109728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E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8.1</a:t>
            </a:r>
          </a:p>
        </p:txBody>
      </p:sp>
      <p:sp>
        <p:nvSpPr>
          <p:cNvPr id="16" name="Oval 15"/>
          <p:cNvSpPr/>
          <p:nvPr/>
        </p:nvSpPr>
        <p:spPr>
          <a:xfrm>
            <a:off x="8280322" y="4360011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F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8" name="Oval 17"/>
          <p:cNvSpPr/>
          <p:nvPr/>
        </p:nvSpPr>
        <p:spPr>
          <a:xfrm>
            <a:off x="2672468" y="41910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9" name="Oval 18"/>
          <p:cNvSpPr/>
          <p:nvPr/>
        </p:nvSpPr>
        <p:spPr>
          <a:xfrm>
            <a:off x="2286000" y="1978873"/>
            <a:ext cx="731520" cy="73152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3.3</a:t>
            </a:r>
          </a:p>
        </p:txBody>
      </p:sp>
      <p:sp>
        <p:nvSpPr>
          <p:cNvPr id="20" name="Oval 19"/>
          <p:cNvSpPr/>
          <p:nvPr/>
        </p:nvSpPr>
        <p:spPr>
          <a:xfrm>
            <a:off x="4038600" y="556265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2" name="Oval 21"/>
          <p:cNvSpPr/>
          <p:nvPr/>
        </p:nvSpPr>
        <p:spPr>
          <a:xfrm>
            <a:off x="4876800" y="583697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3" name="Oval 22"/>
          <p:cNvSpPr/>
          <p:nvPr/>
        </p:nvSpPr>
        <p:spPr>
          <a:xfrm>
            <a:off x="5775960" y="592836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4" name="Oval 23"/>
          <p:cNvSpPr/>
          <p:nvPr/>
        </p:nvSpPr>
        <p:spPr>
          <a:xfrm>
            <a:off x="7909560" y="5879107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5" name="Oval 24"/>
          <p:cNvSpPr/>
          <p:nvPr/>
        </p:nvSpPr>
        <p:spPr>
          <a:xfrm>
            <a:off x="9128760" y="579120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43009" name="Slide Number Placeholder 430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10928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Simple Recursive Formulation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3809999"/>
          </a:xfrm>
        </p:spPr>
        <p:txBody>
          <a:bodyPr/>
          <a:lstStyle/>
          <a:p>
            <a:r>
              <a:rPr lang="en-US" dirty="0"/>
              <a:t>Each link’s vote is proportional to the </a:t>
            </a:r>
            <a:r>
              <a:rPr lang="en-US" b="1" dirty="0">
                <a:solidFill>
                  <a:srgbClr val="008000"/>
                </a:solidFill>
              </a:rPr>
              <a:t>importance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its source page</a:t>
            </a:r>
          </a:p>
          <a:p>
            <a:pPr lvl="8"/>
            <a:endParaRPr lang="en-US" dirty="0"/>
          </a:p>
          <a:p>
            <a:r>
              <a:rPr lang="en-US" dirty="0"/>
              <a:t>If 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 with importance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dirty="0"/>
              <a:t> has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dirty="0"/>
              <a:t> out-links, each link gets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baseline="-25000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/ n</a:t>
            </a:r>
            <a:r>
              <a:rPr lang="en-US" dirty="0"/>
              <a:t> votes</a:t>
            </a:r>
          </a:p>
          <a:p>
            <a:pPr lvl="8"/>
            <a:endParaRPr lang="en-US" dirty="0"/>
          </a:p>
          <a:p>
            <a:r>
              <a:rPr lang="en-US" dirty="0"/>
              <a:t>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’s own importance is the sum of the votes on its in-links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E5B40-118D-4084-B443-0CD2840CF31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rot="5400000">
            <a:off x="6689726" y="5697536"/>
            <a:ext cx="533399" cy="381000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5400000" flipH="1">
            <a:off x="7364412" y="5457825"/>
            <a:ext cx="300038" cy="63658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rot="5400000" flipV="1">
            <a:off x="6993733" y="5849142"/>
            <a:ext cx="677864" cy="238126"/>
          </a:xfrm>
          <a:prstGeom prst="line">
            <a:avLst/>
          </a:prstGeom>
          <a:ln w="28575">
            <a:headEnd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 rot="5400000">
            <a:off x="7058820" y="5506240"/>
            <a:ext cx="244475" cy="246062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5400000" flipH="1">
            <a:off x="6838668" y="5207091"/>
            <a:ext cx="450533" cy="13882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rot="5400000" flipH="1" flipV="1">
            <a:off x="7199319" y="5093853"/>
            <a:ext cx="518672" cy="38936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21611" y="53343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rot="5400000" flipH="1">
            <a:off x="7795530" y="4854466"/>
            <a:ext cx="364903" cy="50323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rot="5400000">
            <a:off x="7916465" y="4610497"/>
            <a:ext cx="123032" cy="50323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rot="5400000" flipV="1">
            <a:off x="7436645" y="4663283"/>
            <a:ext cx="304800" cy="27463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b="1" dirty="0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rot="5400000">
            <a:off x="6855221" y="4681141"/>
            <a:ext cx="351632" cy="133350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rot="5400000" flipV="1">
            <a:off x="6674645" y="4663283"/>
            <a:ext cx="304800" cy="27463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b="1" dirty="0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603331" y="4800601"/>
            <a:ext cx="246062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b="1" i="1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6841330" y="4801396"/>
            <a:ext cx="246064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b="1" i="1" dirty="0" err="1">
                <a:solidFill>
                  <a:schemeClr val="bg1"/>
                </a:solidFill>
              </a:rPr>
              <a:t>i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rot="5400000" flipH="1">
            <a:off x="7825979" y="6088680"/>
            <a:ext cx="486568" cy="22860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rot="5400000">
            <a:off x="8145065" y="5646561"/>
            <a:ext cx="123032" cy="50323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rot="5400000" flipH="1" flipV="1">
            <a:off x="6309629" y="6279467"/>
            <a:ext cx="441104" cy="41116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rot="5400000" flipH="1">
            <a:off x="6717396" y="6282863"/>
            <a:ext cx="364904" cy="32817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rot="5400000" flipV="1">
            <a:off x="6446045" y="6004147"/>
            <a:ext cx="304800" cy="27463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b="1" dirty="0"/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 rot="5400000">
            <a:off x="6612731" y="6155530"/>
            <a:ext cx="246062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 rot="5400000">
            <a:off x="7831931" y="5850730"/>
            <a:ext cx="246062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 rot="5400000">
            <a:off x="7374730" y="6307931"/>
            <a:ext cx="246064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 rot="5400000" flipH="1" flipV="1">
            <a:off x="7969538" y="5652800"/>
            <a:ext cx="245492" cy="182565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 rot="5400000" flipH="1" flipV="1">
            <a:off x="7664307" y="4630974"/>
            <a:ext cx="247968" cy="9128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 rot="5400000" flipH="1" flipV="1">
            <a:off x="7626662" y="6166731"/>
            <a:ext cx="169817" cy="24231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rot="5400000">
            <a:off x="6377778" y="6162323"/>
            <a:ext cx="104205" cy="367289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 rot="5400000">
            <a:off x="7300875" y="6624021"/>
            <a:ext cx="232428" cy="8313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rot="5400000">
            <a:off x="6640852" y="4949768"/>
            <a:ext cx="189819" cy="244476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47531" y="5449824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dirty="0">
                <a:solidFill>
                  <a:srgbClr val="0000FF"/>
                </a:solidFill>
              </a:rPr>
              <a:t>/3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42633" y="5888736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dirty="0">
                <a:solidFill>
                  <a:srgbClr val="0000FF"/>
                </a:solidFill>
              </a:rPr>
              <a:t>/3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81801" y="5879068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dirty="0">
                <a:solidFill>
                  <a:srgbClr val="0000FF"/>
                </a:solidFill>
              </a:rPr>
              <a:t>/3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91000" y="5558136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b="1" i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/3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89186" y="4939546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5029200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158021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PageRank: The “Flow”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5715000" cy="5257801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 “vote” from an important page is worth more</a:t>
            </a:r>
          </a:p>
          <a:p>
            <a:r>
              <a:rPr lang="en-US" b="1" dirty="0">
                <a:solidFill>
                  <a:srgbClr val="0000FF"/>
                </a:solidFill>
              </a:rPr>
              <a:t>A page is important if it is pointed to by other important pages</a:t>
            </a:r>
          </a:p>
          <a:p>
            <a:r>
              <a:rPr lang="en-US" b="1" dirty="0"/>
              <a:t>Define a “rank”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dirty="0"/>
              <a:t> for page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678239" y="4484689"/>
          <a:ext cx="211137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431640" progId="Equation.3">
                  <p:embed/>
                </p:oleObj>
              </mc:Choice>
              <mc:Fallback>
                <p:oleObj name="Equation" r:id="rId2" imgW="634680" imgH="43164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9" y="4484689"/>
                        <a:ext cx="2111375" cy="1436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096250" y="1905001"/>
            <a:ext cx="2495550" cy="2900065"/>
            <a:chOff x="6572250" y="1905000"/>
            <a:chExt cx="2495550" cy="2900065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7486649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8610600" y="4114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572250" y="4114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6877050" y="2971800"/>
              <a:ext cx="685799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H="1">
              <a:off x="6953250" y="3048000"/>
              <a:ext cx="685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7029450" y="42672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7010399" y="44196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AutoShape 11"/>
            <p:cNvCxnSpPr>
              <a:cxnSpLocks noChangeShapeType="1"/>
              <a:stCxn id="28" idx="6"/>
              <a:endCxn id="28" idx="2"/>
            </p:cNvCxnSpPr>
            <p:nvPr/>
          </p:nvCxnSpPr>
          <p:spPr bwMode="auto">
            <a:xfrm flipH="1">
              <a:off x="7486649" y="2819400"/>
              <a:ext cx="457200" cy="1588"/>
            </a:xfrm>
            <a:prstGeom prst="curvedConnector5">
              <a:avLst>
                <a:gd name="adj1" fmla="val -50000"/>
                <a:gd name="adj2" fmla="val -30501269"/>
                <a:gd name="adj3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165975" y="4343400"/>
              <a:ext cx="5597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a/2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7239000" y="35052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a/2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7696200" y="3886200"/>
              <a:ext cx="4235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7391400" y="19050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511117" y="1447800"/>
            <a:ext cx="18941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38912" indent="-320040">
              <a:defRPr/>
            </a:pPr>
            <a:r>
              <a:rPr lang="en-US" dirty="0"/>
              <a:t>The web in 1839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0" y="4953000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“Flow” equations: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48600" y="5257801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81400" y="6248400"/>
                <a:ext cx="300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… out-degree of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𝒊</m:t>
                    </m:r>
                  </m:oMath>
                </a14:m>
                <a:endPara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248400"/>
                <a:ext cx="300428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3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Solving the Flow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3 equations, 3 unknowns,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>
                    <a:solidFill>
                      <a:srgbClr val="0000FF"/>
                    </a:solidFill>
                  </a:rPr>
                  <a:t>no constants</a:t>
                </a:r>
              </a:p>
              <a:p>
                <a:pPr lvl="1"/>
                <a:r>
                  <a:rPr lang="en-US" dirty="0"/>
                  <a:t>No unique solution</a:t>
                </a:r>
              </a:p>
              <a:p>
                <a:pPr lvl="1"/>
                <a:r>
                  <a:rPr lang="en-US" dirty="0"/>
                  <a:t>All solutions equivalent modulo the scale factor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Additional constraint forces uniqueness: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𝒚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+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𝒂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+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𝟏</m:t>
                    </m:r>
                  </m:oMath>
                </a14:m>
                <a:endParaRPr lang="en-US" b="1" i="1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  <a:cs typeface="Arial" pitchFamily="34" charset="0"/>
                  </a:rPr>
                  <a:t>Solution:</a:t>
                </a:r>
                <a:r>
                  <a:rPr lang="en-US" b="1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𝒚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num>
                      <m:den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, 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𝒂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num>
                      <m:den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, 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</m:oMath>
                </a14:m>
                <a:endParaRPr lang="en-US" b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Gaussian elimination method works for </a:t>
                </a:r>
                <a:br>
                  <a:rPr lang="en-US" b="1" dirty="0">
                    <a:solidFill>
                      <a:srgbClr val="D60093"/>
                    </a:solidFill>
                  </a:rPr>
                </a:br>
                <a:r>
                  <a:rPr lang="en-US" b="1" dirty="0">
                    <a:solidFill>
                      <a:srgbClr val="D60093"/>
                    </a:solidFill>
                  </a:rPr>
                  <a:t>small examples, but we need a better method for large web-size graphs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We need a new formulation!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3"/>
                <a:stretch>
                  <a:fillRect l="-1333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F6BC-1E80-4BCD-AF38-6A3CC78FD11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53400" y="1447801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7567" y="123086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Flow equations:</a:t>
            </a:r>
          </a:p>
        </p:txBody>
      </p:sp>
    </p:spTree>
    <p:extLst>
      <p:ext uri="{BB962C8B-B14F-4D97-AF65-F5344CB8AC3E}">
        <p14:creationId xmlns:p14="http://schemas.microsoft.com/office/powerpoint/2010/main" val="5372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PageRank: 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b="1" dirty="0">
                    <a:solidFill>
                      <a:srgbClr val="0000FF"/>
                    </a:solidFill>
                  </a:rPr>
                  <a:t>Stochastic adjacency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𝑴</m:t>
                    </m:r>
                  </m:oMath>
                </a14:m>
                <a:endParaRPr lang="en-US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Let page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𝑑</m:t>
                    </m:r>
                    <m:r>
                      <a:rPr lang="en-US" b="0" i="1" baseline="-25000" dirty="0" smtClean="0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/>
                  <a:t>out-links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 →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3200" i="1" baseline="-25000" dirty="0" err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200" i="1" baseline="-25000" dirty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/>
                      </a:rPr>
                      <m:t> </m:t>
                    </m:r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 err="1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r>
                          <a:rPr lang="en-US" sz="3200" i="1" baseline="-25000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dirty="0"/>
                  <a:t>else  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US" sz="3200" i="1" baseline="-25000" dirty="0" err="1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3200" i="1" baseline="-25000" dirty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/>
                        <a:cs typeface="Times New Roman" pitchFamily="18" charset="0"/>
                      </a:rPr>
                      <m:t> = 0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column stochastic matrix</a:t>
                </a:r>
              </a:p>
              <a:p>
                <a:pPr lvl="3">
                  <a:lnSpc>
                    <a:spcPct val="80000"/>
                  </a:lnSpc>
                </a:pPr>
                <a:r>
                  <a:rPr lang="en-US" dirty="0"/>
                  <a:t>Columns sum to 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b="1" dirty="0">
                    <a:solidFill>
                      <a:srgbClr val="008000"/>
                    </a:solidFill>
                  </a:rPr>
                  <a:t>Rank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  <a:r>
                  <a:rPr lang="en-US" dirty="0">
                    <a:solidFill>
                      <a:srgbClr val="008000"/>
                    </a:solidFill>
                  </a:rPr>
                  <a:t> </a:t>
                </a:r>
                <a:r>
                  <a:rPr lang="en-US" dirty="0"/>
                  <a:t>vector with an entry per page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𝑟</m:t>
                    </m:r>
                    <m:r>
                      <a:rPr lang="en-US" i="1" baseline="-25000" dirty="0" err="1" smtClean="0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importance score of page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sz="1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The flow equations can be written </a:t>
                </a:r>
                <a:br>
                  <a:rPr lang="en-US" b="1" dirty="0">
                    <a:solidFill>
                      <a:schemeClr val="accent3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4000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⋅ </m:t>
                    </m:r>
                    <m:r>
                      <a:rPr lang="en-US" sz="40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endParaRPr lang="en-US" sz="40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  <a:buNone/>
                </a:pPr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82754-D6A7-4E99-8E05-39BC9FF0DCF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839201" y="4572000"/>
          <a:ext cx="179175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680" imgH="431640" progId="Equation.3">
                  <p:embed/>
                </p:oleObj>
              </mc:Choice>
              <mc:Fallback>
                <p:oleObj name="Equation" r:id="rId5" imgW="634680" imgH="4316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572000"/>
                        <a:ext cx="179175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9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6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1"/>
                <a:ext cx="8229600" cy="1981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Remember the flow equation: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Flow equation in the matrix form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𝑴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⋅ 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𝒓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𝒓</m:t>
                      </m:r>
                    </m:oMath>
                  </m:oMathPara>
                </a14:m>
                <a:endParaRPr lang="en-US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</a:rPr>
                  <a:t>Suppose page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b="1" dirty="0">
                    <a:solidFill>
                      <a:srgbClr val="0000FF"/>
                    </a:solidFill>
                  </a:rPr>
                  <a:t> links to 3 pages, including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j</a:t>
                </a:r>
              </a:p>
              <a:p>
                <a:pPr marL="118872" indent="0">
                  <a:buNone/>
                </a:pPr>
                <a:endParaRPr lang="en-US" b="1" dirty="0">
                  <a:solidFill>
                    <a:srgbClr val="008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1"/>
                <a:ext cx="8229600" cy="1981200"/>
              </a:xfrm>
              <a:blipFill>
                <a:blip r:embed="rId3"/>
                <a:stretch>
                  <a:fillRect l="-1333" t="-5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56C98-9078-459C-96C5-C05D5164B2E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71788" y="3107393"/>
            <a:ext cx="2325688" cy="3330577"/>
            <a:chOff x="1243" y="1152"/>
            <a:chExt cx="1465" cy="2098"/>
          </a:xfrm>
        </p:grpSpPr>
        <p:sp>
          <p:nvSpPr>
            <p:cNvPr id="47124" name="Rectangle 3"/>
            <p:cNvSpPr>
              <a:spLocks noChangeArrowheads="1"/>
            </p:cNvSpPr>
            <p:nvPr/>
          </p:nvSpPr>
          <p:spPr bwMode="auto">
            <a:xfrm>
              <a:off x="1412" y="1462"/>
              <a:ext cx="1296" cy="12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5" name="Text Box 4"/>
            <p:cNvSpPr txBox="1">
              <a:spLocks noChangeArrowheads="1"/>
            </p:cNvSpPr>
            <p:nvPr/>
          </p:nvSpPr>
          <p:spPr bwMode="auto">
            <a:xfrm>
              <a:off x="1243" y="168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7126" name="Text Box 5"/>
            <p:cNvSpPr txBox="1">
              <a:spLocks noChangeArrowheads="1"/>
            </p:cNvSpPr>
            <p:nvPr/>
          </p:nvSpPr>
          <p:spPr bwMode="auto">
            <a:xfrm>
              <a:off x="2095" y="115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 err="1">
                  <a:latin typeface="Times New Roman" pitchFamily="18" charset="0"/>
                </a:rPr>
                <a:t>i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47127" name="Line 6"/>
            <p:cNvSpPr>
              <a:spLocks noChangeShapeType="1"/>
            </p:cNvSpPr>
            <p:nvPr/>
          </p:nvSpPr>
          <p:spPr bwMode="auto">
            <a:xfrm>
              <a:off x="1412" y="184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7128" name="Line 7"/>
            <p:cNvSpPr>
              <a:spLocks noChangeShapeType="1"/>
            </p:cNvSpPr>
            <p:nvPr/>
          </p:nvSpPr>
          <p:spPr bwMode="auto">
            <a:xfrm>
              <a:off x="2180" y="146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Text Box 16"/>
            <p:cNvSpPr txBox="1">
              <a:spLocks noChangeArrowheads="1"/>
            </p:cNvSpPr>
            <p:nvPr/>
          </p:nvSpPr>
          <p:spPr bwMode="auto">
            <a:xfrm>
              <a:off x="1910" y="2843"/>
              <a:ext cx="34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solidFill>
                    <a:srgbClr val="008000"/>
                  </a:solidFill>
                  <a:latin typeface="Corbel" pitchFamily="34" charset="0"/>
                </a:rPr>
                <a:t>M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597668" y="3564592"/>
            <a:ext cx="349251" cy="2882902"/>
            <a:chOff x="3590" y="1440"/>
            <a:chExt cx="220" cy="1816"/>
          </a:xfrm>
        </p:grpSpPr>
        <p:sp>
          <p:nvSpPr>
            <p:cNvPr id="47122" name="Rectangle 11"/>
            <p:cNvSpPr>
              <a:spLocks noChangeArrowheads="1"/>
            </p:cNvSpPr>
            <p:nvPr/>
          </p:nvSpPr>
          <p:spPr bwMode="auto">
            <a:xfrm>
              <a:off x="3600" y="1440"/>
              <a:ext cx="192" cy="13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3" name="Text Box 17"/>
            <p:cNvSpPr txBox="1">
              <a:spLocks noChangeArrowheads="1"/>
            </p:cNvSpPr>
            <p:nvPr/>
          </p:nvSpPr>
          <p:spPr bwMode="auto">
            <a:xfrm>
              <a:off x="3590" y="2849"/>
              <a:ext cx="2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solidFill>
                    <a:srgbClr val="008000"/>
                  </a:solidFill>
                  <a:latin typeface="Corbel" pitchFamily="34" charset="0"/>
                </a:rPr>
                <a:t>r</a:t>
              </a:r>
            </a:p>
          </p:txBody>
        </p:sp>
      </p:grp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8426450" y="5791201"/>
            <a:ext cx="349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008000"/>
                </a:solidFill>
                <a:latin typeface="Corbel" pitchFamily="34" charset="0"/>
              </a:rPr>
              <a:t>r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512058" y="3564592"/>
            <a:ext cx="1555752" cy="2133600"/>
            <a:chOff x="4166" y="1440"/>
            <a:chExt cx="980" cy="134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4166" y="1440"/>
              <a:ext cx="778" cy="1344"/>
              <a:chOff x="4166" y="1440"/>
              <a:chExt cx="778" cy="1344"/>
            </a:xfrm>
          </p:grpSpPr>
          <p:sp>
            <p:nvSpPr>
              <p:cNvPr id="47120" name="Rectangle 13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3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rbel" pitchFamily="34" charset="0"/>
                </a:endParaRPr>
              </a:p>
            </p:txBody>
          </p:sp>
          <p:sp>
            <p:nvSpPr>
              <p:cNvPr id="47121" name="Text Box 15"/>
              <p:cNvSpPr txBox="1">
                <a:spLocks noChangeArrowheads="1"/>
              </p:cNvSpPr>
              <p:nvPr/>
            </p:nvSpPr>
            <p:spPr bwMode="auto">
              <a:xfrm>
                <a:off x="4166" y="1927"/>
                <a:ext cx="27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008000"/>
                    </a:solidFill>
                    <a:latin typeface="Corbel" pitchFamily="34" charset="0"/>
                  </a:rPr>
                  <a:t>=</a:t>
                </a:r>
              </a:p>
            </p:txBody>
          </p:sp>
        </p:grpSp>
        <p:sp>
          <p:nvSpPr>
            <p:cNvPr id="47118" name="Line 23"/>
            <p:cNvSpPr>
              <a:spLocks noChangeShapeType="1"/>
            </p:cNvSpPr>
            <p:nvPr/>
          </p:nvSpPr>
          <p:spPr bwMode="auto">
            <a:xfrm>
              <a:off x="4752" y="18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Rectangle 24"/>
            <p:cNvSpPr>
              <a:spLocks noChangeArrowheads="1"/>
            </p:cNvSpPr>
            <p:nvPr/>
          </p:nvSpPr>
          <p:spPr bwMode="auto">
            <a:xfrm>
              <a:off x="4927" y="1688"/>
              <a:ext cx="2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 err="1">
                  <a:latin typeface="Corbel" pitchFamily="34" charset="0"/>
                </a:rPr>
                <a:t>r</a:t>
              </a:r>
              <a:r>
                <a:rPr lang="en-US" sz="2400" b="1" i="1" baseline="-25000" dirty="0" err="1">
                  <a:latin typeface="Corbel" pitchFamily="34" charset="0"/>
                </a:rPr>
                <a:t>j</a:t>
              </a:r>
              <a:endParaRPr lang="en-US" sz="2400" b="1" i="1" baseline="-25000" dirty="0">
                <a:latin typeface="Corbel" pitchFamily="34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344494" y="4286978"/>
            <a:ext cx="1927225" cy="1312863"/>
            <a:chOff x="933" y="1872"/>
            <a:chExt cx="1214" cy="827"/>
          </a:xfrm>
        </p:grpSpPr>
        <p:sp>
          <p:nvSpPr>
            <p:cNvPr id="47115" name="Text Box 9"/>
            <p:cNvSpPr txBox="1">
              <a:spLocks noChangeArrowheads="1"/>
            </p:cNvSpPr>
            <p:nvPr/>
          </p:nvSpPr>
          <p:spPr bwMode="auto">
            <a:xfrm>
              <a:off x="933" y="2411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8000"/>
                  </a:solidFill>
                  <a:latin typeface="Times New Roman" pitchFamily="18" charset="0"/>
                </a:rPr>
                <a:t>1/3</a:t>
              </a:r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 flipV="1">
              <a:off x="1114" y="1872"/>
              <a:ext cx="1033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423348" y="1066800"/>
          <a:ext cx="156825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431613" progId="Equation.3">
                  <p:embed/>
                </p:oleObj>
              </mc:Choice>
              <mc:Fallback>
                <p:oleObj name="Equation" r:id="rId4" imgW="634725" imgH="431613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348" y="1066800"/>
                        <a:ext cx="156825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6613525" y="5029200"/>
            <a:ext cx="296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858000" y="4719936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 err="1">
                <a:latin typeface="Corbel" pitchFamily="34" charset="0"/>
              </a:rPr>
              <a:t>r</a:t>
            </a:r>
            <a:r>
              <a:rPr lang="en-US" sz="2400" b="1" i="1" baseline="-25000" dirty="0" err="1">
                <a:latin typeface="Corbel" pitchFamily="34" charset="0"/>
              </a:rPr>
              <a:t>i</a:t>
            </a:r>
            <a:endParaRPr lang="en-US" sz="2400" b="1" i="1" baseline="-25000" dirty="0">
              <a:latin typeface="Corbel" pitchFamily="34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286792" y="4134577"/>
            <a:ext cx="152400" cy="152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5638800" y="4230470"/>
            <a:ext cx="322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008000"/>
                </a:solidFill>
                <a:latin typeface="Corbel" pitchFamily="34" charset="0"/>
              </a:rPr>
              <a:t>.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715000" y="5715001"/>
            <a:ext cx="322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008000"/>
                </a:solidFill>
                <a:latin typeface="Corbel" pitchFamily="34" charset="0"/>
              </a:rPr>
              <a:t>.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7543801" y="5830888"/>
            <a:ext cx="428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Corbel" pitchFamily="34" charset="0"/>
              </a:rPr>
              <a:t>=</a:t>
            </a: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4287296" y="4648200"/>
            <a:ext cx="152400" cy="152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278928" y="5257800"/>
            <a:ext cx="152400" cy="152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V="1">
            <a:off x="2844802" y="4724399"/>
            <a:ext cx="1434127" cy="558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V="1">
            <a:off x="2871789" y="5334000"/>
            <a:ext cx="1399931" cy="76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Eigenvector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5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295401"/>
                <a:ext cx="8229600" cy="53327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The flow equations can be written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br>
                  <a:rPr lang="en-US" dirty="0">
                    <a:solidFill>
                      <a:srgbClr val="D60093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𝒓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𝑴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/>
                      </a:rPr>
                      <m:t>∙ </m:t>
                    </m:r>
                    <m:r>
                      <a:rPr lang="en-US" sz="3600" b="1" i="1" dirty="0">
                        <a:solidFill>
                          <a:srgbClr val="0000FF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3600" b="1" i="1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So the </a:t>
                </a:r>
                <a:r>
                  <a:rPr lang="en-US" b="1" dirty="0"/>
                  <a:t>rank vector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r</a:t>
                </a:r>
                <a:r>
                  <a:rPr lang="en-US" dirty="0"/>
                  <a:t> is an </a:t>
                </a:r>
                <a:r>
                  <a:rPr lang="en-US" b="1" dirty="0"/>
                  <a:t>eigenvector</a:t>
                </a:r>
                <a:r>
                  <a:rPr lang="en-US" dirty="0"/>
                  <a:t> of the stochastic web matrix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M</a:t>
                </a:r>
              </a:p>
              <a:p>
                <a:pPr lvl="1"/>
                <a:r>
                  <a:rPr lang="en-US" dirty="0"/>
                  <a:t>In fact, its first or principal eigenvector, </a:t>
                </a:r>
                <a:br>
                  <a:rPr lang="en-US" dirty="0"/>
                </a:br>
                <a:r>
                  <a:rPr lang="en-US" dirty="0"/>
                  <a:t>with corresponding eigenvalue </a:t>
                </a:r>
                <a:r>
                  <a:rPr lang="en-US" b="1" i="1" dirty="0"/>
                  <a:t>1</a:t>
                </a:r>
              </a:p>
              <a:p>
                <a:pPr lvl="2"/>
                <a:r>
                  <a:rPr lang="en-US" dirty="0"/>
                  <a:t>Largest eigenvalue of </a:t>
                </a:r>
                <a:r>
                  <a:rPr lang="en-US" b="1" i="1" dirty="0"/>
                  <a:t>M</a:t>
                </a:r>
                <a:r>
                  <a:rPr lang="en-US" dirty="0"/>
                  <a:t> is </a:t>
                </a:r>
                <a:r>
                  <a:rPr lang="en-US" b="1" dirty="0"/>
                  <a:t>1</a:t>
                </a:r>
                <a:r>
                  <a:rPr lang="en-US" dirty="0"/>
                  <a:t> since </a:t>
                </a:r>
                <a:r>
                  <a:rPr lang="en-US" b="1" i="1" dirty="0"/>
                  <a:t>M</a:t>
                </a:r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column stochastic (with non-negative entries)</a:t>
                </a:r>
              </a:p>
              <a:p>
                <a:pPr lvl="3"/>
                <a:r>
                  <a:rPr lang="en-US" i="1" dirty="0"/>
                  <a:t>We know </a:t>
                </a:r>
                <a:r>
                  <a:rPr lang="en-US" b="1" i="1" dirty="0"/>
                  <a:t>r</a:t>
                </a:r>
                <a:r>
                  <a:rPr lang="en-US" i="1" dirty="0"/>
                  <a:t> is unit length and each column of </a:t>
                </a:r>
                <a:r>
                  <a:rPr lang="en-US" b="1" i="1" dirty="0"/>
                  <a:t>M</a:t>
                </a:r>
                <a:br>
                  <a:rPr lang="en-US" i="1" dirty="0"/>
                </a:br>
                <a:r>
                  <a:rPr lang="en-US" i="1" dirty="0"/>
                  <a:t>sums to one, 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𝑴𝒓</m:t>
                    </m:r>
                    <m:r>
                      <a:rPr lang="en-US" b="1" i="1" dirty="0" smtClean="0">
                        <a:latin typeface="Cambria Math"/>
                      </a:rPr>
                      <m:t>≤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b="1" i="1" dirty="0"/>
                  <a:t> </a:t>
                </a:r>
              </a:p>
              <a:p>
                <a:pPr lvl="8"/>
                <a:endParaRPr lang="en-US" b="1" i="1" dirty="0"/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We can now efficiently solve for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r</a:t>
                </a:r>
                <a:r>
                  <a:rPr lang="en-US" b="1" dirty="0">
                    <a:solidFill>
                      <a:srgbClr val="0000FF"/>
                    </a:solidFill>
                  </a:rPr>
                  <a:t>!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/>
                  <a:t>The method is called Power iteration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491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295401"/>
                <a:ext cx="8229600" cy="5332749"/>
              </a:xfrm>
              <a:blipFill>
                <a:blip r:embed="rId3"/>
                <a:stretch>
                  <a:fillRect l="-133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DE4FB-B398-4150-9D47-B0DE2AF6C81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1600" y="3614916"/>
                <a:ext cx="1676400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b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NOTE:</a:t>
                </a:r>
                <a:r>
                  <a:rPr lang="en-US" sz="1400" b="1" i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x</a:t>
                </a:r>
                <a:r>
                  <a:rPr lang="en-US" sz="14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is an eigenvector with the corresponding eigenvalue </a:t>
                </a:r>
                <a:r>
                  <a:rPr lang="el-GR" sz="1400" b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λ</a:t>
                </a:r>
                <a:r>
                  <a:rPr lang="en-US" sz="14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if:</a:t>
                </a:r>
                <a:br>
                  <a:rPr lang="en-US" sz="14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𝑨𝒙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3614916"/>
                <a:ext cx="1676400" cy="1261884"/>
              </a:xfrm>
              <a:prstGeom prst="rect">
                <a:avLst/>
              </a:prstGeom>
              <a:blipFill>
                <a:blip r:embed="rId4"/>
                <a:stretch>
                  <a:fillRect l="-1091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5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Example: Flow Equations &amp; M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283450" y="3581400"/>
            <a:ext cx="2774950" cy="2209800"/>
            <a:chOff x="3628" y="2256"/>
            <a:chExt cx="1748" cy="1392"/>
          </a:xfrm>
        </p:grpSpPr>
        <p:sp>
          <p:nvSpPr>
            <p:cNvPr id="51233" name="Text Box 16"/>
            <p:cNvSpPr txBox="1">
              <a:spLocks noChangeArrowheads="1"/>
            </p:cNvSpPr>
            <p:nvPr/>
          </p:nvSpPr>
          <p:spPr bwMode="auto">
            <a:xfrm>
              <a:off x="4036" y="2256"/>
              <a:ext cx="7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008000"/>
                  </a:solidFill>
                  <a:latin typeface="Corbel" pitchFamily="34" charset="0"/>
                </a:rPr>
                <a:t>r = </a:t>
              </a:r>
              <a:r>
                <a:rPr lang="en-US" sz="2800" b="1" i="1" dirty="0" err="1">
                  <a:solidFill>
                    <a:srgbClr val="008000"/>
                  </a:solidFill>
                  <a:latin typeface="Corbel" pitchFamily="34" charset="0"/>
                </a:rPr>
                <a:t>M∙r</a:t>
              </a:r>
              <a:endParaRPr lang="en-US" sz="2800" b="1" i="1" dirty="0">
                <a:solidFill>
                  <a:srgbClr val="008000"/>
                </a:solidFill>
                <a:latin typeface="Corbel" pitchFamily="34" charset="0"/>
              </a:endParaRPr>
            </a:p>
          </p:txBody>
        </p:sp>
        <p:sp>
          <p:nvSpPr>
            <p:cNvPr id="51234" name="Rectangle 22"/>
            <p:cNvSpPr>
              <a:spLocks noChangeArrowheads="1"/>
            </p:cNvSpPr>
            <p:nvPr/>
          </p:nvSpPr>
          <p:spPr bwMode="auto">
            <a:xfrm>
              <a:off x="4128" y="2854"/>
              <a:ext cx="91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1235" name="Text Box 23"/>
            <p:cNvSpPr txBox="1">
              <a:spLocks noChangeArrowheads="1"/>
            </p:cNvSpPr>
            <p:nvPr/>
          </p:nvSpPr>
          <p:spPr bwMode="auto">
            <a:xfrm>
              <a:off x="3628" y="2832"/>
              <a:ext cx="174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 y       ½    ½    0     y</a:t>
              </a:r>
            </a:p>
            <a:p>
              <a:r>
                <a:rPr lang="en-US" sz="2400" dirty="0">
                  <a:latin typeface="Times New Roman" pitchFamily="18" charset="0"/>
                </a:rPr>
                <a:t> a   =  ½     0    1     a</a:t>
              </a:r>
            </a:p>
            <a:p>
              <a:r>
                <a:rPr lang="en-US" sz="2400" dirty="0">
                  <a:latin typeface="Times New Roman" pitchFamily="18" charset="0"/>
                </a:rPr>
                <a:t> m       0    ½    0    m</a:t>
              </a:r>
            </a:p>
          </p:txBody>
        </p:sp>
        <p:sp>
          <p:nvSpPr>
            <p:cNvPr id="51236" name="Rectangle 24"/>
            <p:cNvSpPr>
              <a:spLocks noChangeArrowheads="1"/>
            </p:cNvSpPr>
            <p:nvPr/>
          </p:nvSpPr>
          <p:spPr bwMode="auto">
            <a:xfrm>
              <a:off x="3648" y="2832"/>
              <a:ext cx="28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1237" name="Rectangle 25"/>
            <p:cNvSpPr>
              <a:spLocks noChangeArrowheads="1"/>
            </p:cNvSpPr>
            <p:nvPr/>
          </p:nvSpPr>
          <p:spPr bwMode="auto">
            <a:xfrm>
              <a:off x="5088" y="2832"/>
              <a:ext cx="2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3F12A-5354-4EB8-81C6-823819745DA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grpSp>
        <p:nvGrpSpPr>
          <p:cNvPr id="25" name="Group 20"/>
          <p:cNvGrpSpPr/>
          <p:nvPr/>
        </p:nvGrpSpPr>
        <p:grpSpPr>
          <a:xfrm>
            <a:off x="2877127" y="2133600"/>
            <a:ext cx="1752600" cy="1371600"/>
            <a:chOff x="5715000" y="1828800"/>
            <a:chExt cx="1752600" cy="13716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32" idx="6"/>
              <a:endCxn id="32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858000" y="1600200"/>
          <a:ext cx="2438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276764" y="4495801"/>
            <a:ext cx="2828636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4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</p:spTree>
    <p:extLst>
      <p:ext uri="{BB962C8B-B14F-4D97-AF65-F5344CB8AC3E}">
        <p14:creationId xmlns:p14="http://schemas.microsoft.com/office/powerpoint/2010/main" val="26457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1D59-A3CA-E176-43CD-A96A4268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00-294E-65DF-EEDA-56F1669F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algorithms to systems – Google's search engine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466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Power Iteration Method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Given a web graph with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 nodes, where the nodes are pages and edges are hyperlinks</a:t>
            </a:r>
          </a:p>
          <a:p>
            <a:r>
              <a:rPr lang="en-US" b="1" dirty="0">
                <a:solidFill>
                  <a:srgbClr val="008000"/>
                </a:solidFill>
              </a:rPr>
              <a:t>Power iteration: </a:t>
            </a:r>
            <a:r>
              <a:rPr lang="en-US" dirty="0"/>
              <a:t>a simple iterative scheme</a:t>
            </a:r>
          </a:p>
          <a:p>
            <a:pPr lvl="1"/>
            <a:r>
              <a:rPr lang="en-US" dirty="0"/>
              <a:t>Suppose there are </a:t>
            </a:r>
            <a:r>
              <a:rPr lang="en-US" i="1" dirty="0"/>
              <a:t>N</a:t>
            </a:r>
            <a:r>
              <a:rPr lang="en-US" dirty="0"/>
              <a:t> web pages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Initialize: </a:t>
            </a:r>
            <a:r>
              <a:rPr lang="en-US" b="1" dirty="0"/>
              <a:t>r</a:t>
            </a:r>
            <a:r>
              <a:rPr lang="en-US" baseline="30000" dirty="0"/>
              <a:t>(0)</a:t>
            </a:r>
            <a:r>
              <a:rPr lang="en-US" dirty="0"/>
              <a:t> = [1/N,….,1/N]</a:t>
            </a:r>
            <a:r>
              <a:rPr lang="en-US" baseline="30000" dirty="0"/>
              <a:t>T</a:t>
            </a:r>
            <a:endParaRPr lang="en-US" dirty="0"/>
          </a:p>
          <a:p>
            <a:pPr lvl="1"/>
            <a:r>
              <a:rPr lang="en-US" dirty="0"/>
              <a:t>Iterate: </a:t>
            </a:r>
            <a:r>
              <a:rPr lang="en-US" b="1" dirty="0"/>
              <a:t>r</a:t>
            </a:r>
            <a:r>
              <a:rPr lang="en-US" baseline="30000" dirty="0"/>
              <a:t>(t+1)</a:t>
            </a:r>
            <a:r>
              <a:rPr lang="en-US" dirty="0"/>
              <a:t> = </a:t>
            </a:r>
            <a:r>
              <a:rPr lang="en-US" b="1" dirty="0"/>
              <a:t>M </a:t>
            </a:r>
            <a:r>
              <a:rPr lang="en-US" dirty="0"/>
              <a:t>∙ </a:t>
            </a:r>
            <a:r>
              <a:rPr lang="en-US" b="1" dirty="0"/>
              <a:t>r</a:t>
            </a:r>
            <a:r>
              <a:rPr lang="en-US" baseline="30000" dirty="0"/>
              <a:t>(t)</a:t>
            </a:r>
          </a:p>
          <a:p>
            <a:pPr lvl="1"/>
            <a:r>
              <a:rPr lang="en-US" dirty="0"/>
              <a:t>Stop when |</a:t>
            </a:r>
            <a:r>
              <a:rPr lang="en-US" b="1" dirty="0"/>
              <a:t>r</a:t>
            </a:r>
            <a:r>
              <a:rPr lang="en-US" baseline="30000" dirty="0"/>
              <a:t>(t+1) </a:t>
            </a:r>
            <a:r>
              <a:rPr lang="en-US" dirty="0"/>
              <a:t>– </a:t>
            </a:r>
            <a:r>
              <a:rPr lang="en-US" b="1" dirty="0"/>
              <a:t>r</a:t>
            </a:r>
            <a:r>
              <a:rPr lang="en-US" baseline="30000" dirty="0"/>
              <a:t>(t)</a:t>
            </a:r>
            <a:r>
              <a:rPr lang="en-US" dirty="0"/>
              <a:t>|</a:t>
            </a:r>
            <a:r>
              <a:rPr lang="en-US" baseline="-25000" dirty="0"/>
              <a:t>1</a:t>
            </a:r>
            <a:r>
              <a:rPr lang="en-US" dirty="0"/>
              <a:t> &lt;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</a:t>
            </a:r>
          </a:p>
          <a:p>
            <a:pPr marL="768096" lvl="2" indent="0">
              <a:buNone/>
            </a:pPr>
            <a:endParaRPr lang="en-US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11F5F-9F01-4FB0-97C4-F008FC58AFD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458200" y="3200400"/>
          <a:ext cx="1943216" cy="10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469800" progId="Equation.3">
                  <p:embed/>
                </p:oleObj>
              </mc:Choice>
              <mc:Fallback>
                <p:oleObj name="Equation" r:id="rId3" imgW="888840" imgH="4698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200400"/>
                        <a:ext cx="1943216" cy="10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33570" y="419100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…. out-degree of node i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953000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n-US" sz="2000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</a:t>
            </a:r>
            <a:r>
              <a:rPr lang="en-US" sz="2000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1≤i≤N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|x</a:t>
            </a:r>
            <a:r>
              <a:rPr lang="en-US" sz="2000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 is the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b="1" baseline="-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norm </a:t>
            </a:r>
          </a:p>
          <a:p>
            <a:pPr lvl="2"/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Can use any other vector norm, e.g., Euclidean</a:t>
            </a:r>
          </a:p>
        </p:txBody>
      </p:sp>
    </p:spTree>
    <p:extLst>
      <p:ext uri="{BB962C8B-B14F-4D97-AF65-F5344CB8AC3E}">
        <p14:creationId xmlns:p14="http://schemas.microsoft.com/office/powerpoint/2010/main" val="396212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: How to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/N</a:t>
                </a:r>
              </a:p>
              <a:p>
                <a:pPr lvl="1"/>
                <a:r>
                  <a:rPr lang="en-US" b="1" dirty="0">
                    <a:cs typeface="Times New Roman" pitchFamily="18" charset="0"/>
                  </a:rPr>
                  <a:t>1:</a:t>
                </a:r>
                <a:r>
                  <a:rPr lang="en-US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b="1" dirty="0"/>
                  <a:t>2: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Goto</a:t>
                </a:r>
                <a:r>
                  <a:rPr lang="en-US" dirty="0"/>
                  <a:t> </a:t>
                </a:r>
                <a:r>
                  <a:rPr lang="en-US" b="1" dirty="0"/>
                  <a:t>1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Example: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1/3	5/12	9/24		6/15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=	1/3	3/6	1/3	11/24	…	6/15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1/6	3/12	1/6		3/15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grpSp>
        <p:nvGrpSpPr>
          <p:cNvPr id="9" name="Group 20"/>
          <p:cNvGrpSpPr/>
          <p:nvPr/>
        </p:nvGrpSpPr>
        <p:grpSpPr>
          <a:xfrm>
            <a:off x="6408680" y="1434834"/>
            <a:ext cx="1752600" cy="1371600"/>
            <a:chOff x="5715000" y="1828800"/>
            <a:chExt cx="1752600" cy="13716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6"/>
              <a:endCxn id="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156961" y="1304305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2353733" y="4825140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1" y="597660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77200" y="3052228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4800600"/>
            <a:ext cx="533400" cy="11675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2600" y="4800600"/>
            <a:ext cx="846080" cy="11675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98400" y="4812870"/>
            <a:ext cx="846080" cy="11675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43800" y="4729050"/>
            <a:ext cx="1608080" cy="11675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: How to solve?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/N</a:t>
                </a:r>
              </a:p>
              <a:p>
                <a:pPr lvl="1"/>
                <a:r>
                  <a:rPr lang="en-US" b="1" dirty="0">
                    <a:cs typeface="Times New Roman" pitchFamily="18" charset="0"/>
                  </a:rPr>
                  <a:t>1:</a:t>
                </a:r>
                <a:r>
                  <a:rPr lang="en-US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b="1" dirty="0"/>
                  <a:t>2: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Goto</a:t>
                </a:r>
                <a:r>
                  <a:rPr lang="en-US" dirty="0"/>
                  <a:t> </a:t>
                </a:r>
                <a:r>
                  <a:rPr lang="en-US" b="1" dirty="0"/>
                  <a:t>1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Example: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1/3	5/12	9/24		6/15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=	1/3	3/6	1/3	11/24	…	6/15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1/6	3/12	1/6		3/15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grpSp>
        <p:nvGrpSpPr>
          <p:cNvPr id="9" name="Group 20"/>
          <p:cNvGrpSpPr/>
          <p:nvPr/>
        </p:nvGrpSpPr>
        <p:grpSpPr>
          <a:xfrm>
            <a:off x="6408680" y="1434834"/>
            <a:ext cx="1752600" cy="1371600"/>
            <a:chOff x="5715000" y="1828800"/>
            <a:chExt cx="1752600" cy="13716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6"/>
              <a:endCxn id="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156961" y="1304305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2353733" y="4825140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1" y="597660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77200" y="3052228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</p:spTree>
    <p:extLst>
      <p:ext uri="{BB962C8B-B14F-4D97-AF65-F5344CB8AC3E}">
        <p14:creationId xmlns:p14="http://schemas.microsoft.com/office/powerpoint/2010/main" val="158880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Power Iteration works?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1"/>
                <a:ext cx="8686800" cy="5257801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Power iteration: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dirty="0"/>
                  <a:t>A method for finding dominant eigenvector (the vector corresponding to the largest eigenvalue)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𝑴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𝑴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𝑴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Claim: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br>
                  <a:rPr lang="en-US" dirty="0">
                    <a:solidFill>
                      <a:srgbClr val="D60093"/>
                    </a:solidFill>
                  </a:rPr>
                </a:br>
                <a:r>
                  <a:rPr lang="en-US" dirty="0"/>
                  <a:t>Sequence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/>
                      </a:rPr>
                      <m:t>,…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approaches the dominant eigenvector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𝑴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1"/>
                <a:ext cx="8686800" cy="5257801"/>
              </a:xfrm>
              <a:blipFill>
                <a:blip r:embed="rId2"/>
                <a:stretch>
                  <a:fillRect l="-1263" t="-208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220200" y="0"/>
            <a:ext cx="1489222" cy="685800"/>
            <a:chOff x="7696200" y="0"/>
            <a:chExt cx="1489222" cy="685800"/>
          </a:xfrm>
        </p:grpSpPr>
        <p:sp>
          <p:nvSpPr>
            <p:cNvPr id="8" name="Teardrop 7"/>
            <p:cNvSpPr/>
            <p:nvPr/>
          </p:nvSpPr>
          <p:spPr>
            <a:xfrm>
              <a:off x="7696200" y="0"/>
              <a:ext cx="1447800" cy="685800"/>
            </a:xfrm>
            <a:prstGeom prst="teardrop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26881" y="76200"/>
              <a:ext cx="14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Details!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8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Power Iteration works?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1"/>
                <a:ext cx="8534400" cy="52578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Claim: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r>
                  <a:rPr lang="en-US" dirty="0"/>
                  <a:t>Sequence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,…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approaches the dominant eigenvector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Proof:</a:t>
                </a:r>
              </a:p>
              <a:p>
                <a:pPr lvl="1"/>
                <a:r>
                  <a:rPr lang="en-US" dirty="0"/>
                  <a:t>Assume </a:t>
                </a:r>
                <a:r>
                  <a:rPr lang="en-US" b="1" i="1" dirty="0"/>
                  <a:t>M</a:t>
                </a:r>
                <a:r>
                  <a:rPr lang="en-US" dirty="0"/>
                  <a:t> has </a:t>
                </a:r>
                <a:r>
                  <a:rPr lang="en-US" b="1" i="1" dirty="0"/>
                  <a:t>n</a:t>
                </a:r>
                <a:r>
                  <a:rPr lang="en-US" dirty="0"/>
                  <a:t> linearly independent eigenvectors,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corresponding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 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…</m:t>
                    </m:r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form a basis and thus we can write: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(0)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…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𝑴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𝑴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b="1" i="1" dirty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</a:rPr>
                  <a:t>Repeated multiplication on both sides produces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1"/>
                <a:ext cx="8534400" cy="5257801"/>
              </a:xfrm>
              <a:blipFill>
                <a:blip r:embed="rId2"/>
                <a:stretch>
                  <a:fillRect l="-1286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220200" y="0"/>
            <a:ext cx="1489222" cy="685800"/>
            <a:chOff x="7696200" y="0"/>
            <a:chExt cx="1489222" cy="685800"/>
          </a:xfrm>
        </p:grpSpPr>
        <p:sp>
          <p:nvSpPr>
            <p:cNvPr id="8" name="Teardrop 7"/>
            <p:cNvSpPr/>
            <p:nvPr/>
          </p:nvSpPr>
          <p:spPr>
            <a:xfrm>
              <a:off x="7696200" y="0"/>
              <a:ext cx="1447800" cy="685800"/>
            </a:xfrm>
            <a:prstGeom prst="teardrop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26881" y="76200"/>
              <a:ext cx="14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Details!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Power Iteration works?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4582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Claim: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r>
                  <a:rPr lang="en-US" dirty="0"/>
                  <a:t>Sequence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,…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𝒓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approaches the dominant eigenvector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𝑴</m:t>
                    </m:r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Proof (continued):</a:t>
                </a:r>
              </a:p>
              <a:p>
                <a:pPr lvl="1"/>
                <a:r>
                  <a:rPr lang="en-US" dirty="0">
                    <a:solidFill>
                      <a:srgbClr val="008000"/>
                    </a:solidFill>
                  </a:rPr>
                  <a:t>Repeated multiplication on both sides produces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8000"/>
                    </a:solidFill>
                  </a:rPr>
                  <a:t>  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/>
                                    </m:sSub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/>
                                    </m:sSub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then fractions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  <m:sup/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den>
                    </m:f>
                    <m:r>
                      <a:rPr lang="en-US" b="0" i="1" smtClean="0">
                        <a:latin typeface="Cambria Math"/>
                      </a:rPr>
                      <m:t>…&lt;1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  (for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=2…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sz="3300" b="1" dirty="0">
                    <a:solidFill>
                      <a:srgbClr val="0000FF"/>
                    </a:solidFill>
                  </a:rPr>
                  <a:t>Thus: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𝑴</m:t>
                        </m:r>
                      </m:e>
                      <m:sup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3300" b="1" i="1" dirty="0">
                        <a:solidFill>
                          <a:srgbClr val="0000FF"/>
                        </a:solidFill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3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3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sz="33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3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3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3300" b="1" dirty="0">
                  <a:solidFill>
                    <a:srgbClr val="0000FF"/>
                  </a:solidFill>
                </a:endParaRPr>
              </a:p>
              <a:p>
                <a:pPr lvl="2"/>
                <a:r>
                  <a:rPr lang="en-US" dirty="0"/>
                  <a:t>Note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then the method won’t converge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458200" cy="5410200"/>
              </a:xfrm>
              <a:blipFill>
                <a:blip r:embed="rId2"/>
                <a:stretch>
                  <a:fillRect l="-1297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220200" y="0"/>
            <a:ext cx="1489222" cy="685800"/>
            <a:chOff x="7696200" y="0"/>
            <a:chExt cx="1489222" cy="685800"/>
          </a:xfrm>
        </p:grpSpPr>
        <p:sp>
          <p:nvSpPr>
            <p:cNvPr id="8" name="Teardrop 7"/>
            <p:cNvSpPr/>
            <p:nvPr/>
          </p:nvSpPr>
          <p:spPr>
            <a:xfrm>
              <a:off x="7696200" y="0"/>
              <a:ext cx="1447800" cy="685800"/>
            </a:xfrm>
            <a:prstGeom prst="teardrop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26881" y="76200"/>
              <a:ext cx="14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Details!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1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Random Walk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marL="438912" indent="-320040">
                  <a:spcBef>
                    <a:spcPts val="0"/>
                  </a:spcBef>
                  <a:buFont typeface="Wingdings 2"/>
                  <a:buChar char=""/>
                  <a:defRPr/>
                </a:pPr>
                <a:r>
                  <a:rPr lang="en-US" b="1" dirty="0">
                    <a:solidFill>
                      <a:srgbClr val="0000FF"/>
                    </a:solidFill>
                    <a:ea typeface="+mn-ea"/>
                  </a:rPr>
                  <a:t>Imagine a random web surfer:</a:t>
                </a:r>
              </a:p>
              <a:p>
                <a:pPr lvl="1">
                  <a:defRPr/>
                </a:pPr>
                <a:r>
                  <a:rPr lang="en-US" dirty="0">
                    <a:ea typeface="+mn-ea"/>
                  </a:rPr>
                  <a:t>At any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𝒕</m:t>
                    </m:r>
                  </m:oMath>
                </a14:m>
                <a:r>
                  <a:rPr lang="en-US" dirty="0">
                    <a:ea typeface="+mn-ea"/>
                  </a:rPr>
                  <a:t>, surfer is on some page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endParaRPr lang="en-US" b="1" dirty="0"/>
              </a:p>
              <a:p>
                <a:pPr lvl="1">
                  <a:defRPr/>
                </a:pPr>
                <a:r>
                  <a:rPr lang="en-US" dirty="0">
                    <a:ea typeface="+mn-ea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dirty="0">
                    <a:ea typeface="+mn-ea"/>
                  </a:rPr>
                  <a:t>, the surfer follows an </a:t>
                </a:r>
                <a:br>
                  <a:rPr lang="en-US" dirty="0">
                    <a:ea typeface="+mn-ea"/>
                  </a:rPr>
                </a:br>
                <a:r>
                  <a:rPr lang="en-US" dirty="0">
                    <a:ea typeface="+mn-ea"/>
                  </a:rPr>
                  <a:t>out-link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r>
                  <a:rPr lang="en-US" dirty="0">
                    <a:ea typeface="+mn-ea"/>
                  </a:rPr>
                  <a:t> uniformly at random</a:t>
                </a:r>
              </a:p>
              <a:p>
                <a:pPr lvl="1">
                  <a:defRPr/>
                </a:pPr>
                <a:r>
                  <a:rPr lang="en-US" dirty="0">
                    <a:ea typeface="+mn-ea"/>
                  </a:rPr>
                  <a:t>Ends up on some page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𝒋</m:t>
                    </m:r>
                  </m:oMath>
                </a14:m>
                <a:r>
                  <a:rPr lang="en-US" dirty="0">
                    <a:ea typeface="+mn-ea"/>
                  </a:rPr>
                  <a:t> linked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endParaRPr lang="en-US" b="1" dirty="0"/>
              </a:p>
              <a:p>
                <a:pPr marL="731520" lvl="1" indent="-274320">
                  <a:defRPr/>
                </a:pPr>
                <a:r>
                  <a:rPr lang="en-US" dirty="0">
                    <a:ea typeface="+mn-ea"/>
                  </a:rPr>
                  <a:t>Process repeats indefinitely</a:t>
                </a:r>
              </a:p>
              <a:p>
                <a:pPr marL="438912" indent="-320040">
                  <a:spcBef>
                    <a:spcPts val="0"/>
                  </a:spcBef>
                  <a:buFont typeface="Wingdings 2"/>
                  <a:buChar char=""/>
                  <a:defRPr/>
                </a:pPr>
                <a:r>
                  <a:rPr lang="en-US" b="1" dirty="0">
                    <a:solidFill>
                      <a:srgbClr val="D60093"/>
                    </a:solidFill>
                    <a:ea typeface="+mn-ea"/>
                  </a:rPr>
                  <a:t>Let:</a:t>
                </a:r>
              </a:p>
              <a:p>
                <a:pPr lvl="1" indent="-320040">
                  <a:spcBef>
                    <a:spcPts val="0"/>
                  </a:spcBef>
                  <a:buFont typeface="Wingdings 2"/>
                  <a:buChar char=""/>
                  <a:defRPr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+mn-ea"/>
                  </a:rPr>
                  <a:t> … vector whose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r>
                  <a:rPr lang="en-US" baseline="30000" dirty="0" err="1">
                    <a:ea typeface="+mn-ea"/>
                  </a:rPr>
                  <a:t>th</a:t>
                </a:r>
                <a:r>
                  <a:rPr lang="en-US" dirty="0">
                    <a:ea typeface="+mn-ea"/>
                  </a:rPr>
                  <a:t> coordinate is the </a:t>
                </a:r>
                <a:br>
                  <a:rPr lang="en-US" dirty="0">
                    <a:ea typeface="+mn-ea"/>
                  </a:rPr>
                </a:br>
                <a:r>
                  <a:rPr lang="en-US" dirty="0">
                    <a:ea typeface="+mn-ea"/>
                  </a:rPr>
                  <a:t>prob. that the surfer is at page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𝒊</m:t>
                    </m:r>
                  </m:oMath>
                </a14:m>
                <a:r>
                  <a:rPr lang="en-US" dirty="0">
                    <a:ea typeface="+mn-ea"/>
                  </a:rPr>
                  <a:t> at time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𝒕</m:t>
                    </m:r>
                  </m:oMath>
                </a14:m>
                <a:endParaRPr lang="en-US" b="1" dirty="0"/>
              </a:p>
              <a:p>
                <a:pPr lvl="1">
                  <a:defRPr/>
                </a:pPr>
                <a:r>
                  <a:rPr lang="en-US" dirty="0">
                    <a:cs typeface="Times New Roman" pitchFamily="18" charset="0"/>
                  </a:rPr>
                  <a:t>So,</a:t>
                </a:r>
                <a:r>
                  <a:rPr lang="en-US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+mn-ea"/>
                  </a:rPr>
                  <a:t> is a probability distribution over pages</a:t>
                </a: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A374B-8330-4BF2-88A5-5A2633069F38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591550" y="2743200"/>
          <a:ext cx="2000250" cy="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240" imgH="431640" progId="Equation.3">
                  <p:embed/>
                </p:oleObj>
              </mc:Choice>
              <mc:Fallback>
                <p:oleObj name="Equation" r:id="rId5" imgW="876240" imgH="431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1550" y="2743200"/>
                        <a:ext cx="2000250" cy="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9243096" y="2438226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59722" y="1503846"/>
            <a:ext cx="410375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497096" y="1503846"/>
            <a:ext cx="165358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7"/>
          </p:cNvCxnSpPr>
          <p:nvPr/>
        </p:nvCxnSpPr>
        <p:spPr>
          <a:xfrm flipH="1">
            <a:off x="9601041" y="1493593"/>
            <a:ext cx="781081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750042" y="129540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9461242" y="129540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10172442" y="129540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90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Stationary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295401"/>
                <a:ext cx="8534400" cy="5257801"/>
              </a:xfrm>
            </p:spPr>
            <p:txBody>
              <a:bodyPr rtlCol="0">
                <a:normAutofit/>
              </a:bodyPr>
              <a:lstStyle/>
              <a:p>
                <a:pPr>
                  <a:defRPr/>
                </a:pPr>
                <a:r>
                  <a:rPr lang="en-US" b="1" dirty="0">
                    <a:solidFill>
                      <a:srgbClr val="D60093"/>
                    </a:solidFill>
                  </a:rPr>
                  <a:t>Where is the surfer at time </a:t>
                </a:r>
                <a:r>
                  <a:rPr lang="en-US" b="1" i="1" dirty="0">
                    <a:solidFill>
                      <a:srgbClr val="D60093"/>
                    </a:solidFill>
                    <a:latin typeface="Times New Roman" pitchFamily="18" charset="0"/>
                    <a:cs typeface="Times New Roman" pitchFamily="18" charset="0"/>
                  </a:rPr>
                  <a:t>t+1</a:t>
                </a:r>
                <a:r>
                  <a:rPr lang="en-US" b="1" dirty="0">
                    <a:solidFill>
                      <a:srgbClr val="D60093"/>
                    </a:solidFill>
                  </a:rPr>
                  <a:t>?</a:t>
                </a:r>
              </a:p>
              <a:p>
                <a:pPr marL="731520" lvl="1" indent="-274320">
                  <a:defRPr/>
                </a:pPr>
                <a:r>
                  <a:rPr lang="en-US" dirty="0">
                    <a:ea typeface="+mn-ea"/>
                  </a:rPr>
                  <a:t>Follows a link uniformly at random</a:t>
                </a:r>
              </a:p>
              <a:p>
                <a:pPr indent="-274320">
                  <a:buNone/>
                  <a:defRPr/>
                </a:pP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31520" lvl="1" indent="-274320">
                  <a:buNone/>
                  <a:defRPr/>
                </a:pPr>
                <a:endParaRPr lang="en-US" sz="5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38912" indent="-320040">
                  <a:spcBef>
                    <a:spcPts val="0"/>
                  </a:spcBef>
                  <a:buFont typeface="Wingdings 2"/>
                  <a:buChar char=""/>
                  <a:defRPr/>
                </a:pPr>
                <a:r>
                  <a:rPr lang="en-US" dirty="0">
                    <a:ea typeface="+mn-ea"/>
                  </a:rPr>
                  <a:t>Suppose the random walk reaches a state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	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 = 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ea typeface="+mn-ea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:r>
                  <a:rPr lang="en-US" b="1" dirty="0">
                    <a:solidFill>
                      <a:srgbClr val="0000FF"/>
                    </a:solidFill>
                    <a:ea typeface="+mn-ea"/>
                  </a:rPr>
                  <a:t>stationary distribution </a:t>
                </a:r>
                <a:r>
                  <a:rPr lang="en-US" dirty="0">
                    <a:ea typeface="+mn-ea"/>
                  </a:rPr>
                  <a:t>of a random walk</a:t>
                </a:r>
              </a:p>
              <a:p>
                <a:pPr marL="438912" indent="-320040">
                  <a:spcBef>
                    <a:spcPts val="0"/>
                  </a:spcBef>
                  <a:buFont typeface="Wingdings 2"/>
                  <a:buChar char=""/>
                  <a:defRPr/>
                </a:pPr>
                <a:r>
                  <a:rPr lang="en-US" b="1" dirty="0">
                    <a:solidFill>
                      <a:srgbClr val="0000FF"/>
                    </a:solidFill>
                    <a:ea typeface="+mn-ea"/>
                  </a:rPr>
                  <a:t>Our original rank vector</a:t>
                </a:r>
                <a:r>
                  <a:rPr lang="en-US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dirty="0">
                    <a:ea typeface="+mn-ea"/>
                  </a:rPr>
                  <a:t> satisfies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a:rPr lang="en-US" b="1" i="1" dirty="0" err="1" smtClean="0">
                        <a:latin typeface="Cambria Math"/>
                        <a:cs typeface="Times New Roman" pitchFamily="18" charset="0"/>
                      </a:rPr>
                      <m:t>𝑴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 err="1" smtClean="0">
                        <a:latin typeface="Cambria Math"/>
                        <a:cs typeface="Times New Roman" pitchFamily="18" charset="0"/>
                      </a:rPr>
                      <m:t>𝒓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31520" lvl="1" indent="-274320">
                  <a:defRPr/>
                </a:pPr>
                <a:r>
                  <a:rPr lang="en-US" b="1" dirty="0">
                    <a:solidFill>
                      <a:srgbClr val="D60093"/>
                    </a:solidFill>
                    <a:ea typeface="+mn-ea"/>
                  </a:rPr>
                  <a:t>So,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/>
                        <a:ea typeface="+mn-ea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  <a:ea typeface="+mn-ea"/>
                  </a:rPr>
                  <a:t> is a stationary distribution for </a:t>
                </a:r>
                <a:br>
                  <a:rPr lang="en-US" b="1" dirty="0">
                    <a:solidFill>
                      <a:srgbClr val="D60093"/>
                    </a:solidFill>
                    <a:ea typeface="+mn-ea"/>
                  </a:rPr>
                </a:br>
                <a:r>
                  <a:rPr lang="en-US" b="1" dirty="0">
                    <a:solidFill>
                      <a:srgbClr val="D60093"/>
                    </a:solidFill>
                    <a:ea typeface="+mn-ea"/>
                  </a:rPr>
                  <a:t>the random walk</a:t>
                </a:r>
              </a:p>
              <a:p>
                <a:pPr marL="438912" indent="-320040">
                  <a:spcBef>
                    <a:spcPts val="0"/>
                  </a:spcBef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 marL="438912" indent="-320040">
                  <a:spcBef>
                    <a:spcPts val="0"/>
                  </a:spcBef>
                  <a:buNone/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1"/>
                <a:ext cx="8534400" cy="5257801"/>
              </a:xfrm>
              <a:blipFill>
                <a:blip r:embed="rId3"/>
                <a:stretch>
                  <a:fillRect l="-128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8333710" y="2584450"/>
          <a:ext cx="23447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03040" progId="Equation.3">
                  <p:embed/>
                </p:oleObj>
              </mc:Choice>
              <mc:Fallback>
                <p:oleObj name="Equation" r:id="rId4" imgW="1104840" imgH="20304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710" y="2584450"/>
                        <a:ext cx="23447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9296400" y="2173910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9013026" y="1391755"/>
            <a:ext cx="344789" cy="8432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9506080" y="1391755"/>
            <a:ext cx="209679" cy="7821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7"/>
          </p:cNvCxnSpPr>
          <p:nvPr/>
        </p:nvCxnSpPr>
        <p:spPr>
          <a:xfrm flipH="1">
            <a:off x="9654345" y="1391755"/>
            <a:ext cx="727777" cy="8432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50042" y="121920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9461242" y="121920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0172442" y="121920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0426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2954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 central result from the theory of random walks (a.k.a. Markov processes):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2743200"/>
            <a:ext cx="8229600" cy="3048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itchFamily="34" charset="0"/>
              </a:rPr>
              <a:t>For graphs that satisfy </a:t>
            </a:r>
            <a:r>
              <a:rPr lang="en-US" sz="3200" b="1" dirty="0">
                <a:latin typeface="Calibri" pitchFamily="34" charset="0"/>
              </a:rPr>
              <a:t>certain conditions</a:t>
            </a:r>
            <a:r>
              <a:rPr lang="en-US" sz="3200" dirty="0">
                <a:latin typeface="Calibri" pitchFamily="34" charset="0"/>
              </a:rPr>
              <a:t>,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the </a:t>
            </a:r>
            <a:r>
              <a:rPr lang="en-US" sz="3200" b="1" dirty="0">
                <a:latin typeface="Calibri" pitchFamily="34" charset="0"/>
              </a:rPr>
              <a:t>stationary distribution is unique</a:t>
            </a:r>
            <a:r>
              <a:rPr lang="en-US" sz="3200" dirty="0">
                <a:latin typeface="Calibri" pitchFamily="34" charset="0"/>
              </a:rPr>
              <a:t> and eventually will be reached no matter what the initial probability distribution at time </a:t>
            </a:r>
            <a:r>
              <a:rPr lang="en-US" sz="3200" b="1" dirty="0">
                <a:latin typeface="Calibri" pitchFamily="34" charset="0"/>
              </a:rPr>
              <a:t>t = 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71204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81200"/>
            <a:ext cx="8077200" cy="2590800"/>
          </a:xfrm>
        </p:spPr>
        <p:txBody>
          <a:bodyPr anchor="b">
            <a:normAutofit/>
          </a:bodyPr>
          <a:lstStyle/>
          <a:p>
            <a:r>
              <a:rPr lang="en-US" sz="4800" dirty="0"/>
              <a:t>PageRank: </a:t>
            </a:r>
            <a:br>
              <a:rPr lang="en-US" sz="4800" dirty="0"/>
            </a:br>
            <a:r>
              <a:rPr lang="en-US" sz="4800" dirty="0"/>
              <a:t>The Google Formulation</a:t>
            </a:r>
          </a:p>
        </p:txBody>
      </p:sp>
    </p:spTree>
    <p:extLst>
      <p:ext uri="{BB962C8B-B14F-4D97-AF65-F5344CB8AC3E}">
        <p14:creationId xmlns:p14="http://schemas.microsoft.com/office/powerpoint/2010/main" val="35167764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789-34B2-D254-938C-37F6FFFC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4955-20CC-C625-34A0-ABDEEBF9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not enough</a:t>
            </a:r>
          </a:p>
          <a:p>
            <a:r>
              <a:rPr lang="en-US" dirty="0"/>
              <a:t>Levels of the mapping function to form</a:t>
            </a:r>
          </a:p>
          <a:p>
            <a:r>
              <a:rPr lang="en-US" dirty="0"/>
              <a:t>Difference between theoretical algorithm and algorithm at scale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PageRank: Three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3600" b="1" dirty="0">
                <a:solidFill>
                  <a:srgbClr val="D60093"/>
                </a:solidFill>
              </a:rPr>
              <a:t>Does this converge?</a:t>
            </a:r>
          </a:p>
          <a:p>
            <a:pPr lvl="8"/>
            <a:endParaRPr lang="en-US" sz="2000" b="1" dirty="0">
              <a:solidFill>
                <a:srgbClr val="D60093"/>
              </a:solidFill>
            </a:endParaRPr>
          </a:p>
          <a:p>
            <a:r>
              <a:rPr lang="en-US" sz="3600" b="1" dirty="0">
                <a:solidFill>
                  <a:srgbClr val="D60093"/>
                </a:solidFill>
              </a:rPr>
              <a:t>Does it converge to what we want?</a:t>
            </a:r>
          </a:p>
          <a:p>
            <a:pPr lvl="8"/>
            <a:endParaRPr lang="en-US" sz="2000" b="1" dirty="0">
              <a:solidFill>
                <a:srgbClr val="D60093"/>
              </a:solidFill>
            </a:endParaRPr>
          </a:p>
          <a:p>
            <a:r>
              <a:rPr lang="en-US" sz="3600" b="1" dirty="0">
                <a:solidFill>
                  <a:srgbClr val="D60093"/>
                </a:solidFill>
              </a:rPr>
              <a:t>Are results reasonable?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1371600"/>
          <a:ext cx="3314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69800" progId="Equation.3">
                  <p:embed/>
                </p:oleObj>
              </mc:Choice>
              <mc:Fallback>
                <p:oleObj name="Equation" r:id="rId2" imgW="888840" imgH="4698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33147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1" y="1905000"/>
          <a:ext cx="2337749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164880" progId="Equation.3">
                  <p:embed/>
                </p:oleObj>
              </mc:Choice>
              <mc:Fallback>
                <p:oleObj name="Equation" r:id="rId4" imgW="457200" imgH="164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1905000"/>
                        <a:ext cx="2337749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9692" y="2057401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or</a:t>
            </a: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equivalently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54913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converge?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	0	1	0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0	1	0	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40386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6388" y="2450037"/>
            <a:ext cx="15709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08788" y="2678637"/>
            <a:ext cx="15709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22720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499187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1" y="48006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962900" y="1881188"/>
          <a:ext cx="26289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69800" progId="Equation.3">
                  <p:embed/>
                </p:oleObj>
              </mc:Choice>
              <mc:Fallback>
                <p:oleObj name="Equation" r:id="rId2" imgW="888840" imgH="4698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1881188"/>
                        <a:ext cx="26289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27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991600" cy="987552"/>
          </a:xfrm>
        </p:spPr>
        <p:txBody>
          <a:bodyPr>
            <a:normAutofit/>
          </a:bodyPr>
          <a:lstStyle/>
          <a:p>
            <a:r>
              <a:rPr lang="en-US" dirty="0"/>
              <a:t>Does it converge to what we want?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	0	0	0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0	1	0	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40386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6388" y="2612597"/>
            <a:ext cx="15709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522720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499187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1" y="481226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962900" y="1881188"/>
          <a:ext cx="26289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69800" progId="Equation.3">
                  <p:embed/>
                </p:oleObj>
              </mc:Choice>
              <mc:Fallback>
                <p:oleObj name="Equation" r:id="rId2" imgW="888840" imgH="4698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1881188"/>
                        <a:ext cx="26289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447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PageRank</a:t>
            </a:r>
            <a:r>
              <a:rPr lang="en-US" dirty="0"/>
              <a:t>: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295401"/>
            <a:ext cx="8244336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u="sng" dirty="0">
                <a:solidFill>
                  <a:srgbClr val="D60093"/>
                </a:solidFill>
              </a:rPr>
              <a:t>2 problems:</a:t>
            </a:r>
          </a:p>
          <a:p>
            <a:r>
              <a:rPr lang="en-US" b="1" dirty="0"/>
              <a:t>(1)</a:t>
            </a:r>
            <a:r>
              <a:rPr lang="en-US" dirty="0"/>
              <a:t> Some pages are 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dead ends</a:t>
            </a:r>
            <a:r>
              <a:rPr lang="en-US" dirty="0"/>
              <a:t> (have no out-links)</a:t>
            </a:r>
          </a:p>
          <a:p>
            <a:pPr lvl="1"/>
            <a:r>
              <a:rPr lang="en-US" dirty="0"/>
              <a:t>Random walk has “nowhere” to go to</a:t>
            </a:r>
          </a:p>
          <a:p>
            <a:pPr lvl="1"/>
            <a:r>
              <a:rPr lang="en-US" dirty="0"/>
              <a:t>Such pages cause importance to “leak out”</a:t>
            </a:r>
          </a:p>
          <a:p>
            <a:endParaRPr lang="en-US" dirty="0"/>
          </a:p>
          <a:p>
            <a:r>
              <a:rPr lang="en-US" b="1" dirty="0"/>
              <a:t>(2)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Spider traps:</a:t>
            </a:r>
            <a:r>
              <a:rPr lang="en-US" dirty="0">
                <a:solidFill>
                  <a:srgbClr val="008000"/>
                </a:solidFill>
              </a:rPr>
              <a:t>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(all out-links are within the group)</a:t>
            </a:r>
          </a:p>
          <a:p>
            <a:pPr lvl="1"/>
            <a:r>
              <a:rPr lang="en-US" dirty="0"/>
              <a:t>Random walked gets “stuck” in a trap</a:t>
            </a:r>
          </a:p>
          <a:p>
            <a:pPr lvl="1"/>
            <a:r>
              <a:rPr lang="en-US" dirty="0"/>
              <a:t>And eventually spider traps absorb all importance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9" name="Straight Arrow Connector 8"/>
          <p:cNvCxnSpPr>
            <a:endCxn id="24" idx="1"/>
          </p:cNvCxnSpPr>
          <p:nvPr/>
        </p:nvCxnSpPr>
        <p:spPr>
          <a:xfrm flipH="1">
            <a:off x="8615842" y="1679846"/>
            <a:ext cx="156098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0211" y="1737858"/>
            <a:ext cx="754657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4"/>
            <a:endCxn id="27" idx="0"/>
          </p:cNvCxnSpPr>
          <p:nvPr/>
        </p:nvCxnSpPr>
        <p:spPr>
          <a:xfrm flipH="1">
            <a:off x="9589775" y="1771285"/>
            <a:ext cx="1481" cy="495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2"/>
            <a:endCxn id="24" idx="5"/>
          </p:cNvCxnSpPr>
          <p:nvPr/>
        </p:nvCxnSpPr>
        <p:spPr>
          <a:xfrm flipH="1" flipV="1">
            <a:off x="8745158" y="2141231"/>
            <a:ext cx="753176" cy="216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6"/>
            <a:endCxn id="29" idx="2"/>
          </p:cNvCxnSpPr>
          <p:nvPr/>
        </p:nvCxnSpPr>
        <p:spPr>
          <a:xfrm flipV="1">
            <a:off x="9682695" y="1508761"/>
            <a:ext cx="481880" cy="171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589060" y="198513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Oval 24"/>
          <p:cNvSpPr/>
          <p:nvPr/>
        </p:nvSpPr>
        <p:spPr>
          <a:xfrm>
            <a:off x="8680500" y="148309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9499815" y="158840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Oval 26"/>
          <p:cNvSpPr/>
          <p:nvPr/>
        </p:nvSpPr>
        <p:spPr>
          <a:xfrm>
            <a:off x="9498334" y="226657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Oval 28"/>
          <p:cNvSpPr/>
          <p:nvPr/>
        </p:nvSpPr>
        <p:spPr>
          <a:xfrm>
            <a:off x="10164575" y="1417320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1" name="Straight Arrow Connector 30"/>
          <p:cNvCxnSpPr>
            <a:stCxn id="27" idx="4"/>
            <a:endCxn id="32" idx="0"/>
          </p:cNvCxnSpPr>
          <p:nvPr/>
        </p:nvCxnSpPr>
        <p:spPr>
          <a:xfrm>
            <a:off x="9589775" y="2449454"/>
            <a:ext cx="209041" cy="491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07375" y="2941320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3" name="Straight Arrow Connector 32"/>
          <p:cNvCxnSpPr>
            <a:stCxn id="26" idx="1"/>
            <a:endCxn id="25" idx="7"/>
          </p:cNvCxnSpPr>
          <p:nvPr/>
        </p:nvCxnSpPr>
        <p:spPr>
          <a:xfrm flipH="1" flipV="1">
            <a:off x="8836599" y="1509879"/>
            <a:ext cx="689999" cy="105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408375" y="3352800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Arrow Connector 44"/>
          <p:cNvCxnSpPr>
            <a:stCxn id="34" idx="6"/>
          </p:cNvCxnSpPr>
          <p:nvPr/>
        </p:nvCxnSpPr>
        <p:spPr>
          <a:xfrm>
            <a:off x="9591255" y="3444240"/>
            <a:ext cx="484780" cy="91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4" idx="7"/>
          </p:cNvCxnSpPr>
          <p:nvPr/>
        </p:nvCxnSpPr>
        <p:spPr>
          <a:xfrm flipH="1">
            <a:off x="9564473" y="3097418"/>
            <a:ext cx="169684" cy="2821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0042655" y="3474720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2" name="Straight Arrow Connector 51"/>
          <p:cNvCxnSpPr>
            <a:stCxn id="51" idx="0"/>
            <a:endCxn id="32" idx="5"/>
          </p:cNvCxnSpPr>
          <p:nvPr/>
        </p:nvCxnSpPr>
        <p:spPr>
          <a:xfrm flipH="1" flipV="1">
            <a:off x="9863473" y="3097418"/>
            <a:ext cx="270622" cy="377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48800" y="113022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Dead end</a:t>
            </a:r>
          </a:p>
        </p:txBody>
      </p:sp>
      <p:sp>
        <p:nvSpPr>
          <p:cNvPr id="7" name="TextBox 6"/>
          <p:cNvSpPr txBox="1"/>
          <p:nvPr/>
        </p:nvSpPr>
        <p:spPr>
          <a:xfrm rot="622290">
            <a:off x="9160816" y="3523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Spider trap</a:t>
            </a:r>
          </a:p>
        </p:txBody>
      </p:sp>
    </p:spTree>
    <p:extLst>
      <p:ext uri="{BB962C8B-B14F-4D97-AF65-F5344CB8AC3E}">
        <p14:creationId xmlns:p14="http://schemas.microsoft.com/office/powerpoint/2010/main" val="17469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Spider Traps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/>
                  <a:t>And iterate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2/6	3/12	5/24		0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=	1/3	1/6	2/12	3/24	…	0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3/6	7/12	16/24		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8" name="Double Bracket 27"/>
          <p:cNvSpPr/>
          <p:nvPr/>
        </p:nvSpPr>
        <p:spPr>
          <a:xfrm>
            <a:off x="2353733" y="471593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1" y="5867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pSp>
        <p:nvGrpSpPr>
          <p:cNvPr id="30" name="Group 20"/>
          <p:cNvGrpSpPr/>
          <p:nvPr/>
        </p:nvGrpSpPr>
        <p:grpSpPr>
          <a:xfrm>
            <a:off x="6408680" y="1434834"/>
            <a:ext cx="1752600" cy="1371600"/>
            <a:chOff x="5715000" y="1828800"/>
            <a:chExt cx="1752600" cy="13716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6" idx="6"/>
              <a:endCxn id="3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156961" y="1304305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8077200" y="3052228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H="1" flipV="1">
            <a:off x="7932680" y="234923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1420" y="29834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 is a spider trap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6272977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 the PageRank score gets “trapped” in node m.</a:t>
            </a:r>
          </a:p>
        </p:txBody>
      </p:sp>
    </p:spTree>
    <p:extLst>
      <p:ext uri="{BB962C8B-B14F-4D97-AF65-F5344CB8AC3E}">
        <p14:creationId xmlns:p14="http://schemas.microsoft.com/office/powerpoint/2010/main" val="7668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Solution: Teleports!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534400" cy="5257801"/>
          </a:xfrm>
        </p:spPr>
        <p:txBody>
          <a:bodyPr>
            <a:normAutofit/>
          </a:bodyPr>
          <a:lstStyle/>
          <a:p>
            <a:r>
              <a:rPr lang="en-US" b="1" dirty="0"/>
              <a:t>The Google solution for spider traps: </a:t>
            </a:r>
            <a:r>
              <a:rPr lang="en-US" b="1" dirty="0">
                <a:solidFill>
                  <a:srgbClr val="D60093"/>
                </a:solidFill>
              </a:rPr>
              <a:t>At each time step, the random surfer has two options</a:t>
            </a:r>
          </a:p>
          <a:p>
            <a:pPr lvl="1"/>
            <a:r>
              <a:rPr lang="en-US" dirty="0"/>
              <a:t>With prob. </a:t>
            </a:r>
            <a:r>
              <a:rPr lang="en-US" b="1" i="1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/>
              <a:t>, follow a link at random</a:t>
            </a:r>
          </a:p>
          <a:p>
            <a:pPr lvl="1"/>
            <a:r>
              <a:rPr lang="en-US" dirty="0"/>
              <a:t>With prob. </a:t>
            </a:r>
            <a:r>
              <a:rPr lang="en-US" b="1" dirty="0"/>
              <a:t>1-</a:t>
            </a:r>
            <a:r>
              <a:rPr lang="en-US" b="1" i="1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/>
              <a:t>, jump to some random page</a:t>
            </a:r>
          </a:p>
          <a:p>
            <a:pPr lvl="1"/>
            <a:r>
              <a:rPr lang="en-US" dirty="0"/>
              <a:t>Common values for </a:t>
            </a:r>
            <a:r>
              <a:rPr lang="en-US" b="1" i="1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/>
              <a:t>  are in the range 0.8 to 0.9</a:t>
            </a:r>
          </a:p>
          <a:p>
            <a:r>
              <a:rPr lang="en-US" b="1" dirty="0">
                <a:solidFill>
                  <a:srgbClr val="0000FF"/>
                </a:solidFill>
              </a:rPr>
              <a:t>Surfer will teleport out of spider trap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within a few time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D8557-800F-4A45-9A18-B90D31CEA0D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grpSp>
        <p:nvGrpSpPr>
          <p:cNvPr id="15" name="Group 20"/>
          <p:cNvGrpSpPr/>
          <p:nvPr/>
        </p:nvGrpSpPr>
        <p:grpSpPr>
          <a:xfrm>
            <a:off x="5253182" y="5181600"/>
            <a:ext cx="1752600" cy="1371600"/>
            <a:chOff x="5715000" y="1828800"/>
            <a:chExt cx="1752600" cy="1371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20" idx="6"/>
              <a:endCxn id="20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cxnSp>
        <p:nvCxnSpPr>
          <p:cNvPr id="23" name="Curved Connector 22"/>
          <p:cNvCxnSpPr/>
          <p:nvPr/>
        </p:nvCxnSpPr>
        <p:spPr>
          <a:xfrm flipH="1" flipV="1">
            <a:off x="6777182" y="6096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H="1" flipV="1">
            <a:off x="10134600" y="6096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7551680" y="5638800"/>
            <a:ext cx="762000" cy="608828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03983">
            <a:off x="9843653" y="5794829"/>
            <a:ext cx="314036" cy="360219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9220204" y="5548300"/>
            <a:ext cx="288636" cy="307325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15957252">
            <a:off x="9000168" y="6036993"/>
            <a:ext cx="288636" cy="307325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0"/>
          <p:cNvGrpSpPr/>
          <p:nvPr/>
        </p:nvGrpSpPr>
        <p:grpSpPr>
          <a:xfrm>
            <a:off x="8610600" y="5181600"/>
            <a:ext cx="1752600" cy="1371600"/>
            <a:chOff x="5715000" y="1828800"/>
            <a:chExt cx="1752600" cy="137160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9" idx="6"/>
              <a:endCxn id="2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Dead 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/>
                  <a:t>And iterate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2/6	3/12	5/24		0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=	1/3	1/6	2/12	3/24	…	0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	1/3	1/6	1/12	2/24		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8" name="Double Bracket 27"/>
          <p:cNvSpPr/>
          <p:nvPr/>
        </p:nvSpPr>
        <p:spPr>
          <a:xfrm>
            <a:off x="2353733" y="471593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1" y="5867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pSp>
        <p:nvGrpSpPr>
          <p:cNvPr id="30" name="Group 20"/>
          <p:cNvGrpSpPr/>
          <p:nvPr/>
        </p:nvGrpSpPr>
        <p:grpSpPr>
          <a:xfrm>
            <a:off x="6408680" y="1434834"/>
            <a:ext cx="1752600" cy="1371600"/>
            <a:chOff x="5715000" y="1828800"/>
            <a:chExt cx="1752600" cy="13716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6" idx="6"/>
              <a:endCxn id="3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156961" y="1304305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8077200" y="3052228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1200" y="6305490"/>
            <a:ext cx="737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Here the PageRank “leaks” out since the matrix is not stochastic.</a:t>
            </a:r>
          </a:p>
        </p:txBody>
      </p:sp>
    </p:spTree>
    <p:extLst>
      <p:ext uri="{BB962C8B-B14F-4D97-AF65-F5344CB8AC3E}">
        <p14:creationId xmlns:p14="http://schemas.microsoft.com/office/powerpoint/2010/main" val="26559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Solution: Always Teleport!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2514600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Teleports: </a:t>
            </a:r>
            <a:r>
              <a:rPr lang="en-US" dirty="0"/>
              <a:t>Follow random teleport links with probability 1.0 from dead-ends</a:t>
            </a:r>
          </a:p>
          <a:p>
            <a:pPr lvl="1"/>
            <a:r>
              <a:rPr lang="en-US" dirty="0"/>
              <a:t>Adjust matrix accordingly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>
          <a:xfrm>
            <a:off x="3200400" y="3321086"/>
            <a:ext cx="1752600" cy="1371600"/>
            <a:chOff x="5715000" y="1828800"/>
            <a:chExt cx="1752600" cy="13716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2" idx="6"/>
              <a:endCxn id="12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4814606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38400" y="4814606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3464790"/>
            <a:ext cx="1373906" cy="869914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803983">
            <a:off x="8298708" y="3887147"/>
            <a:ext cx="314036" cy="360219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0"/>
          <p:cNvGrpSpPr/>
          <p:nvPr/>
        </p:nvGrpSpPr>
        <p:grpSpPr>
          <a:xfrm>
            <a:off x="7010400" y="3276600"/>
            <a:ext cx="1752600" cy="1371600"/>
            <a:chOff x="5715000" y="1828800"/>
            <a:chExt cx="1752600" cy="13716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3" idx="6"/>
              <a:endCxn id="23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121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991600" cy="987552"/>
          </a:xfrm>
        </p:spPr>
        <p:txBody>
          <a:bodyPr>
            <a:normAutofit/>
          </a:bodyPr>
          <a:lstStyle/>
          <a:p>
            <a:r>
              <a:rPr lang="en-US" dirty="0"/>
              <a:t>Why Teleports Solve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686800" cy="55626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Why are dead-ends and spider traps a problem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/>
              <a:t>and </a:t>
            </a:r>
            <a:r>
              <a:rPr lang="en-US" b="1" dirty="0">
                <a:solidFill>
                  <a:srgbClr val="FF0066"/>
                </a:solidFill>
              </a:rPr>
              <a:t>why do teleports solve the problem?</a:t>
            </a:r>
          </a:p>
          <a:p>
            <a:r>
              <a:rPr lang="en-US" b="1" dirty="0">
                <a:solidFill>
                  <a:srgbClr val="0000FF"/>
                </a:solidFill>
              </a:rPr>
              <a:t>Spider-traps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are not a problem, but with traps PageRank scores are </a:t>
            </a:r>
            <a:r>
              <a:rPr lang="en-US" b="1" dirty="0"/>
              <a:t>not</a:t>
            </a:r>
            <a:r>
              <a:rPr lang="en-US" dirty="0"/>
              <a:t> what we want</a:t>
            </a:r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Solution:</a:t>
            </a:r>
            <a:r>
              <a:rPr lang="en-US" dirty="0"/>
              <a:t> Never get stuck in a spider trap by </a:t>
            </a:r>
            <a:br>
              <a:rPr lang="en-US" dirty="0"/>
            </a:br>
            <a:r>
              <a:rPr lang="en-US" dirty="0"/>
              <a:t>teleporting out of it in a finite number of steps</a:t>
            </a:r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</a:rPr>
              <a:t>Dead-ends</a:t>
            </a:r>
            <a:r>
              <a:rPr lang="en-US" dirty="0"/>
              <a:t> are a problem</a:t>
            </a:r>
          </a:p>
          <a:p>
            <a:pPr lvl="1"/>
            <a:r>
              <a:rPr lang="en-US" dirty="0"/>
              <a:t>The matrix is not column stochastic so our initial assumptions are not met</a:t>
            </a:r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Solution:</a:t>
            </a:r>
            <a:r>
              <a:rPr lang="en-US" dirty="0"/>
              <a:t> Make matrix column stochastic by always teleporting when there is nowhere else to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 Teleports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>
                    <a:solidFill>
                      <a:srgbClr val="D60093"/>
                    </a:solidFill>
                  </a:rPr>
                  <a:t>Google’s solution that does it all:</a:t>
                </a:r>
                <a:br>
                  <a:rPr lang="en-US" b="1" u="sng" dirty="0">
                    <a:solidFill>
                      <a:srgbClr val="D60093"/>
                    </a:solidFill>
                  </a:rPr>
                </a:br>
                <a:r>
                  <a:rPr lang="en-US" dirty="0">
                    <a:solidFill>
                      <a:srgbClr val="0000FF"/>
                    </a:solidFill>
                  </a:rPr>
                  <a:t>At each step, random surfer has two options:</a:t>
                </a:r>
              </a:p>
              <a:p>
                <a:pPr lvl="1"/>
                <a:r>
                  <a:rPr lang="en-US" dirty="0"/>
                  <a:t>With probability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r>
                  <a:rPr lang="en-US" dirty="0"/>
                  <a:t>,  follow a link at random</a:t>
                </a:r>
              </a:p>
              <a:p>
                <a:pPr lvl="1"/>
                <a:r>
                  <a:rPr lang="en-US" dirty="0"/>
                  <a:t>With probability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1-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r>
                  <a:rPr lang="en-US" dirty="0"/>
                  <a:t>, jump to some random page</a:t>
                </a:r>
              </a:p>
              <a:p>
                <a:pPr lvl="8"/>
                <a:endParaRPr lang="en-US" b="1" dirty="0">
                  <a:solidFill>
                    <a:srgbClr val="0000FF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PageRank equation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Brin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-Page, 98]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𝛽</m:t>
                        </m:r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40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4000" i="1" dirty="0">
                        <a:latin typeface="Cambria Math"/>
                        <a:cs typeface="Times New Roman" pitchFamily="18" charset="0"/>
                      </a:rPr>
                      <m:t>+(1−</m:t>
                    </m:r>
                    <m:r>
                      <a:rPr lang="en-US" sz="40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4000" i="1" dirty="0">
                        <a:latin typeface="Cambria Math"/>
                        <a:cs typeface="Times New Roman" pitchFamily="18" charset="0"/>
                      </a:rPr>
                      <m:t>)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 dirty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4000" i="1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44933" y="43434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8000"/>
                </a:solidFill>
              </a:rPr>
              <a:t>d</a:t>
            </a:r>
            <a:r>
              <a:rPr lang="en-US" baseline="-25000" dirty="0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… out-degree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of node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43200" y="5875101"/>
                <a:ext cx="6781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This formulation assumes that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𝑴</m:t>
                    </m:r>
                  </m:oMath>
                </a14:m>
                <a:r>
                  <a:rPr lang="en-US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has no dead ends.  We can either preprocess matrix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𝑴</m:t>
                    </m:r>
                  </m:oMath>
                </a14:m>
                <a:r>
                  <a:rPr lang="en-US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to remove all dead ends or explicitly follow random teleport links with probability 1.0 from dead-ends.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875101"/>
                <a:ext cx="6781800" cy="830997"/>
              </a:xfrm>
              <a:prstGeom prst="rect">
                <a:avLst/>
              </a:prstGeom>
              <a:blipFill>
                <a:blip r:embed="rId3"/>
                <a:stretch>
                  <a:fillRect t="-2206" r="-5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2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Web as a Graph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Web as a directed graph: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Nodes: Webpages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Edges: Hyperlinks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E5CE-EB7F-44C1-BA9D-EB986C4F357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4" name="Flowchart: Document 23"/>
          <p:cNvSpPr/>
          <p:nvPr/>
        </p:nvSpPr>
        <p:spPr>
          <a:xfrm>
            <a:off x="2590800" y="2967162"/>
            <a:ext cx="1219200" cy="1600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 teach a class on </a:t>
            </a:r>
            <a:r>
              <a:rPr lang="en-US" sz="1600" u="sng" dirty="0">
                <a:solidFill>
                  <a:srgbClr val="0000FF"/>
                </a:solidFill>
              </a:rPr>
              <a:t>Networks</a:t>
            </a:r>
            <a:r>
              <a:rPr lang="en-US" sz="1600" dirty="0"/>
              <a:t>.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4622800" y="3576762"/>
            <a:ext cx="1219200" cy="1857292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CS224W: Classes are in the </a:t>
            </a:r>
            <a:br>
              <a:rPr lang="en-US" sz="1600" dirty="0"/>
            </a:br>
            <a:r>
              <a:rPr lang="en-US" sz="1600" u="sng" dirty="0">
                <a:solidFill>
                  <a:srgbClr val="0000FF"/>
                </a:solidFill>
              </a:rPr>
              <a:t>Gates</a:t>
            </a:r>
            <a:r>
              <a:rPr lang="en-US" sz="1600" dirty="0"/>
              <a:t> building</a:t>
            </a:r>
            <a:endParaRPr lang="en-US" sz="1600" b="1" u="sng" dirty="0">
              <a:solidFill>
                <a:srgbClr val="0000FF"/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654800" y="4443454"/>
            <a:ext cx="1219200" cy="1600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Computer  Science Department at </a:t>
            </a:r>
            <a:r>
              <a:rPr lang="en-US" sz="1600" u="sng" dirty="0">
                <a:solidFill>
                  <a:srgbClr val="0000FF"/>
                </a:solidFill>
              </a:rPr>
              <a:t>Stanford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686800" y="5181600"/>
            <a:ext cx="1219200" cy="1600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Stanford University</a:t>
            </a:r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>
            <a:off x="3200400" y="3957762"/>
            <a:ext cx="1422400" cy="5476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5410200" y="4719762"/>
            <a:ext cx="1244600" cy="5237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7264400" y="5557962"/>
            <a:ext cx="1422400" cy="423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ook cover Version 3.0">
            <a:extLst>
              <a:ext uri="{FF2B5EF4-FFF2-40B4-BE49-F238E27FC236}">
                <a16:creationId xmlns:a16="http://schemas.microsoft.com/office/drawing/2014/main" id="{E31CDE29-0505-0949-9226-2E947DCEF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044" y="302399"/>
            <a:ext cx="1357252" cy="19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59AC9-A7C2-6F1E-AAB6-86265883FCB0}"/>
              </a:ext>
            </a:extLst>
          </p:cNvPr>
          <p:cNvSpPr txBox="1"/>
          <p:nvPr/>
        </p:nvSpPr>
        <p:spPr>
          <a:xfrm>
            <a:off x="8251302" y="2351776"/>
            <a:ext cx="3728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267ED5"/>
                </a:solidFill>
                <a:effectLst/>
                <a:latin typeface="arial" panose="020B0604020202020204" pitchFamily="34" charset="0"/>
                <a:hlinkClick r:id="rId3"/>
              </a:rPr>
              <a:t>CS246: Mining Massive Datasets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8E06D-1B96-BDB3-E87F-C9F0B76E3905}"/>
              </a:ext>
            </a:extLst>
          </p:cNvPr>
          <p:cNvSpPr txBox="1"/>
          <p:nvPr/>
        </p:nvSpPr>
        <p:spPr>
          <a:xfrm>
            <a:off x="8295554" y="2715829"/>
            <a:ext cx="381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MSCI 541 Search Engines </a:t>
            </a:r>
            <a:r>
              <a:rPr lang="en-US" dirty="0" err="1">
                <a:hlinkClick r:id="rId4"/>
              </a:rPr>
              <a:t>UWaterloo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5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458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PageRank equation</a:t>
                </a:r>
                <a:r>
                  <a:rPr lang="en-US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Brin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-Page, ‘98]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(1−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accent3"/>
                  </a:solidFill>
                </a:endParaRP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The Google Matrix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A</a:t>
                </a:r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We have a recursive problem: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𝒓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⋅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br>
                  <a:rPr lang="en-US" b="1" dirty="0">
                    <a:solidFill>
                      <a:srgbClr val="D60093"/>
                    </a:solidFill>
                  </a:rPr>
                </a:br>
                <a:r>
                  <a:rPr lang="en-US" b="1" dirty="0"/>
                  <a:t>And the Power method still works!</a:t>
                </a:r>
                <a:endParaRPr lang="en-US" b="1" baseline="30000" dirty="0"/>
              </a:p>
              <a:p>
                <a:r>
                  <a:rPr lang="en-US" b="1" dirty="0">
                    <a:solidFill>
                      <a:srgbClr val="0000FF"/>
                    </a:solidFill>
                    <a:sym typeface="Symbol"/>
                  </a:rPr>
                  <a:t>What is </a:t>
                </a:r>
                <a:r>
                  <a:rPr lang="en-US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 </a:t>
                </a:r>
                <a:r>
                  <a:rPr lang="en-US" b="1" dirty="0">
                    <a:solidFill>
                      <a:srgbClr val="0000FF"/>
                    </a:solidFill>
                    <a:sym typeface="Symbol"/>
                  </a:rPr>
                  <a:t>?</a:t>
                </a:r>
              </a:p>
              <a:p>
                <a:pPr lvl="1"/>
                <a:r>
                  <a:rPr lang="en-US" dirty="0">
                    <a:sym typeface="Symbol"/>
                  </a:rPr>
                  <a:t>In practice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=0.8,0.9 </a:t>
                </a:r>
                <a:r>
                  <a:rPr lang="en-US" dirty="0">
                    <a:sym typeface="Symbol"/>
                  </a:rPr>
                  <a:t>(make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5</a:t>
                </a:r>
                <a:r>
                  <a:rPr lang="en-US" dirty="0">
                    <a:sym typeface="Symbol"/>
                  </a:rPr>
                  <a:t> steps on avg., jump)</a:t>
                </a:r>
              </a:p>
              <a:p>
                <a:endParaRPr lang="en-US" b="1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458200" cy="5486400"/>
              </a:xfrm>
              <a:blipFill>
                <a:blip r:embed="rId2"/>
                <a:stretch>
                  <a:fillRect l="-129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59968" y="3124201"/>
            <a:ext cx="2408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[1/N]</a:t>
            </a:r>
            <a:r>
              <a:rPr lang="en-US" sz="1600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NxN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…N by N matrix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where all entries are 1/N</a:t>
            </a:r>
          </a:p>
        </p:txBody>
      </p:sp>
    </p:spTree>
    <p:extLst>
      <p:ext uri="{BB962C8B-B14F-4D97-AF65-F5344CB8AC3E}">
        <p14:creationId xmlns:p14="http://schemas.microsoft.com/office/powerpoint/2010/main" val="2547674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Random Teleports (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latin typeface="Symbol" pitchFamily="18" charset="2"/>
                <a:sym typeface="Symbol" pitchFamily="18" charset="2"/>
              </a:rPr>
              <a:t> = 0.8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72722" name="Text Box 29"/>
          <p:cNvSpPr txBox="1">
            <a:spLocks noChangeArrowheads="1"/>
          </p:cNvSpPr>
          <p:nvPr/>
        </p:nvSpPr>
        <p:spPr bwMode="auto">
          <a:xfrm>
            <a:off x="2514601" y="5089347"/>
            <a:ext cx="8018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y</a:t>
            </a:r>
          </a:p>
          <a:p>
            <a:r>
              <a:rPr lang="en-US" sz="2400">
                <a:latin typeface="Times New Roman" pitchFamily="18" charset="0"/>
              </a:rPr>
              <a:t>a    =</a:t>
            </a:r>
          </a:p>
          <a:p>
            <a:r>
              <a:rPr lang="en-US" sz="2400">
                <a:latin typeface="Times New Roman" pitchFamily="18" charset="0"/>
              </a:rPr>
              <a:t>m</a:t>
            </a:r>
          </a:p>
        </p:txBody>
      </p:sp>
      <p:sp>
        <p:nvSpPr>
          <p:cNvPr id="72723" name="Text Box 30"/>
          <p:cNvSpPr txBox="1">
            <a:spLocks noChangeArrowheads="1"/>
          </p:cNvSpPr>
          <p:nvPr/>
        </p:nvSpPr>
        <p:spPr bwMode="auto">
          <a:xfrm>
            <a:off x="3902075" y="5124272"/>
            <a:ext cx="5774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1/3</a:t>
            </a:r>
          </a:p>
          <a:p>
            <a:r>
              <a:rPr lang="en-US" sz="2400" dirty="0">
                <a:latin typeface="Times New Roman" pitchFamily="18" charset="0"/>
              </a:rPr>
              <a:t>1/3</a:t>
            </a:r>
          </a:p>
          <a:p>
            <a:r>
              <a:rPr lang="en-US" sz="2400" dirty="0">
                <a:latin typeface="Times New Roman" pitchFamily="18" charset="0"/>
              </a:rPr>
              <a:t>1/3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4664076" y="5124272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0.33</a:t>
            </a:r>
          </a:p>
          <a:p>
            <a:r>
              <a:rPr lang="en-US" sz="2400" dirty="0">
                <a:latin typeface="Times New Roman" pitchFamily="18" charset="0"/>
              </a:rPr>
              <a:t>0.20</a:t>
            </a:r>
          </a:p>
          <a:p>
            <a:r>
              <a:rPr lang="en-US" sz="2400" dirty="0">
                <a:latin typeface="Times New Roman" pitchFamily="18" charset="0"/>
              </a:rPr>
              <a:t>0.46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5502276" y="5124272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0.24</a:t>
            </a:r>
          </a:p>
          <a:p>
            <a:r>
              <a:rPr lang="en-US" sz="2400" dirty="0">
                <a:latin typeface="Times New Roman" pitchFamily="18" charset="0"/>
              </a:rPr>
              <a:t>0.20</a:t>
            </a:r>
          </a:p>
          <a:p>
            <a:r>
              <a:rPr lang="en-US" sz="2400" dirty="0">
                <a:latin typeface="Times New Roman" pitchFamily="18" charset="0"/>
              </a:rPr>
              <a:t>0.52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6416676" y="5124272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0.26</a:t>
            </a:r>
          </a:p>
          <a:p>
            <a:r>
              <a:rPr lang="en-US" sz="2400" dirty="0">
                <a:latin typeface="Times New Roman" pitchFamily="18" charset="0"/>
              </a:rPr>
              <a:t>0.18</a:t>
            </a:r>
          </a:p>
          <a:p>
            <a:r>
              <a:rPr lang="en-US" sz="2400" dirty="0">
                <a:latin typeface="Times New Roman" pitchFamily="18" charset="0"/>
              </a:rPr>
              <a:t>0.56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8321676" y="5124272"/>
            <a:ext cx="8851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7/33</a:t>
            </a:r>
          </a:p>
          <a:p>
            <a:r>
              <a:rPr lang="en-US" sz="2400" dirty="0">
                <a:latin typeface="Times New Roman" pitchFamily="18" charset="0"/>
              </a:rPr>
              <a:t>  5/33</a:t>
            </a:r>
          </a:p>
          <a:p>
            <a:r>
              <a:rPr lang="en-US" sz="2400" dirty="0">
                <a:latin typeface="Times New Roman" pitchFamily="18" charset="0"/>
              </a:rPr>
              <a:t>21/33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7391400" y="5470346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. . 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ED495-67E5-48E0-A15B-A1339E69207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cxnSp>
        <p:nvCxnSpPr>
          <p:cNvPr id="30" name="Straight Arrow Connector 29"/>
          <p:cNvCxnSpPr>
            <a:stCxn id="51" idx="3"/>
            <a:endCxn id="50" idx="5"/>
          </p:cNvCxnSpPr>
          <p:nvPr/>
        </p:nvCxnSpPr>
        <p:spPr>
          <a:xfrm flipH="1" flipV="1">
            <a:off x="2541996" y="4058642"/>
            <a:ext cx="2461200" cy="1853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9" idx="4"/>
            <a:endCxn id="50" idx="7"/>
          </p:cNvCxnSpPr>
          <p:nvPr/>
        </p:nvCxnSpPr>
        <p:spPr>
          <a:xfrm flipH="1">
            <a:off x="2541998" y="2099876"/>
            <a:ext cx="979205" cy="1572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1" idx="0"/>
            <a:endCxn id="49" idx="5"/>
          </p:cNvCxnSpPr>
          <p:nvPr/>
        </p:nvCxnSpPr>
        <p:spPr>
          <a:xfrm flipH="1" flipV="1">
            <a:off x="3715176" y="2019973"/>
            <a:ext cx="1481994" cy="175829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0" idx="6"/>
            <a:endCxn id="51" idx="2"/>
          </p:cNvCxnSpPr>
          <p:nvPr/>
        </p:nvCxnSpPr>
        <p:spPr>
          <a:xfrm>
            <a:off x="2622342" y="3865740"/>
            <a:ext cx="2300508" cy="1853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9" idx="6"/>
            <a:endCxn id="49" idx="0"/>
          </p:cNvCxnSpPr>
          <p:nvPr/>
        </p:nvCxnSpPr>
        <p:spPr>
          <a:xfrm flipH="1" flipV="1">
            <a:off x="3521202" y="1554267"/>
            <a:ext cx="274320" cy="272805"/>
          </a:xfrm>
          <a:prstGeom prst="curvedConnector4">
            <a:avLst>
              <a:gd name="adj1" fmla="val -83333"/>
              <a:gd name="adj2" fmla="val 18379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46882" y="1554266"/>
            <a:ext cx="548640" cy="54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50" name="Oval 49"/>
          <p:cNvSpPr/>
          <p:nvPr/>
        </p:nvSpPr>
        <p:spPr>
          <a:xfrm>
            <a:off x="2073702" y="3592934"/>
            <a:ext cx="548640" cy="54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4922850" y="3778267"/>
            <a:ext cx="548640" cy="54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32" name="Curved Connector 31"/>
          <p:cNvCxnSpPr/>
          <p:nvPr/>
        </p:nvCxnSpPr>
        <p:spPr>
          <a:xfrm flipH="1" flipV="1">
            <a:off x="5242864" y="382179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9" idx="4"/>
            <a:endCxn id="51" idx="1"/>
          </p:cNvCxnSpPr>
          <p:nvPr/>
        </p:nvCxnSpPr>
        <p:spPr>
          <a:xfrm>
            <a:off x="3521202" y="2099876"/>
            <a:ext cx="1481994" cy="175829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0" idx="0"/>
            <a:endCxn id="49" idx="3"/>
          </p:cNvCxnSpPr>
          <p:nvPr/>
        </p:nvCxnSpPr>
        <p:spPr>
          <a:xfrm flipV="1">
            <a:off x="2348022" y="2019974"/>
            <a:ext cx="979206" cy="15729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8135060">
            <a:off x="2306111" y="26829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36" name="TextBox 35"/>
          <p:cNvSpPr txBox="1"/>
          <p:nvPr/>
        </p:nvSpPr>
        <p:spPr>
          <a:xfrm rot="318447">
            <a:off x="3293928" y="363641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37" name="TextBox 36"/>
          <p:cNvSpPr txBox="1"/>
          <p:nvPr/>
        </p:nvSpPr>
        <p:spPr>
          <a:xfrm rot="419834">
            <a:off x="3251307" y="40943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77834" y="327589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13/15</a:t>
            </a:r>
          </a:p>
        </p:txBody>
      </p:sp>
      <p:sp>
        <p:nvSpPr>
          <p:cNvPr id="39" name="TextBox 38"/>
          <p:cNvSpPr txBox="1"/>
          <p:nvPr/>
        </p:nvSpPr>
        <p:spPr>
          <a:xfrm rot="2896627">
            <a:off x="4300945" y="263119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40" name="TextBox 39"/>
          <p:cNvSpPr txBox="1"/>
          <p:nvPr/>
        </p:nvSpPr>
        <p:spPr>
          <a:xfrm rot="2760934">
            <a:off x="3832959" y="287723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41" name="TextBox 40"/>
          <p:cNvSpPr txBox="1"/>
          <p:nvPr/>
        </p:nvSpPr>
        <p:spPr>
          <a:xfrm rot="2424277">
            <a:off x="1658653" y="4355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cxnSp>
        <p:nvCxnSpPr>
          <p:cNvPr id="42" name="Curved Connector 41"/>
          <p:cNvCxnSpPr>
            <a:stCxn id="50" idx="4"/>
            <a:endCxn id="50" idx="2"/>
          </p:cNvCxnSpPr>
          <p:nvPr/>
        </p:nvCxnSpPr>
        <p:spPr>
          <a:xfrm rot="5400000" flipH="1">
            <a:off x="2074460" y="3864982"/>
            <a:ext cx="272805" cy="274320"/>
          </a:xfrm>
          <a:prstGeom prst="curvedConnector4">
            <a:avLst>
              <a:gd name="adj1" fmla="val -83796"/>
              <a:gd name="adj2" fmla="val 183333"/>
            </a:avLst>
          </a:pr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6114" y="132135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44" name="TextBox 43"/>
          <p:cNvSpPr txBox="1"/>
          <p:nvPr/>
        </p:nvSpPr>
        <p:spPr>
          <a:xfrm rot="18135060">
            <a:off x="2830275" y="279837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6511502" y="163066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6108278" y="1595736"/>
            <a:ext cx="18165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1/2 1/2   0</a:t>
            </a:r>
          </a:p>
          <a:p>
            <a:r>
              <a:rPr lang="en-US" sz="2400" dirty="0">
                <a:latin typeface="Times New Roman" pitchFamily="18" charset="0"/>
              </a:rPr>
              <a:t>     1/2   0    0</a:t>
            </a:r>
          </a:p>
          <a:p>
            <a:r>
              <a:rPr lang="en-US" sz="2400" dirty="0">
                <a:latin typeface="Times New Roman" pitchFamily="18" charset="0"/>
              </a:rPr>
              <a:t>      0   1/2   1</a:t>
            </a:r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9067800" y="163066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8775700" y="1595736"/>
            <a:ext cx="17475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1/3 1/3 1/3</a:t>
            </a:r>
          </a:p>
          <a:p>
            <a:r>
              <a:rPr lang="en-US" sz="2400" dirty="0">
                <a:latin typeface="Times New Roman" pitchFamily="18" charset="0"/>
              </a:rPr>
              <a:t>   1/3 1/3 1/3</a:t>
            </a:r>
          </a:p>
          <a:p>
            <a:r>
              <a:rPr lang="en-US" sz="2400" dirty="0">
                <a:latin typeface="Times New Roman" pitchFamily="18" charset="0"/>
              </a:rPr>
              <a:t>   1/3 1/3 1/3</a:t>
            </a: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7315200" y="2971801"/>
            <a:ext cx="221615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6911976" y="2971801"/>
            <a:ext cx="27558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y   7/15  7/15   1/15</a:t>
            </a:r>
          </a:p>
          <a:p>
            <a:r>
              <a:rPr lang="en-US" sz="2400" dirty="0">
                <a:latin typeface="Times New Roman" pitchFamily="18" charset="0"/>
              </a:rPr>
              <a:t>a   7/15  1/15   1/15</a:t>
            </a:r>
          </a:p>
          <a:p>
            <a:r>
              <a:rPr lang="en-US" sz="2400" dirty="0">
                <a:latin typeface="Times New Roman" pitchFamily="18" charset="0"/>
              </a:rPr>
              <a:t>m  1/15  7/15  13/15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5955877" y="1935461"/>
            <a:ext cx="583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0.8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8213726" y="1898949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+ 0.2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73707" y="11013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63001" y="1050944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[1/N]</a:t>
            </a:r>
            <a:r>
              <a:rPr lang="en-US" sz="2400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NxN</a:t>
            </a:r>
            <a:endParaRPr lang="en-US" sz="2400" b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60316" y="430847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00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" grpId="0" autoUpdateAnimBg="0"/>
      <p:bldP spid="37920" grpId="0" autoUpdateAnimBg="0"/>
      <p:bldP spid="37921" grpId="0" autoUpdateAnimBg="0"/>
      <p:bldP spid="37922" grpId="0" autoUpdateAnimBg="0"/>
      <p:bldP spid="37923" grpId="0" autoUpdateAnimBg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/>
      <p:bldP spid="59" grpId="0"/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we actually compute the PageRank?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7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Computing Page Rank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1981200" y="1295401"/>
            <a:ext cx="7983870" cy="53340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Key step is matrix-vector multiplication</a:t>
            </a:r>
          </a:p>
          <a:p>
            <a:pPr lvl="1"/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r>
              <a:rPr lang="en-US" dirty="0"/>
              <a:t> = </a:t>
            </a:r>
            <a:r>
              <a:rPr lang="en-US" b="1" i="1" dirty="0"/>
              <a:t>A </a:t>
            </a:r>
            <a:r>
              <a:rPr lang="en-US" b="1" dirty="0"/>
              <a:t>∙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endParaRPr lang="en-US" baseline="30000" dirty="0"/>
          </a:p>
          <a:p>
            <a:r>
              <a:rPr lang="en-US" dirty="0"/>
              <a:t>Easy if we have enough main memory to hold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 err="1"/>
              <a:t>r</a:t>
            </a:r>
            <a:r>
              <a:rPr lang="en-US" baseline="30000" dirty="0" err="1"/>
              <a:t>old</a:t>
            </a:r>
            <a:r>
              <a:rPr lang="en-US" dirty="0"/>
              <a:t>, </a:t>
            </a:r>
            <a:r>
              <a:rPr lang="en-US" b="1" dirty="0" err="1"/>
              <a:t>r</a:t>
            </a:r>
            <a:r>
              <a:rPr lang="en-US" baseline="30000" dirty="0" err="1"/>
              <a:t>new</a:t>
            </a:r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Say N = 1 billion pages</a:t>
            </a:r>
          </a:p>
          <a:p>
            <a:pPr lvl="1"/>
            <a:r>
              <a:rPr lang="en-US" dirty="0"/>
              <a:t>We need 4 bytes for </a:t>
            </a:r>
            <a:br>
              <a:rPr lang="en-US" dirty="0"/>
            </a:br>
            <a:r>
              <a:rPr lang="en-US" dirty="0"/>
              <a:t>each entry (say)</a:t>
            </a:r>
          </a:p>
          <a:p>
            <a:pPr lvl="1"/>
            <a:r>
              <a:rPr lang="en-US" dirty="0"/>
              <a:t>2 billion entries for </a:t>
            </a:r>
            <a:br>
              <a:rPr lang="en-US" dirty="0"/>
            </a:br>
            <a:r>
              <a:rPr lang="en-US" dirty="0"/>
              <a:t>vectors, approx 8GB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Matrix </a:t>
            </a:r>
            <a:r>
              <a:rPr lang="en-US" b="1" dirty="0">
                <a:solidFill>
                  <a:srgbClr val="D60093"/>
                </a:solidFill>
              </a:rPr>
              <a:t>A</a:t>
            </a:r>
            <a:r>
              <a:rPr lang="en-US" dirty="0">
                <a:solidFill>
                  <a:srgbClr val="D60093"/>
                </a:solidFill>
              </a:rPr>
              <a:t> has N</a:t>
            </a:r>
            <a:r>
              <a:rPr lang="en-US" baseline="30000" dirty="0">
                <a:solidFill>
                  <a:srgbClr val="D60093"/>
                </a:solidFill>
              </a:rPr>
              <a:t>2</a:t>
            </a:r>
            <a:r>
              <a:rPr lang="en-US" dirty="0">
                <a:solidFill>
                  <a:srgbClr val="D60093"/>
                </a:solidFill>
              </a:rPr>
              <a:t> entries</a:t>
            </a:r>
          </a:p>
          <a:p>
            <a:pPr lvl="2"/>
            <a:r>
              <a:rPr lang="en-US" dirty="0"/>
              <a:t>10</a:t>
            </a:r>
            <a:r>
              <a:rPr lang="en-US" baseline="30000" dirty="0"/>
              <a:t>18</a:t>
            </a:r>
            <a:r>
              <a:rPr lang="en-US" dirty="0"/>
              <a:t> is a large number!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772401" y="4114800"/>
            <a:ext cx="992579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½   ½   0</a:t>
            </a:r>
          </a:p>
          <a:p>
            <a:r>
              <a:rPr lang="en-US" dirty="0">
                <a:latin typeface="Times New Roman" pitchFamily="18" charset="0"/>
              </a:rPr>
              <a:t> ½   0   0</a:t>
            </a:r>
          </a:p>
          <a:p>
            <a:r>
              <a:rPr lang="en-US" dirty="0">
                <a:latin typeface="Times New Roman" pitchFamily="18" charset="0"/>
              </a:rPr>
              <a:t>0    ½   1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9372600" y="4114800"/>
            <a:ext cx="118494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8339137" y="5410201"/>
            <a:ext cx="22161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7935912" y="5410201"/>
            <a:ext cx="2678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7/15  7/15   1/15</a:t>
            </a:r>
          </a:p>
          <a:p>
            <a:r>
              <a:rPr lang="en-US" sz="2400" dirty="0">
                <a:latin typeface="Times New Roman" pitchFamily="18" charset="0"/>
              </a:rPr>
              <a:t>     7/15  1/15   1/15</a:t>
            </a:r>
          </a:p>
          <a:p>
            <a:r>
              <a:rPr lang="en-US" sz="2400" dirty="0">
                <a:latin typeface="Times New Roman" pitchFamily="18" charset="0"/>
              </a:rPr>
              <a:t>     1/15  7/15  13/15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7239000" y="4343401"/>
            <a:ext cx="583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0.8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8697495" y="4343401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+0.2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36378" y="3505201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/>
              <a:t>A</a:t>
            </a:r>
            <a:r>
              <a:rPr lang="en-US" sz="2400" dirty="0"/>
              <a:t>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b="1" dirty="0"/>
              <a:t>∙M</a:t>
            </a:r>
            <a:r>
              <a:rPr lang="en-US" sz="2400" dirty="0"/>
              <a:t> + (1-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dirty="0"/>
              <a:t>) [1/N]</a:t>
            </a:r>
            <a:r>
              <a:rPr lang="en-US" sz="2400" baseline="-25000" dirty="0" err="1"/>
              <a:t>NxN</a:t>
            </a:r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788454" y="5801380"/>
            <a:ext cx="450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6135" y="4332192"/>
            <a:ext cx="676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</a:rPr>
              <a:t>A</a:t>
            </a:r>
            <a:r>
              <a:rPr lang="en-US" sz="28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167544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Matrix Formulation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 there are </a:t>
            </a:r>
            <a:r>
              <a:rPr lang="en-US" b="1" i="1" dirty="0"/>
              <a:t>N</a:t>
            </a:r>
            <a:r>
              <a:rPr lang="en-US" dirty="0"/>
              <a:t> pages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page </a:t>
            </a:r>
            <a:r>
              <a:rPr lang="en-US" b="1" i="1" dirty="0" err="1"/>
              <a:t>i</a:t>
            </a:r>
            <a:r>
              <a:rPr lang="en-US" dirty="0"/>
              <a:t>, with </a:t>
            </a:r>
            <a:r>
              <a:rPr lang="en-US" b="1" dirty="0"/>
              <a:t>d</a:t>
            </a:r>
            <a:r>
              <a:rPr lang="en-US" b="1" i="1" baseline="-25000" dirty="0"/>
              <a:t>i</a:t>
            </a:r>
            <a:r>
              <a:rPr lang="en-US" dirty="0"/>
              <a:t> out-links</a:t>
            </a:r>
            <a:endParaRPr lang="en-US" b="1" i="1" baseline="-25000" dirty="0"/>
          </a:p>
          <a:p>
            <a:pPr>
              <a:lnSpc>
                <a:spcPct val="90000"/>
              </a:lnSpc>
            </a:pPr>
            <a:r>
              <a:rPr lang="en-US" dirty="0"/>
              <a:t>We have </a:t>
            </a:r>
            <a:r>
              <a:rPr lang="en-US" b="1" i="1" dirty="0" err="1"/>
              <a:t>M</a:t>
            </a:r>
            <a:r>
              <a:rPr lang="en-US" i="1" baseline="-25000" dirty="0" err="1"/>
              <a:t>ji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b="1" i="1" dirty="0"/>
              <a:t>1/|d</a:t>
            </a:r>
            <a:r>
              <a:rPr lang="en-US" b="1" i="1" baseline="-25000" dirty="0"/>
              <a:t>i</a:t>
            </a:r>
            <a:r>
              <a:rPr lang="en-US" b="1" i="1" dirty="0"/>
              <a:t>|</a:t>
            </a:r>
            <a:r>
              <a:rPr lang="en-US" b="1" dirty="0"/>
              <a:t> </a:t>
            </a:r>
            <a:r>
              <a:rPr lang="en-US" dirty="0"/>
              <a:t>when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>
                <a:latin typeface="cmsy10" pitchFamily="34" charset="0"/>
              </a:rPr>
              <a:t>→</a:t>
            </a:r>
            <a:r>
              <a:rPr lang="en-US" b="1" i="1" dirty="0"/>
              <a:t> j</a:t>
            </a:r>
            <a:br>
              <a:rPr lang="en-US" b="1" dirty="0"/>
            </a:br>
            <a:r>
              <a:rPr lang="en-US" dirty="0"/>
              <a:t>	   and </a:t>
            </a:r>
            <a:r>
              <a:rPr lang="en-US" b="1" i="1" dirty="0" err="1"/>
              <a:t>M</a:t>
            </a:r>
            <a:r>
              <a:rPr lang="en-US" i="1" baseline="-25000" dirty="0" err="1"/>
              <a:t>ji</a:t>
            </a:r>
            <a:r>
              <a:rPr lang="en-US" i="1" dirty="0"/>
              <a:t> </a:t>
            </a:r>
            <a:r>
              <a:rPr lang="en-US" b="1" i="1" dirty="0"/>
              <a:t>= 0</a:t>
            </a:r>
            <a:r>
              <a:rPr lang="en-US" b="1" dirty="0"/>
              <a:t> </a:t>
            </a:r>
            <a:r>
              <a:rPr lang="en-US" dirty="0"/>
              <a:t>otherwise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The random teleport is equivalent to: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Adding a </a:t>
            </a:r>
            <a:r>
              <a:rPr lang="en-US" b="1" dirty="0">
                <a:solidFill>
                  <a:srgbClr val="D60093"/>
                </a:solidFill>
              </a:rPr>
              <a:t>teleport link </a:t>
            </a:r>
            <a:r>
              <a:rPr lang="en-US" dirty="0"/>
              <a:t>from </a:t>
            </a:r>
            <a:r>
              <a:rPr lang="en-US" b="1" i="1" dirty="0" err="1"/>
              <a:t>i</a:t>
            </a:r>
            <a:r>
              <a:rPr lang="en-US" dirty="0"/>
              <a:t> to every other page and setting transition probability to </a:t>
            </a:r>
            <a:r>
              <a:rPr lang="en-US" b="1" i="1" dirty="0"/>
              <a:t>(1-</a:t>
            </a:r>
            <a:r>
              <a:rPr lang="en-US" b="1" i="1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b="1" i="1" dirty="0"/>
              <a:t>)/N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Reducing the probability of following each </a:t>
            </a:r>
            <a:br>
              <a:rPr lang="en-US" dirty="0"/>
            </a:br>
            <a:r>
              <a:rPr lang="en-US" dirty="0"/>
              <a:t>out-link from </a:t>
            </a:r>
            <a:r>
              <a:rPr lang="en-US" b="1" i="1" dirty="0"/>
              <a:t>1/|d</a:t>
            </a:r>
            <a:r>
              <a:rPr lang="en-US" b="1" i="1" baseline="-25000" dirty="0"/>
              <a:t>i</a:t>
            </a:r>
            <a:r>
              <a:rPr lang="en-US" b="1" i="1" dirty="0"/>
              <a:t>|</a:t>
            </a:r>
            <a:r>
              <a:rPr lang="en-US" dirty="0"/>
              <a:t> to </a:t>
            </a:r>
            <a:r>
              <a:rPr lang="en-US" b="1" i="1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b="1" i="1" dirty="0"/>
              <a:t>/|d</a:t>
            </a:r>
            <a:r>
              <a:rPr lang="en-US" b="1" i="1" baseline="-25000" dirty="0"/>
              <a:t>i</a:t>
            </a:r>
            <a:r>
              <a:rPr lang="en-US" b="1" i="1" dirty="0"/>
              <a:t>|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Equivalent:</a:t>
            </a:r>
            <a:r>
              <a:rPr lang="en-US" dirty="0"/>
              <a:t> Tax each page a fraction </a:t>
            </a:r>
            <a:r>
              <a:rPr lang="en-US" b="1" i="1" dirty="0"/>
              <a:t>(1-</a:t>
            </a:r>
            <a:r>
              <a:rPr lang="en-US" b="1" i="1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b="1" i="1" dirty="0"/>
              <a:t>)</a:t>
            </a:r>
            <a:r>
              <a:rPr lang="en-US" dirty="0"/>
              <a:t> of its score and redistribute evenly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3AECA-BB32-4921-98F7-227BEF586A6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4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Rearranging the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  <m:r>
                      <a:rPr lang="en-US" b="1" i="0" smtClean="0">
                        <a:latin typeface="Cambria Math"/>
                      </a:rPr>
                      <m:t>  </m:t>
                    </m:r>
                    <m:r>
                      <a:rPr lang="en-US" b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1" smtClean="0">
                        <a:latin typeface="Cambria Math"/>
                      </a:rPr>
                      <m:t>⋅</m:t>
                    </m:r>
                    <m:r>
                      <a:rPr lang="en-US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𝒋𝒊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𝜷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𝒋𝒊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𝜷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m:rPr>
                            <m:brk m:alnAt="23"/>
                          </m:rP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a:rPr lang="en-US" b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>
                            <a:latin typeface="Cambria Math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  <m:r>
                              <a:rPr lang="en-US" b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>
                            <a:latin typeface="Cambria Math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  <m:r>
                              <a:rPr lang="en-US" b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           </a:t>
                </a:r>
                <a:r>
                  <a:rPr lang="en-US" dirty="0">
                    <a:solidFill>
                      <a:srgbClr val="008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8000"/>
                        </a:solidFill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So we get: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𝒓</m:t>
                    </m:r>
                    <m:r>
                      <a:rPr lang="en-US" b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𝜷</m:t>
                    </m:r>
                    <m:r>
                      <a:rPr lang="en-US" b="1" i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𝑴</m:t>
                    </m:r>
                    <m:r>
                      <a:rPr lang="en-US" b="1">
                        <a:solidFill>
                          <a:srgbClr val="0000FF"/>
                        </a:solidFill>
                        <a:latin typeface="Cambria Math"/>
                      </a:rPr>
                      <m:t>⋅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</a:rPr>
                      <m:t>𝒓</m:t>
                    </m:r>
                    <m:r>
                      <a:rPr lang="en-US" b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𝜷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𝑵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6160532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[x]</a:t>
            </a:r>
            <a:r>
              <a:rPr lang="en-US" i="1" baseline="-25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 … a vector  of length </a:t>
            </a:r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 with all entries </a:t>
            </a:r>
            <a:r>
              <a:rPr lang="en-US" i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6052811"/>
            <a:ext cx="2788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Here we assumed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has no dead-ends</a:t>
            </a:r>
          </a:p>
        </p:txBody>
      </p:sp>
    </p:spTree>
    <p:extLst>
      <p:ext uri="{BB962C8B-B14F-4D97-AF65-F5344CB8AC3E}">
        <p14:creationId xmlns:p14="http://schemas.microsoft.com/office/powerpoint/2010/main" val="23251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Sparse Matrix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39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just rearranged the </a:t>
                </a:r>
                <a:r>
                  <a:rPr lang="en-US" b="1" dirty="0">
                    <a:solidFill>
                      <a:srgbClr val="0000FF"/>
                    </a:solidFill>
                  </a:rPr>
                  <a:t>PageRank equation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𝒓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𝜷</m:t>
                      </m:r>
                      <m:r>
                        <a:rPr lang="en-US">
                          <a:latin typeface="Cambria Math"/>
                        </a:rPr>
                        <m:t>𝑴</m:t>
                      </m:r>
                      <m:r>
                        <a:rPr lang="en-US">
                          <a:latin typeface="Cambria Math"/>
                        </a:rPr>
                        <m:t>⋅</m:t>
                      </m:r>
                      <m:r>
                        <a:rPr lang="en-US">
                          <a:latin typeface="Cambria Math"/>
                        </a:rPr>
                        <m:t>𝒓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𝜷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𝑵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[(1-</a:t>
                </a:r>
                <a:r>
                  <a:rPr lang="en-US" b="1" dirty="0">
                    <a:sym typeface="Symbol" pitchFamily="18" charset="2"/>
                  </a:rPr>
                  <a:t></a:t>
                </a:r>
                <a:r>
                  <a:rPr lang="en-US" b="1" dirty="0"/>
                  <a:t>)/N]</a:t>
                </a:r>
                <a:r>
                  <a:rPr lang="en-US" b="1" baseline="-25000" dirty="0"/>
                  <a:t>N</a:t>
                </a:r>
                <a:r>
                  <a:rPr lang="en-US" dirty="0"/>
                  <a:t> is a vector with all </a:t>
                </a:r>
                <a:r>
                  <a:rPr lang="en-US" b="1" i="1" dirty="0"/>
                  <a:t>N</a:t>
                </a:r>
                <a:r>
                  <a:rPr lang="en-US" dirty="0"/>
                  <a:t> entries </a:t>
                </a:r>
                <a:r>
                  <a:rPr lang="en-US" b="1" dirty="0"/>
                  <a:t>(1-</a:t>
                </a:r>
                <a:r>
                  <a:rPr lang="en-US" b="1" dirty="0">
                    <a:sym typeface="Symbol" pitchFamily="18" charset="2"/>
                  </a:rPr>
                  <a:t></a:t>
                </a:r>
                <a:r>
                  <a:rPr lang="en-US" b="1" dirty="0"/>
                  <a:t>)/N</a:t>
                </a:r>
              </a:p>
              <a:p>
                <a:pPr marL="2048256" lvl="8" indent="0">
                  <a:buNone/>
                </a:pPr>
                <a:endParaRPr lang="en-US" dirty="0"/>
              </a:p>
              <a:p>
                <a:r>
                  <a:rPr lang="en-US" b="1" i="1" dirty="0"/>
                  <a:t>M</a:t>
                </a:r>
                <a:r>
                  <a:rPr lang="en-US" dirty="0"/>
                  <a:t> is a </a:t>
                </a:r>
                <a:r>
                  <a:rPr lang="en-US" b="1" dirty="0">
                    <a:solidFill>
                      <a:srgbClr val="D60093"/>
                    </a:solidFill>
                  </a:rPr>
                  <a:t>sparse matrix! </a:t>
                </a:r>
                <a:r>
                  <a:rPr lang="en-US" sz="2400" dirty="0"/>
                  <a:t>(with no dead-ends)</a:t>
                </a:r>
                <a:endParaRPr lang="en-US" dirty="0">
                  <a:solidFill>
                    <a:srgbClr val="D60093"/>
                  </a:solidFill>
                </a:endParaRPr>
              </a:p>
              <a:p>
                <a:pPr lvl="1"/>
                <a:r>
                  <a:rPr lang="en-US" dirty="0"/>
                  <a:t>10 links per node, approx 10N entries</a:t>
                </a:r>
              </a:p>
              <a:p>
                <a:r>
                  <a:rPr lang="en-US" dirty="0"/>
                  <a:t>So in each iteration, we need to: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Compute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r</a:t>
                </a:r>
                <a:r>
                  <a:rPr lang="en-US" baseline="30000" dirty="0" err="1">
                    <a:solidFill>
                      <a:srgbClr val="0000FF"/>
                    </a:solidFill>
                  </a:rPr>
                  <a:t>new</a:t>
                </a:r>
                <a:r>
                  <a:rPr lang="en-US" dirty="0">
                    <a:solidFill>
                      <a:srgbClr val="0000FF"/>
                    </a:solidFill>
                  </a:rPr>
                  <a:t> = </a:t>
                </a:r>
                <a:r>
                  <a:rPr lang="en-US" i="1" dirty="0">
                    <a:solidFill>
                      <a:srgbClr val="0000FF"/>
                    </a:solidFill>
                    <a:sym typeface="Symbol" pitchFamily="18" charset="2"/>
                  </a:rPr>
                  <a:t></a:t>
                </a:r>
                <a:r>
                  <a:rPr lang="en-US" dirty="0">
                    <a:solidFill>
                      <a:srgbClr val="0000FF"/>
                    </a:solidFill>
                    <a:sym typeface="Symbol" pitchFamily="18" charset="2"/>
                  </a:rPr>
                  <a:t>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M </a:t>
                </a:r>
                <a:r>
                  <a:rPr lang="en-US" dirty="0">
                    <a:solidFill>
                      <a:srgbClr val="0000FF"/>
                    </a:solidFill>
                  </a:rPr>
                  <a:t>∙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r</a:t>
                </a:r>
                <a:r>
                  <a:rPr lang="en-US" baseline="30000" dirty="0" err="1">
                    <a:solidFill>
                      <a:srgbClr val="0000FF"/>
                    </a:solidFill>
                  </a:rPr>
                  <a:t>old</a:t>
                </a:r>
                <a:endParaRPr lang="en-US" baseline="30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Add a constant value </a:t>
                </a:r>
                <a:r>
                  <a:rPr lang="en-US" b="1" dirty="0"/>
                  <a:t>(1-</a:t>
                </a:r>
                <a:r>
                  <a:rPr lang="en-US" b="1" dirty="0">
                    <a:sym typeface="Symbol" pitchFamily="18" charset="2"/>
                  </a:rPr>
                  <a:t></a:t>
                </a:r>
                <a:r>
                  <a:rPr lang="en-US" b="1" dirty="0"/>
                  <a:t>)/N </a:t>
                </a:r>
                <a:r>
                  <a:rPr lang="en-US" dirty="0"/>
                  <a:t>to each entry in </a:t>
                </a:r>
                <a:r>
                  <a:rPr lang="en-US" b="1" i="1" dirty="0" err="1"/>
                  <a:t>r</a:t>
                </a:r>
                <a:r>
                  <a:rPr lang="en-US" baseline="30000" dirty="0" err="1"/>
                  <a:t>new</a:t>
                </a:r>
                <a:endParaRPr lang="en-US" baseline="30000" dirty="0"/>
              </a:p>
              <a:p>
                <a:pPr lvl="2"/>
                <a:r>
                  <a:rPr lang="en-US" b="1" dirty="0">
                    <a:solidFill>
                      <a:srgbClr val="008000"/>
                    </a:solidFill>
                  </a:rPr>
                  <a:t>Note if M contains dead-ends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𝒏𝒆𝒘</m:t>
                            </m:r>
                          </m:sup>
                        </m:sSubSup>
                      </m:e>
                    </m:nary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and </a:t>
                </a:r>
                <a:br>
                  <a:rPr lang="en-US" b="1" dirty="0">
                    <a:solidFill>
                      <a:srgbClr val="008000"/>
                    </a:solidFill>
                  </a:rPr>
                </a:br>
                <a:r>
                  <a:rPr lang="en-US" b="1" dirty="0">
                    <a:solidFill>
                      <a:srgbClr val="008000"/>
                    </a:solidFill>
                  </a:rPr>
                  <a:t>we also have to renormalize </a:t>
                </a:r>
                <a:r>
                  <a:rPr lang="en-US" b="1" i="1" dirty="0" err="1">
                    <a:solidFill>
                      <a:srgbClr val="008000"/>
                    </a:solidFill>
                  </a:rPr>
                  <a:t>r</a:t>
                </a:r>
                <a:r>
                  <a:rPr lang="en-US" b="1" baseline="30000" dirty="0" err="1">
                    <a:solidFill>
                      <a:srgbClr val="008000"/>
                    </a:solidFill>
                  </a:rPr>
                  <a:t>new</a:t>
                </a:r>
                <a:r>
                  <a:rPr lang="en-US" b="1" dirty="0">
                    <a:solidFill>
                      <a:srgbClr val="008000"/>
                    </a:solidFill>
                  </a:rPr>
                  <a:t> so that it sums to 1</a:t>
                </a:r>
              </a:p>
            </p:txBody>
          </p:sp>
        </mc:Choice>
        <mc:Fallback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3"/>
                <a:stretch>
                  <a:fillRect l="-1333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2895600"/>
            <a:ext cx="7239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PageRank: The Complete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610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>
                    <a:solidFill>
                      <a:srgbClr val="0000FF"/>
                    </a:solidFill>
                  </a:rPr>
                  <a:t>Input:</a:t>
                </a:r>
                <a:r>
                  <a:rPr lang="en-US" b="1" dirty="0">
                    <a:solidFill>
                      <a:srgbClr val="0000FF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and parameter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𝜷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Directed graph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(can have </a:t>
                </a:r>
                <a:r>
                  <a:rPr lang="en-US" b="1" dirty="0"/>
                  <a:t>spider traps </a:t>
                </a:r>
                <a:r>
                  <a:rPr lang="en-US" dirty="0"/>
                  <a:t>and</a:t>
                </a:r>
                <a:r>
                  <a:rPr lang="en-US" b="1" dirty="0"/>
                  <a:t> dead ends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𝜷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r>
                  <a:rPr lang="en-US" b="1" u="sng" dirty="0">
                    <a:solidFill>
                      <a:srgbClr val="D60093"/>
                    </a:solidFill>
                  </a:rPr>
                  <a:t>Output:</a:t>
                </a:r>
                <a:r>
                  <a:rPr lang="en-US" b="1" dirty="0">
                    <a:solidFill>
                      <a:srgbClr val="D60093"/>
                    </a:solidFill>
                  </a:rPr>
                  <a:t> PageRank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𝒏𝒆𝒘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lvl="1"/>
                <a:r>
                  <a:rPr lang="en-US" b="1" dirty="0"/>
                  <a:t>Set: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𝑜𝑙𝑑</m:t>
                        </m:r>
                      </m:sup>
                    </m:sSubSup>
                    <m:r>
                      <a:rPr lang="en-US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</a:rPr>
                  <a:t>repeat until convergence: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𝑛𝑒𝑤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𝑜𝑙𝑑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: 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𝒏𝒆𝒘</m:t>
                        </m:r>
                      </m:sup>
                    </m:sSubSup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𝒋</m:t>
                        </m:r>
                      </m:sub>
                      <m:sup/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𝜷</m:t>
                        </m:r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dirty="0">
                                    <a:latin typeface="Cambria Math"/>
                                    <a:cs typeface="Times New Roman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  <a:cs typeface="Times New Roman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𝒐𝒍𝒅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  <a:cs typeface="Times New Roman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768096" lvl="2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𝒏𝒆𝒘</m:t>
                        </m:r>
                      </m:sup>
                    </m:sSub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 if in-degree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0</a:t>
                </a:r>
              </a:p>
              <a:p>
                <a:pPr lvl="2"/>
                <a:r>
                  <a:rPr lang="en-US" b="1" dirty="0">
                    <a:solidFill>
                      <a:srgbClr val="008000"/>
                    </a:solidFill>
                  </a:rPr>
                  <a:t>Now re-insert the leaked PageRank:</a:t>
                </a:r>
              </a:p>
              <a:p>
                <a:pPr marL="768096" lvl="2" indent="0">
                  <a:buNone/>
                </a:pPr>
                <a:r>
                  <a:rPr lang="en-US" dirty="0">
                    <a:ea typeface="Cambria Math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b="1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𝒋</m:t>
                    </m:r>
                    <m:r>
                      <a:rPr lang="en-US" b="1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: 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 dirty="0" smtClean="0">
                            <a:latin typeface="Cambria Math"/>
                          </a:rPr>
                          <m:t>𝒏𝒆𝒘</m:t>
                        </m:r>
                      </m:sup>
                    </m:sSubSup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𝒏𝒆𝒘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𝒐𝒍𝒅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𝒏𝒆𝒘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610600" cy="5334000"/>
              </a:xfrm>
              <a:blipFill>
                <a:blip r:embed="rId2"/>
                <a:stretch>
                  <a:fillRect l="-1274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29200" y="5334001"/>
                <a:ext cx="3276601" cy="743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sz="2000" b="1" dirty="0">
                    <a:solidFill>
                      <a:srgbClr val="008000"/>
                    </a:solidFill>
                  </a:rPr>
                  <a:t>where: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𝑛𝑒𝑤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334001"/>
                <a:ext cx="3276601" cy="743665"/>
              </a:xfrm>
              <a:prstGeom prst="rect">
                <a:avLst/>
              </a:prstGeom>
              <a:blipFill>
                <a:blip r:embed="rId3"/>
                <a:stretch>
                  <a:fillRect t="-24590" b="-94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57400" y="62484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If the graph has no dead-ends then the amount of leaked PageRank is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el-GR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But since we have dead-ends the amount of leaked PageRank may be larger. We have to explicitly account for it by computing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11714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Sparse Matrix Encoding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Encode sparse matrix using only nonzero entries</a:t>
            </a:r>
          </a:p>
          <a:p>
            <a:pPr lvl="1"/>
            <a:r>
              <a:rPr lang="en-US" dirty="0"/>
              <a:t>Space proportional roughly to number of links</a:t>
            </a:r>
          </a:p>
          <a:p>
            <a:pPr lvl="1"/>
            <a:r>
              <a:rPr lang="en-US" dirty="0"/>
              <a:t>Say 10N, or 4*10*1 billion = 40GB</a:t>
            </a:r>
          </a:p>
          <a:p>
            <a:pPr lvl="1"/>
            <a:r>
              <a:rPr lang="en-US" b="1" dirty="0"/>
              <a:t>Still won’t fit in memory, but will fit on disk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93211" name="Group 27"/>
          <p:cNvGraphicFramePr>
            <a:graphicFrameLocks noGrp="1"/>
          </p:cNvGraphicFramePr>
          <p:nvPr/>
        </p:nvGraphicFramePr>
        <p:xfrm>
          <a:off x="3581400" y="4648201"/>
          <a:ext cx="5410200" cy="1447801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17, 64, 113, 117, 245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3625851" y="3985781"/>
            <a:ext cx="10262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source</a:t>
            </a:r>
          </a:p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node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4673312" y="4202833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degree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5867401" y="4209472"/>
            <a:ext cx="23791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destination nodes</a:t>
            </a:r>
          </a:p>
        </p:txBody>
      </p:sp>
    </p:spTree>
    <p:extLst>
      <p:ext uri="{BB962C8B-B14F-4D97-AF65-F5344CB8AC3E}">
        <p14:creationId xmlns:p14="http://schemas.microsoft.com/office/powerpoint/2010/main" val="3511962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356802" y="2642616"/>
            <a:ext cx="6939598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Algorithm: Update Step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Assume enough RAM to fit </a:t>
            </a:r>
            <a:r>
              <a:rPr lang="en-US" b="1" i="1" dirty="0" err="1">
                <a:solidFill>
                  <a:srgbClr val="D60093"/>
                </a:solidFill>
              </a:rPr>
              <a:t>r</a:t>
            </a:r>
            <a:r>
              <a:rPr lang="en-US" b="1" i="1" baseline="30000" dirty="0" err="1">
                <a:solidFill>
                  <a:srgbClr val="D60093"/>
                </a:solidFill>
              </a:rPr>
              <a:t>new</a:t>
            </a:r>
            <a:r>
              <a:rPr lang="en-US" b="1" dirty="0">
                <a:solidFill>
                  <a:srgbClr val="D60093"/>
                </a:solidFill>
              </a:rPr>
              <a:t> into memory</a:t>
            </a:r>
          </a:p>
          <a:p>
            <a:pPr lvl="1"/>
            <a:r>
              <a:rPr lang="en-US" dirty="0"/>
              <a:t>Store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matrix </a:t>
            </a:r>
            <a:r>
              <a:rPr lang="en-US" b="1" dirty="0"/>
              <a:t>M</a:t>
            </a:r>
            <a:r>
              <a:rPr lang="en-US" dirty="0"/>
              <a:t> on disk</a:t>
            </a:r>
          </a:p>
          <a:p>
            <a:r>
              <a:rPr lang="en-US" b="1" dirty="0">
                <a:solidFill>
                  <a:srgbClr val="0000FF"/>
                </a:solidFill>
              </a:rPr>
              <a:t>1 step of power-iteration is: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114800" y="4995862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4648200"/>
            <a:ext cx="457200" cy="2133600"/>
            <a:chOff x="1008" y="1968"/>
            <a:chExt cx="192" cy="1344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008" y="216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1008" y="235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1008" y="25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008" y="27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1008" y="292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9067800" y="46482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90678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90678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9067800" y="55626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9067800" y="5867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9067800" y="6172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9067800" y="6477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43" name="Group 63"/>
          <p:cNvGraphicFramePr>
            <a:graphicFrameLocks noGrp="1"/>
          </p:cNvGraphicFramePr>
          <p:nvPr/>
        </p:nvGraphicFramePr>
        <p:xfrm>
          <a:off x="4114800" y="4953000"/>
          <a:ext cx="4343400" cy="1371600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191001" y="4598987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source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5145958" y="4598987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degree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6220372" y="4598987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destination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2590800" y="46207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2590800" y="49096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2590800" y="52144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2590800" y="55351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ea typeface="ＭＳ Ｐゴシック" pitchFamily="-32" charset="-128"/>
              </a:rPr>
              <a:t>3</a:t>
            </a: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2590800" y="58240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2590800" y="61288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2570164" y="6433694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9469439" y="45720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9469439" y="48609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9469439" y="51657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9469439" y="54864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9469439" y="57753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9469439" y="60801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9448800" y="6384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3032125" y="4162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3352800" y="4579874"/>
            <a:ext cx="615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endParaRPr lang="en-US" sz="2000" b="1" baseline="30000" dirty="0">
              <a:solidFill>
                <a:srgbClr val="008000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8591276" y="4572000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endParaRPr lang="en-US" sz="2000" b="1" baseline="30000" dirty="0">
              <a:solidFill>
                <a:srgbClr val="008000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2362200" y="2590800"/>
            <a:ext cx="7772400" cy="19389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Initialize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 all entries of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b="1" baseline="30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(1-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/ N</a:t>
            </a:r>
          </a:p>
          <a:p>
            <a:pPr eaLnBrk="0" hangingPunct="0"/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For each page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(of out-degree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):</a:t>
            </a:r>
          </a:p>
          <a:p>
            <a:pPr eaLnBrk="0" hangingPunct="0"/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Read into memory: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…,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i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1600" b="1" i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i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</a:t>
            </a:r>
          </a:p>
          <a:p>
            <a:pPr eaLnBrk="0" hangingPunct="0"/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For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j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1…d</a:t>
            </a:r>
            <a:r>
              <a:rPr lang="en-US" sz="2400" b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  <a:p>
            <a:pPr eaLnBrk="0" hangingPunct="0"/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   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j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+=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/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39095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92" grpId="0" animBg="1"/>
      <p:bldP spid="97293" grpId="0" animBg="1"/>
      <p:bldP spid="97294" grpId="0" animBg="1"/>
      <p:bldP spid="97295" grpId="0" animBg="1"/>
      <p:bldP spid="97296" grpId="0" animBg="1"/>
      <p:bldP spid="97297" grpId="0" animBg="1"/>
      <p:bldP spid="97298" grpId="0" animBg="1"/>
      <p:bldP spid="97317" grpId="0"/>
      <p:bldP spid="97318" grpId="0"/>
      <p:bldP spid="97319" grpId="0"/>
      <p:bldP spid="97320" grpId="0"/>
      <p:bldP spid="97321" grpId="0"/>
      <p:bldP spid="97322" grpId="0"/>
      <p:bldP spid="97323" grpId="0"/>
      <p:bldP spid="97324" grpId="0"/>
      <p:bldP spid="97325" grpId="0"/>
      <p:bldP spid="97327" grpId="0"/>
      <p:bldP spid="97328" grpId="0"/>
      <p:bldP spid="97329" grpId="0"/>
      <p:bldP spid="97330" grpId="0"/>
      <p:bldP spid="97331" grpId="0"/>
      <p:bldP spid="97332" grpId="0"/>
      <p:bldP spid="97333" grpId="0"/>
      <p:bldP spid="97335" grpId="0"/>
      <p:bldP spid="973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as a Directed Graph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860" y="1647826"/>
            <a:ext cx="6628280" cy="482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8894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Assume enough RAM to fit </a:t>
            </a:r>
            <a:r>
              <a:rPr lang="en-US" b="1" i="1" dirty="0" err="1">
                <a:solidFill>
                  <a:srgbClr val="D60093"/>
                </a:solidFill>
              </a:rPr>
              <a:t>r</a:t>
            </a:r>
            <a:r>
              <a:rPr lang="en-US" b="1" i="1" baseline="30000" dirty="0" err="1">
                <a:solidFill>
                  <a:srgbClr val="D60093"/>
                </a:solidFill>
              </a:rPr>
              <a:t>new</a:t>
            </a:r>
            <a:r>
              <a:rPr lang="en-US" b="1" dirty="0">
                <a:solidFill>
                  <a:srgbClr val="D60093"/>
                </a:solidFill>
              </a:rPr>
              <a:t> into memory</a:t>
            </a:r>
          </a:p>
          <a:p>
            <a:pPr lvl="1"/>
            <a:r>
              <a:rPr lang="en-US" dirty="0"/>
              <a:t>Store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matrix </a:t>
            </a:r>
            <a:r>
              <a:rPr lang="en-US" b="1" i="1" dirty="0"/>
              <a:t>M</a:t>
            </a:r>
            <a:r>
              <a:rPr lang="en-US" dirty="0"/>
              <a:t> on disk</a:t>
            </a:r>
          </a:p>
          <a:p>
            <a:r>
              <a:rPr lang="en-US" b="1" dirty="0">
                <a:solidFill>
                  <a:srgbClr val="0000FF"/>
                </a:solidFill>
              </a:rPr>
              <a:t>In each iteration, we have to:</a:t>
            </a:r>
          </a:p>
          <a:p>
            <a:pPr lvl="1"/>
            <a:r>
              <a:rPr lang="en-US" dirty="0"/>
              <a:t>Read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</a:t>
            </a:r>
            <a:r>
              <a:rPr lang="en-US" b="1" i="1" dirty="0"/>
              <a:t>M</a:t>
            </a:r>
          </a:p>
          <a:p>
            <a:pPr lvl="1"/>
            <a:r>
              <a:rPr lang="en-US" dirty="0"/>
              <a:t>Write </a:t>
            </a:r>
            <a:r>
              <a:rPr lang="en-US" b="1" i="1" dirty="0" err="1"/>
              <a:t>r</a:t>
            </a:r>
            <a:r>
              <a:rPr lang="en-US" i="1" baseline="30000" dirty="0" err="1"/>
              <a:t>new</a:t>
            </a:r>
            <a:r>
              <a:rPr lang="en-US" dirty="0"/>
              <a:t> back to disk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 2|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>
                <a:solidFill>
                  <a:srgbClr val="008000"/>
                </a:solidFill>
              </a:rPr>
              <a:t>| + |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  <a:r>
              <a:rPr lang="en-US" dirty="0">
                <a:solidFill>
                  <a:srgbClr val="008000"/>
                </a:solidFill>
              </a:rPr>
              <a:t>|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Question:</a:t>
            </a:r>
          </a:p>
          <a:p>
            <a:pPr lvl="1"/>
            <a:r>
              <a:rPr lang="en-US" dirty="0"/>
              <a:t>What if we could not even fit </a:t>
            </a:r>
            <a:r>
              <a:rPr lang="en-US" b="1" i="1" dirty="0" err="1"/>
              <a:t>r</a:t>
            </a:r>
            <a:r>
              <a:rPr lang="en-US" i="1" baseline="30000" dirty="0" err="1"/>
              <a:t>new</a:t>
            </a:r>
            <a:r>
              <a:rPr lang="en-US" dirty="0"/>
              <a:t> in memory?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141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Block-based Update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57801"/>
            <a:ext cx="8229600" cy="1295401"/>
          </a:xfrm>
        </p:spPr>
        <p:txBody>
          <a:bodyPr/>
          <a:lstStyle/>
          <a:p>
            <a:pPr lvl="1"/>
            <a:r>
              <a:rPr lang="en-US" dirty="0"/>
              <a:t>Break </a:t>
            </a:r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r>
              <a:rPr lang="en-US" dirty="0"/>
              <a:t> into </a:t>
            </a:r>
            <a:r>
              <a:rPr lang="en-US" b="1" i="1" dirty="0"/>
              <a:t>k</a:t>
            </a:r>
            <a:r>
              <a:rPr lang="en-US" dirty="0"/>
              <a:t> blocks that fit in memory</a:t>
            </a:r>
          </a:p>
          <a:p>
            <a:pPr lvl="1"/>
            <a:r>
              <a:rPr lang="en-US" dirty="0"/>
              <a:t>Scan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r>
              <a:rPr lang="en-US" dirty="0"/>
              <a:t> once for each block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114800" y="2543175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8956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895600" y="27717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895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895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2895600" y="4343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895600" y="4648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9067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9067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9067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9067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9067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9067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92" name="Group 16"/>
          <p:cNvGraphicFramePr>
            <a:graphicFrameLocks noGrp="1"/>
          </p:cNvGraphicFramePr>
          <p:nvPr/>
        </p:nvGraphicFramePr>
        <p:xfrm>
          <a:off x="4114800" y="2500313"/>
          <a:ext cx="41148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4191000" y="2146300"/>
            <a:ext cx="550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ea typeface="ＭＳ Ｐゴシック" pitchFamily="-32" charset="-128"/>
              </a:rPr>
              <a:t>src</a:t>
            </a:r>
            <a:endParaRPr lang="en-US" sz="2000" b="1" dirty="0">
              <a:solidFill>
                <a:srgbClr val="008000"/>
              </a:solidFill>
              <a:ea typeface="ＭＳ Ｐゴシック" pitchFamily="-32" charset="-128"/>
            </a:endParaRP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4953001" y="2146300"/>
            <a:ext cx="986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degree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6019801" y="2146300"/>
            <a:ext cx="15146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2590800" y="246697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2590800" y="27559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590800" y="3413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2590800" y="37338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2590800" y="43275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2590800" y="46323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9469439" y="23907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9469439" y="26797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9469439" y="29845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9469439" y="33051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9469439" y="35941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9469439" y="38989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3032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819401" y="2105025"/>
            <a:ext cx="602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ea typeface="ＭＳ Ｐゴシック" pitchFamily="-32" charset="-128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ea typeface="ＭＳ Ｐゴシック" pitchFamily="-32" charset="-128"/>
              </a:rPr>
              <a:t>new</a:t>
            </a:r>
            <a:endParaRPr lang="en-US" sz="2000" b="1" baseline="30000" dirty="0">
              <a:solidFill>
                <a:srgbClr val="008000"/>
              </a:solidFill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9029700" y="2085975"/>
            <a:ext cx="5264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r</a:t>
            </a:r>
            <a:r>
              <a:rPr lang="en-US" sz="2000" b="1" baseline="30000">
                <a:solidFill>
                  <a:srgbClr val="008000"/>
                </a:solidFill>
                <a:ea typeface="ＭＳ Ｐゴシック" pitchFamily="-32" charset="-128"/>
              </a:rPr>
              <a:t>old</a:t>
            </a:r>
            <a:endParaRPr lang="en-US" sz="2000" b="1" baseline="30000">
              <a:solidFill>
                <a:srgbClr val="008000"/>
              </a:solidFill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3694" y="38100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1600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7751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Analysis of Block Update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Similar to nested-loop join in databases</a:t>
            </a:r>
          </a:p>
          <a:p>
            <a:pPr lvl="1"/>
            <a:r>
              <a:rPr lang="en-US" dirty="0"/>
              <a:t>Break </a:t>
            </a:r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r>
              <a:rPr lang="en-US" dirty="0"/>
              <a:t> into </a:t>
            </a:r>
            <a:r>
              <a:rPr lang="en-US" b="1" i="1" dirty="0"/>
              <a:t>k</a:t>
            </a:r>
            <a:r>
              <a:rPr lang="en-US" dirty="0"/>
              <a:t> blocks that fit in memory</a:t>
            </a:r>
          </a:p>
          <a:p>
            <a:pPr lvl="1"/>
            <a:r>
              <a:rPr lang="en-US" dirty="0"/>
              <a:t>Scan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r>
              <a:rPr lang="en-US" dirty="0"/>
              <a:t> once for each block</a:t>
            </a:r>
          </a:p>
          <a:p>
            <a:r>
              <a:rPr lang="en-US" b="1" dirty="0">
                <a:solidFill>
                  <a:srgbClr val="FF0066"/>
                </a:solidFill>
              </a:rPr>
              <a:t>Total cost:</a:t>
            </a:r>
          </a:p>
          <a:p>
            <a:pPr lvl="1"/>
            <a:r>
              <a:rPr lang="en-US" b="1" i="1" dirty="0"/>
              <a:t>k</a:t>
            </a:r>
            <a:r>
              <a:rPr lang="en-US" dirty="0"/>
              <a:t> scans of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endParaRPr lang="en-US" dirty="0"/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i="1" dirty="0"/>
              <a:t>k</a:t>
            </a:r>
            <a:r>
              <a:rPr lang="en-US" dirty="0"/>
              <a:t>(|</a:t>
            </a:r>
            <a:r>
              <a:rPr lang="en-US" b="1" i="1" dirty="0"/>
              <a:t>M</a:t>
            </a:r>
            <a:r>
              <a:rPr lang="en-US" dirty="0"/>
              <a:t>| + |</a:t>
            </a:r>
            <a:r>
              <a:rPr lang="en-US" b="1" i="1" dirty="0"/>
              <a:t>r</a:t>
            </a:r>
            <a:r>
              <a:rPr lang="en-US" dirty="0"/>
              <a:t>|) + |</a:t>
            </a:r>
            <a:r>
              <a:rPr lang="en-US" b="1" i="1" dirty="0"/>
              <a:t>r</a:t>
            </a:r>
            <a:r>
              <a:rPr lang="en-US" dirty="0"/>
              <a:t>| = </a:t>
            </a:r>
            <a:r>
              <a:rPr lang="en-US" b="1" i="1" dirty="0" err="1">
                <a:solidFill>
                  <a:srgbClr val="008000"/>
                </a:solidFill>
              </a:rPr>
              <a:t>k</a:t>
            </a:r>
            <a:r>
              <a:rPr lang="en-US" b="1" dirty="0" err="1">
                <a:solidFill>
                  <a:srgbClr val="008000"/>
                </a:solidFill>
              </a:rPr>
              <a:t>|</a:t>
            </a:r>
            <a:r>
              <a:rPr lang="en-US" b="1" i="1" dirty="0" err="1">
                <a:solidFill>
                  <a:srgbClr val="008000"/>
                </a:solidFill>
              </a:rPr>
              <a:t>M</a:t>
            </a:r>
            <a:r>
              <a:rPr lang="en-US" b="1" dirty="0">
                <a:solidFill>
                  <a:srgbClr val="008000"/>
                </a:solidFill>
              </a:rPr>
              <a:t>| + (</a:t>
            </a:r>
            <a:r>
              <a:rPr lang="en-US" b="1" i="1" dirty="0">
                <a:solidFill>
                  <a:srgbClr val="008000"/>
                </a:solidFill>
              </a:rPr>
              <a:t>k</a:t>
            </a:r>
            <a:r>
              <a:rPr lang="en-US" b="1" dirty="0">
                <a:solidFill>
                  <a:srgbClr val="008000"/>
                </a:solidFill>
              </a:rPr>
              <a:t>+1)|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|</a:t>
            </a:r>
          </a:p>
          <a:p>
            <a:r>
              <a:rPr lang="en-US" b="1" dirty="0">
                <a:solidFill>
                  <a:srgbClr val="D60093"/>
                </a:solidFill>
              </a:rPr>
              <a:t>Can we do better?</a:t>
            </a:r>
          </a:p>
          <a:p>
            <a:pPr lvl="1"/>
            <a:r>
              <a:rPr lang="en-US" b="1" dirty="0"/>
              <a:t>Hint:</a:t>
            </a:r>
            <a:r>
              <a:rPr lang="en-US" dirty="0"/>
              <a:t> </a:t>
            </a:r>
            <a:r>
              <a:rPr lang="en-US" b="1" i="1" dirty="0"/>
              <a:t>M</a:t>
            </a:r>
            <a:r>
              <a:rPr lang="en-US" dirty="0"/>
              <a:t> is much bigger than </a:t>
            </a:r>
            <a:r>
              <a:rPr lang="en-US" b="1" i="1" dirty="0"/>
              <a:t>r</a:t>
            </a:r>
            <a:r>
              <a:rPr lang="en-US" dirty="0"/>
              <a:t> (</a:t>
            </a:r>
            <a:r>
              <a:rPr lang="en-US" dirty="0" err="1"/>
              <a:t>approx</a:t>
            </a:r>
            <a:r>
              <a:rPr lang="en-US" dirty="0"/>
              <a:t> 10-20x), so we must avoid reading it </a:t>
            </a:r>
            <a:r>
              <a:rPr lang="en-US" b="1" i="1" dirty="0"/>
              <a:t>k</a:t>
            </a:r>
            <a:r>
              <a:rPr lang="en-US" dirty="0"/>
              <a:t> times per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346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Block-Stripe Update Algorithm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114800" y="1692275"/>
            <a:ext cx="3276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895600" y="19050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895600" y="22098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895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2895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28956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28956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9067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9067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9067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9067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9067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9067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488" name="Group 16"/>
          <p:cNvGraphicFramePr>
            <a:graphicFrameLocks noGrp="1"/>
          </p:cNvGraphicFramePr>
          <p:nvPr/>
        </p:nvGraphicFramePr>
        <p:xfrm>
          <a:off x="4114800" y="1649413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4191000" y="1295401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src</a:t>
            </a: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4953001" y="1295401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degree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6019801" y="1295400"/>
            <a:ext cx="1432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2590800" y="19050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2590800" y="2193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2590800" y="3413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2590800" y="37338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2590800" y="4937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2590800" y="5241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15" name="Text Box 43"/>
          <p:cNvSpPr txBox="1">
            <a:spLocks noChangeArrowheads="1"/>
          </p:cNvSpPr>
          <p:nvPr/>
        </p:nvSpPr>
        <p:spPr bwMode="auto">
          <a:xfrm>
            <a:off x="9469439" y="23907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6" name="Text Box 44"/>
          <p:cNvSpPr txBox="1">
            <a:spLocks noChangeArrowheads="1"/>
          </p:cNvSpPr>
          <p:nvPr/>
        </p:nvSpPr>
        <p:spPr bwMode="auto">
          <a:xfrm>
            <a:off x="9469439" y="26797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7" name="Text Box 45"/>
          <p:cNvSpPr txBox="1">
            <a:spLocks noChangeArrowheads="1"/>
          </p:cNvSpPr>
          <p:nvPr/>
        </p:nvSpPr>
        <p:spPr bwMode="auto">
          <a:xfrm>
            <a:off x="9469439" y="29845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8" name="Text Box 46"/>
          <p:cNvSpPr txBox="1">
            <a:spLocks noChangeArrowheads="1"/>
          </p:cNvSpPr>
          <p:nvPr/>
        </p:nvSpPr>
        <p:spPr bwMode="auto">
          <a:xfrm>
            <a:off x="9469439" y="33051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9" name="Text Box 47"/>
          <p:cNvSpPr txBox="1">
            <a:spLocks noChangeArrowheads="1"/>
          </p:cNvSpPr>
          <p:nvPr/>
        </p:nvSpPr>
        <p:spPr bwMode="auto">
          <a:xfrm>
            <a:off x="9469439" y="35941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9469439" y="38989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3032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2819401" y="1543050"/>
            <a:ext cx="578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new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9029701" y="2085975"/>
            <a:ext cx="5033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old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graphicFrame>
        <p:nvGraphicFramePr>
          <p:cNvPr id="105524" name="Group 52"/>
          <p:cNvGraphicFramePr>
            <a:graphicFrameLocks noGrp="1"/>
          </p:cNvGraphicFramePr>
          <p:nvPr/>
        </p:nvGraphicFramePr>
        <p:xfrm>
          <a:off x="4114800" y="4605338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542" name="Group 70"/>
          <p:cNvGraphicFramePr>
            <a:graphicFrameLocks noGrp="1"/>
          </p:cNvGraphicFramePr>
          <p:nvPr/>
        </p:nvGraphicFramePr>
        <p:xfrm>
          <a:off x="4114800" y="3359150"/>
          <a:ext cx="3276600" cy="9144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67000" y="6059269"/>
            <a:ext cx="666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Break </a:t>
            </a:r>
            <a:r>
              <a:rPr lang="en-US" sz="2000" b="1" i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into stripes!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Each stripe contains only destination nodes in the corresponding block of </a:t>
            </a:r>
            <a:r>
              <a:rPr lang="en-US" sz="2000" b="1" i="1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2000" baseline="30000" dirty="0" err="1">
                <a:latin typeface="Arial" pitchFamily="34" charset="0"/>
                <a:cs typeface="Arial" pitchFamily="34" charset="0"/>
              </a:rPr>
              <a:t>new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1513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Block-Stripe Analysis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Break </a:t>
            </a:r>
            <a:r>
              <a:rPr lang="en-US" b="1" i="1" dirty="0">
                <a:solidFill>
                  <a:srgbClr val="D60093"/>
                </a:solidFill>
              </a:rPr>
              <a:t>M</a:t>
            </a:r>
            <a:r>
              <a:rPr lang="en-US" dirty="0">
                <a:solidFill>
                  <a:srgbClr val="D60093"/>
                </a:solidFill>
              </a:rPr>
              <a:t> into stripes</a:t>
            </a:r>
          </a:p>
          <a:p>
            <a:pPr lvl="1"/>
            <a:r>
              <a:rPr lang="en-US" dirty="0"/>
              <a:t>Each stripe contains only destination nodes </a:t>
            </a:r>
            <a:br>
              <a:rPr lang="en-US" dirty="0"/>
            </a:br>
            <a:r>
              <a:rPr lang="en-US" dirty="0"/>
              <a:t>in the corresponding block of </a:t>
            </a:r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endParaRPr lang="en-US" dirty="0"/>
          </a:p>
          <a:p>
            <a:r>
              <a:rPr lang="en-US" dirty="0"/>
              <a:t>Some additional overhead per stripe</a:t>
            </a:r>
          </a:p>
          <a:p>
            <a:pPr lvl="1"/>
            <a:r>
              <a:rPr lang="en-US" dirty="0"/>
              <a:t>But it is usually worth it</a:t>
            </a:r>
          </a:p>
          <a:p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=|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  <a:r>
              <a:rPr lang="en-US" b="1" dirty="0">
                <a:solidFill>
                  <a:srgbClr val="008000"/>
                </a:solidFill>
              </a:rPr>
              <a:t>|(1+</a:t>
            </a:r>
            <a:r>
              <a:rPr lang="en-US" b="1" dirty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8000"/>
                </a:solidFill>
              </a:rPr>
              <a:t>) + (</a:t>
            </a:r>
            <a:r>
              <a:rPr lang="en-US" b="1" i="1" dirty="0">
                <a:solidFill>
                  <a:srgbClr val="008000"/>
                </a:solidFill>
              </a:rPr>
              <a:t>k</a:t>
            </a:r>
            <a:r>
              <a:rPr lang="en-US" b="1" dirty="0">
                <a:solidFill>
                  <a:srgbClr val="008000"/>
                </a:solidFill>
              </a:rPr>
              <a:t>+1)|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519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Page Rank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Measures generic popularity of a page</a:t>
            </a:r>
          </a:p>
          <a:p>
            <a:pPr lvl="1"/>
            <a:r>
              <a:rPr lang="en-US" dirty="0"/>
              <a:t>Biased against topic-specific authorities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Solution:</a:t>
            </a:r>
            <a:r>
              <a:rPr lang="en-US" dirty="0"/>
              <a:t> Topic-Specific PageRank (</a:t>
            </a:r>
            <a:r>
              <a:rPr lang="en-US" b="1" dirty="0"/>
              <a:t>next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D60093"/>
                </a:solidFill>
              </a:rPr>
              <a:t>Uses a single measure of importance</a:t>
            </a:r>
          </a:p>
          <a:p>
            <a:pPr lvl="1"/>
            <a:r>
              <a:rPr lang="en-US" dirty="0"/>
              <a:t>Other models of importance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Solution: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Hubs-and-Authorities</a:t>
            </a:r>
          </a:p>
          <a:p>
            <a:r>
              <a:rPr lang="en-US" b="1" dirty="0">
                <a:solidFill>
                  <a:srgbClr val="D60093"/>
                </a:solidFill>
              </a:rPr>
              <a:t>Susceptible to Link spam</a:t>
            </a:r>
          </a:p>
          <a:p>
            <a:pPr lvl="1"/>
            <a:r>
              <a:rPr lang="en-US" dirty="0"/>
              <a:t>Artificial link topographies created in order to boost page rank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Solution: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/>
              <a:t>TrustRank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86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059F-7A93-A82B-71D5-6D37F196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The search system design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DCB6-09E3-28B6-3388-D1AD86F4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attempt to mislead automated search engines to gain people’s attention</a:t>
            </a:r>
          </a:p>
          <a:p>
            <a:r>
              <a:rPr lang="en-US" dirty="0"/>
              <a:t>People’s ability to look through search results does not scale – need very high precision – relevance.</a:t>
            </a:r>
          </a:p>
        </p:txBody>
      </p:sp>
    </p:spTree>
    <p:extLst>
      <p:ext uri="{BB962C8B-B14F-4D97-AF65-F5344CB8AC3E}">
        <p14:creationId xmlns:p14="http://schemas.microsoft.com/office/powerpoint/2010/main" val="595901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B28E-0A17-9CD6-FFD8-767C9077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 for search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1C9532-1867-3295-F0CA-D8C3FB141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1086612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Throughput &amp; Low Latency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Serve billions of queries quickly, typically under a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 billions of documents and links across many data centers.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 &amp; Quality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advanced ranking algorithms (including PageRank, machine learning models, user signals) to return high-quality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Tolerance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Continue operating smoothly even if individual components fail.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 the index up to date with frequent crawls and incremental updates. </a:t>
            </a:r>
          </a:p>
        </p:txBody>
      </p:sp>
    </p:spTree>
    <p:extLst>
      <p:ext uri="{BB962C8B-B14F-4D97-AF65-F5344CB8AC3E}">
        <p14:creationId xmlns:p14="http://schemas.microsoft.com/office/powerpoint/2010/main" val="3414561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7AA3-C315-DADA-B04A-39D32F88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Naïve implementation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32D9F3-A58E-2D96-1C17-98A6F9AF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48" y="1201050"/>
            <a:ext cx="7388048" cy="550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</a:rPr>
              <a:t>pagerank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(links, alpha=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0.85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max_iter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1e-6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nodes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links.keys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N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(nodes)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pagerank_scores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{node: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1.0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/ 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nodes}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_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max_iter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new_scores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{node: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- alpha) / 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nodes}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out_links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links[node]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out_links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new_scores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[n] += alpha *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pagerank_scores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[node] / N)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rank_to_give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alpha 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pagerank_scores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[node]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out_links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out_node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out_links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new_scores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out_node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] +=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rank_to_give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diff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</a:rPr>
              <a:t>abs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new_scores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[node]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pagerank_scores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[node])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nodes)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pagerank_scores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new_scores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diff 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break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pagerank_scores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7829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C0FD-3E60-813B-6545-5D81399F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5FC2-5E2C-FC98-D383-C500F74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What are the functional, performance and other requirements?</a:t>
            </a:r>
          </a:p>
          <a:p>
            <a:pPr lvl="1"/>
            <a:r>
              <a:rPr lang="en-US" dirty="0"/>
              <a:t>How to get pages?</a:t>
            </a:r>
          </a:p>
          <a:p>
            <a:pPr lvl="1"/>
            <a:r>
              <a:rPr lang="en-US" dirty="0"/>
              <a:t>How to parse them?</a:t>
            </a:r>
          </a:p>
          <a:p>
            <a:pPr lvl="1"/>
            <a:r>
              <a:rPr lang="en-US" dirty="0"/>
              <a:t>Where is the index?</a:t>
            </a:r>
          </a:p>
          <a:p>
            <a:pPr lvl="1"/>
            <a:r>
              <a:rPr lang="en-US" dirty="0"/>
              <a:t>How to store the index?</a:t>
            </a:r>
          </a:p>
          <a:p>
            <a:pPr lvl="1"/>
            <a:r>
              <a:rPr lang="en-US" dirty="0"/>
              <a:t>What the iteration should look like?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sz="3200" dirty="0"/>
              <a:t>Where are the volatility points?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73" y="244998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Broad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73" y="1202802"/>
            <a:ext cx="8229600" cy="5410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0066"/>
                </a:solidFill>
              </a:rPr>
              <a:t>How to organize the Web?</a:t>
            </a:r>
            <a:endParaRPr lang="en-US" b="1" dirty="0">
              <a:solidFill>
                <a:srgbClr val="CC0066"/>
              </a:solidFill>
            </a:endParaRPr>
          </a:p>
          <a:p>
            <a:r>
              <a:rPr lang="en-US" b="1" dirty="0"/>
              <a:t>First try:</a:t>
            </a:r>
            <a:r>
              <a:rPr lang="en-US" dirty="0"/>
              <a:t> Human curated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Web directories</a:t>
            </a:r>
          </a:p>
          <a:p>
            <a:pPr lvl="1"/>
            <a:r>
              <a:rPr lang="en-US" dirty="0"/>
              <a:t>Yahoo, DMOZ, </a:t>
            </a:r>
            <a:r>
              <a:rPr lang="en-US" dirty="0" err="1"/>
              <a:t>LookSmart</a:t>
            </a:r>
            <a:endParaRPr lang="en-US" dirty="0"/>
          </a:p>
          <a:p>
            <a:r>
              <a:rPr lang="en-US" b="1" dirty="0"/>
              <a:t>Second try: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Web Search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Information Retrieval </a:t>
            </a:r>
            <a:r>
              <a:rPr lang="en-US" dirty="0"/>
              <a:t>investigates: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Find relevant docs in a small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and trusted set</a:t>
            </a:r>
          </a:p>
          <a:p>
            <a:pPr lvl="2"/>
            <a:r>
              <a:rPr lang="en-US" dirty="0"/>
              <a:t>Newspaper articles, Patents, etc.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But:</a:t>
            </a:r>
            <a:r>
              <a:rPr lang="en-US" dirty="0"/>
              <a:t> Web is </a:t>
            </a:r>
            <a:r>
              <a:rPr lang="en-US" b="1" dirty="0"/>
              <a:t>huge</a:t>
            </a:r>
            <a:r>
              <a:rPr lang="en-US" dirty="0"/>
              <a:t>, full of untrusted documents, random things, web spam, etc.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2533" name="Picture 5" descr="http://www.imagstudios.com/images/yahoo-o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6909" y="1063752"/>
            <a:ext cx="2982591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2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6E9-D7CB-7498-37FB-29E6902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785C-5A2B-E486-0223-308ED0D9C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3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PageRank is a key component of a large-scale search system, but it's not the only one. Largely can be divided into offline and online pipelines.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Crawling:</a:t>
            </a:r>
            <a:r>
              <a:rPr lang="en-US" dirty="0"/>
              <a:t> Web crawlers systematically explore the web, following links to discover new pages and build an index.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Indexing:</a:t>
            </a:r>
            <a:r>
              <a:rPr lang="en-US" dirty="0"/>
              <a:t> The crawled pages are indexed, creating a database that maps keywords and other information to the URLs of relevant pages.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PageRank Calculation (Offline):</a:t>
            </a:r>
            <a:r>
              <a:rPr lang="en-US" dirty="0"/>
              <a:t> The PageRank algorithm is run offline on the crawled web graph. This is a computationally intensive process, often done using distributed computing frameworks like MapReduce or Spark. The computed PageRank scores are stored in the index.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Query Processing:</a:t>
            </a:r>
            <a:r>
              <a:rPr lang="en-US" dirty="0"/>
              <a:t> When a user enters a search query: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Retrieval:</a:t>
            </a:r>
            <a:r>
              <a:rPr lang="en-US" dirty="0"/>
              <a:t> The search engine uses the index to retrieve a set of pages that are relevant to the query based on keyword matching, content analysis, and other factors.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Ranking:</a:t>
            </a:r>
            <a:r>
              <a:rPr lang="en-US" dirty="0"/>
              <a:t> The retrieved pages are then ranked using a combination of factors, including: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PageRank:</a:t>
            </a:r>
            <a:r>
              <a:rPr lang="en-US" dirty="0"/>
              <a:t> The pre-computed PageRank score is a strong signal of a page's importance.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Relevance:</a:t>
            </a:r>
            <a:r>
              <a:rPr lang="en-US" dirty="0"/>
              <a:t> How well does the page's content match the query?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Other Factors:</a:t>
            </a:r>
            <a:r>
              <a:rPr lang="en-US" dirty="0"/>
              <a:t> Search engines use many other ranking factors, such as content freshness, user location, user engagement metrics, and more. They keep their specific ranking algorithms highly confidential.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Presentation:</a:t>
            </a:r>
            <a:r>
              <a:rPr lang="en-US" dirty="0"/>
              <a:t> The top-ranked results are displayed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2941701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37AC-3482-5EF7-800E-28153B14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- Offline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26D1-9839-5C0D-9AF5-042C4E5D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Seed URLs: The search engine begins with a set of initial web addresses (e.g., top sites or directories).</a:t>
            </a:r>
          </a:p>
          <a:p>
            <a:r>
              <a:rPr lang="en-US" dirty="0"/>
              <a:t>Crawler/Spider:</a:t>
            </a:r>
          </a:p>
          <a:p>
            <a:pPr lvl="1"/>
            <a:r>
              <a:rPr lang="en-US" dirty="0"/>
              <a:t>Automatically fetches webpages from the internet.</a:t>
            </a:r>
          </a:p>
          <a:p>
            <a:pPr lvl="1"/>
            <a:r>
              <a:rPr lang="en-US" dirty="0"/>
              <a:t>Extracts links (e.g., &lt;a </a:t>
            </a:r>
            <a:r>
              <a:rPr lang="en-US" dirty="0" err="1"/>
              <a:t>href</a:t>
            </a:r>
            <a:r>
              <a:rPr lang="en-US" dirty="0"/>
              <a:t>="..."&gt;) from each page.</a:t>
            </a:r>
          </a:p>
          <a:p>
            <a:pPr lvl="1"/>
            <a:r>
              <a:rPr lang="en-US" dirty="0"/>
              <a:t>Adds newly discovered links to a queue for future crawling (subject to policies like robots.txt, politeness, domain constraints, etc.).</a:t>
            </a:r>
          </a:p>
          <a:p>
            <a:r>
              <a:rPr lang="en-US" dirty="0"/>
              <a:t>Frontier Management: A “frontier” or “crawl queue” holds URLs to visit next. Prioritization is often based on page importance, refresh schedules (for changing content), or historical signals.</a:t>
            </a:r>
          </a:p>
          <a:p>
            <a:r>
              <a:rPr lang="en-US" dirty="0"/>
              <a:t>Crawlers run continuously to discover new pages and check for content updates. They operate in a distributed fashion over many machines to handle billions of pages.</a:t>
            </a:r>
          </a:p>
        </p:txBody>
      </p:sp>
    </p:spTree>
    <p:extLst>
      <p:ext uri="{BB962C8B-B14F-4D97-AF65-F5344CB8AC3E}">
        <p14:creationId xmlns:p14="http://schemas.microsoft.com/office/powerpoint/2010/main" val="2721349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48E-0930-61D8-EDBD-D2C1B703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processing – Offline pipeline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D4966F-5C31-5454-AC91-824CC072F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1472"/>
            <a:ext cx="11072149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Parsing and Cleaning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boilerplate HTML, ads, or scripts.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the main text content and metadata (title, headers, meta tags,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the page’s language for later indexing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text into a sequence of tokens (words, phrases).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Lowercasing, stemming/lemmatization (e.g., “cats” → “cat”).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special characters, punctuation,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additional signals: anchor text from inbound links, keywords from metadata, etc.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Possibly identify named entities (people, places, organizations).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Filter out pages or devalue them if they exhibit spammy patterns. </a:t>
            </a:r>
          </a:p>
        </p:txBody>
      </p:sp>
    </p:spTree>
    <p:extLst>
      <p:ext uri="{BB962C8B-B14F-4D97-AF65-F5344CB8AC3E}">
        <p14:creationId xmlns:p14="http://schemas.microsoft.com/office/powerpoint/2010/main" val="1724757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B59F-8D4B-9807-5BD3-70AF2A20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Analysis - offline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472015-9849-BA68-E2BB-4CDC780A6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4860" y="1787428"/>
            <a:ext cx="1087374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Graph Construction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extracted links to build a directed graph of webpages.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Link-Based Scoring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Compute PageRank or other link-based metrics (e.g., HITS,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TrustRank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These scores indicate “authority” or “importance.”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Scores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Once computed, these link-based signals (like PageRank) are saved in a lookup table keyed by document (or page) ID. </a:t>
            </a:r>
          </a:p>
        </p:txBody>
      </p:sp>
    </p:spTree>
    <p:extLst>
      <p:ext uri="{BB962C8B-B14F-4D97-AF65-F5344CB8AC3E}">
        <p14:creationId xmlns:p14="http://schemas.microsoft.com/office/powerpoint/2010/main" val="30900494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D4AC-8A3C-0F46-3379-12596FB9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1" y="75565"/>
            <a:ext cx="10515600" cy="1325563"/>
          </a:xfrm>
        </p:spPr>
        <p:txBody>
          <a:bodyPr/>
          <a:lstStyle/>
          <a:p>
            <a:r>
              <a:rPr lang="en-US" dirty="0"/>
              <a:t>Index Building – Offline pipeline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B21A95-098B-17DE-6995-882554AD7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9621" y="1338728"/>
            <a:ext cx="105156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Inverted Index Construction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token (word), store a sorted list of documents where the token appears. This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inverted 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often includes position information and term-level statistics (frequency, offsets, etc.).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process typically involves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MapReduce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a similar distributed framework) to shuffle and sort data at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 Index / Document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each document’s metadata (title, snippet, URL, page length, language).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also store a compressed version of the raw text to enable snippet generation during serving.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Merging &amp; Optimizing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indexes are often built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Periodically, partial indexes are merged into larger segments.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index is optimized for fast lookups (using compression, skip pointers, advanced data structures).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42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418C-5E06-3BB7-2107-E9D96BA1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– offline pipeline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A94B52-F139-3986-D0C8-F95827043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1042416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 Crawls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regularly fetches new or changed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Updates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Changes are fed into the index pipeline, producing updated shard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Refresh Scores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Link-based scores (e.g., PageRank) can be recalculated periodically (daily, weekly, or monthly, depending on resources and freshness requirements). </a:t>
            </a:r>
          </a:p>
        </p:txBody>
      </p:sp>
    </p:spTree>
    <p:extLst>
      <p:ext uri="{BB962C8B-B14F-4D97-AF65-F5344CB8AC3E}">
        <p14:creationId xmlns:p14="http://schemas.microsoft.com/office/powerpoint/2010/main" val="14710020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FBA0-ECD6-A271-DF3B-E99B99CF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Handling – online pipeline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F1CF3-0955-22FA-C534-168861AB2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 (User Interface)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Receives user queries (e.g., via a web interface or API).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query text to the search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Parsing &amp; Interpretation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Tokenizes and normalizes the user query (similar to document processing).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perform spelling correction, query expansion, or entity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languages, potential synonyms, or “did you mean”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Query Routing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query is sent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servers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spread across multiple data centers.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load balancing, the system may route queries to the nearest or least-busy data center.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77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B639-5F6E-2D9A-06FC-13DEC779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Retreival</a:t>
            </a:r>
            <a:r>
              <a:rPr lang="en-US" dirty="0"/>
              <a:t> from 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7A9C7-7AB2-1AAE-C764-7FD58C9CE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 Lookup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huge index is typically split into multiple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(vertical partition)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redundancy and parallelism).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shard contains a portion of the web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Inverted Index Search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query token, the engine looks up the corresponding postings lists (document lists).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candidate set of documents that contain the query terms is formed.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Scoring &amp; Ranking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shard calculates a preliminary relevance score for each candidate document using: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Textual relevance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e.g., BM25, vector space models, or neural IR signals.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Link-based signals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PageRank, inlinks, anchor text relevance.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signals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 freshness, user behavior data (click-through rates), or machine-learned ranking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partial ranked list is returned to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aggregator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(if needed).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partial results from each shard are merged.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kkk results (e.g., top 1000 across all shards) are consolidated and sorted again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213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230-7FF9-1F3B-2D0C-47E59F9D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Reranking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D86101-BF65-8823-58A0-96FCCF8E7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Ranking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machine-learned ranking model may do a final pass on the top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signals (personalization, user context, location) can be applied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Snippet Generation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short preview or snippet is generated by extracting relevant terms from the document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Bold or highlight query keywords.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Rendering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top search results are sent back to the front-end.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sees a list of titles, snippets, URLs,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77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5D80-1991-65B3-318B-42DA840B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architecture overview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FF9FD6-3B89-BCC9-2ED7-C63A48512198}"/>
              </a:ext>
            </a:extLst>
          </p:cNvPr>
          <p:cNvSpPr/>
          <p:nvPr/>
        </p:nvSpPr>
        <p:spPr>
          <a:xfrm>
            <a:off x="1054100" y="1690688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 server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2FE666-17FE-E32B-50BB-C80A205BF0CA}"/>
              </a:ext>
            </a:extLst>
          </p:cNvPr>
          <p:cNvGrpSpPr/>
          <p:nvPr/>
        </p:nvGrpSpPr>
        <p:grpSpPr>
          <a:xfrm>
            <a:off x="4412053" y="1467744"/>
            <a:ext cx="1913636" cy="1128240"/>
            <a:chOff x="4412053" y="1467744"/>
            <a:chExt cx="1913636" cy="11282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8019A3-F4E9-DF76-7CE9-F38DAAA6E555}"/>
                </a:ext>
              </a:extLst>
            </p:cNvPr>
            <p:cNvSpPr/>
            <p:nvPr/>
          </p:nvSpPr>
          <p:spPr>
            <a:xfrm>
              <a:off x="4412053" y="1467744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Crawler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7B8A0D-70DD-0DC2-1BFB-2B6F891153B1}"/>
                </a:ext>
              </a:extLst>
            </p:cNvPr>
            <p:cNvSpPr/>
            <p:nvPr/>
          </p:nvSpPr>
          <p:spPr>
            <a:xfrm>
              <a:off x="4546977" y="1596839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Crawler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BC827B6-2A0C-B12A-792C-AE49CC10A934}"/>
                </a:ext>
              </a:extLst>
            </p:cNvPr>
            <p:cNvSpPr/>
            <p:nvPr/>
          </p:nvSpPr>
          <p:spPr>
            <a:xfrm>
              <a:off x="4681901" y="1725935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Crawler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0225FF63-5B47-F82E-546E-41494CA6C901}"/>
              </a:ext>
            </a:extLst>
          </p:cNvPr>
          <p:cNvSpPr/>
          <p:nvPr/>
        </p:nvSpPr>
        <p:spPr>
          <a:xfrm>
            <a:off x="7625984" y="1020926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A541F0-9625-716E-B111-D38A610BF5FB}"/>
              </a:ext>
            </a:extLst>
          </p:cNvPr>
          <p:cNvSpPr/>
          <p:nvPr/>
        </p:nvSpPr>
        <p:spPr>
          <a:xfrm>
            <a:off x="1696788" y="3075928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 resolver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8A0F81-346B-E897-F243-C01B69992CE8}"/>
              </a:ext>
            </a:extLst>
          </p:cNvPr>
          <p:cNvSpPr/>
          <p:nvPr/>
        </p:nvSpPr>
        <p:spPr>
          <a:xfrm>
            <a:off x="6336314" y="2573413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3466D7-DBB4-DD2A-30F1-6524C77DEE7F}"/>
              </a:ext>
            </a:extLst>
          </p:cNvPr>
          <p:cNvSpPr/>
          <p:nvPr/>
        </p:nvSpPr>
        <p:spPr>
          <a:xfrm>
            <a:off x="1200267" y="5752606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PageRank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C3530F-131A-A315-F1C2-7B614B2E7A37}"/>
              </a:ext>
            </a:extLst>
          </p:cNvPr>
          <p:cNvSpPr/>
          <p:nvPr/>
        </p:nvSpPr>
        <p:spPr>
          <a:xfrm>
            <a:off x="8369680" y="5618854"/>
            <a:ext cx="1643788" cy="870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Searcher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62C7FA4D-8ED4-64B9-F32F-92FF23082674}"/>
              </a:ext>
            </a:extLst>
          </p:cNvPr>
          <p:cNvSpPr/>
          <p:nvPr/>
        </p:nvSpPr>
        <p:spPr>
          <a:xfrm>
            <a:off x="8928495" y="1916375"/>
            <a:ext cx="1911420" cy="14885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29AEFB04-89C9-1882-6512-45F404F89F1F}"/>
              </a:ext>
            </a:extLst>
          </p:cNvPr>
          <p:cNvSpPr/>
          <p:nvPr/>
        </p:nvSpPr>
        <p:spPr>
          <a:xfrm>
            <a:off x="3862534" y="2746904"/>
            <a:ext cx="1190168" cy="6580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Anchors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2BB7CA-6D80-B8B1-D0DB-6A3EE0BD071F}"/>
              </a:ext>
            </a:extLst>
          </p:cNvPr>
          <p:cNvGrpSpPr/>
          <p:nvPr/>
        </p:nvGrpSpPr>
        <p:grpSpPr>
          <a:xfrm>
            <a:off x="4697184" y="5096443"/>
            <a:ext cx="1639130" cy="936574"/>
            <a:chOff x="3640139" y="5575772"/>
            <a:chExt cx="1913636" cy="11282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1F6DC4-52C8-D6DC-8084-32F4BC164D53}"/>
                </a:ext>
              </a:extLst>
            </p:cNvPr>
            <p:cNvSpPr/>
            <p:nvPr/>
          </p:nvSpPr>
          <p:spPr>
            <a:xfrm>
              <a:off x="3640139" y="5575772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Sorter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E145D9-2EAF-86E8-4B07-FBF14B66C76B}"/>
                </a:ext>
              </a:extLst>
            </p:cNvPr>
            <p:cNvSpPr/>
            <p:nvPr/>
          </p:nvSpPr>
          <p:spPr>
            <a:xfrm>
              <a:off x="3775063" y="5704867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24DB80-2D4F-C5E5-EA63-6FA4A3E6E8C8}"/>
                </a:ext>
              </a:extLst>
            </p:cNvPr>
            <p:cNvSpPr/>
            <p:nvPr/>
          </p:nvSpPr>
          <p:spPr>
            <a:xfrm>
              <a:off x="3909987" y="5833963"/>
              <a:ext cx="1643788" cy="870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Sorter</a:t>
              </a:r>
            </a:p>
          </p:txBody>
        </p:sp>
      </p:grp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F9106154-8BBE-9157-683A-8D65CD36340A}"/>
              </a:ext>
            </a:extLst>
          </p:cNvPr>
          <p:cNvSpPr/>
          <p:nvPr/>
        </p:nvSpPr>
        <p:spPr>
          <a:xfrm>
            <a:off x="838200" y="4714461"/>
            <a:ext cx="858588" cy="8700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AF213B1-B32E-65DB-CC28-2DB80D79E236}"/>
              </a:ext>
            </a:extLst>
          </p:cNvPr>
          <p:cNvSpPr/>
          <p:nvPr/>
        </p:nvSpPr>
        <p:spPr>
          <a:xfrm>
            <a:off x="8414396" y="4017836"/>
            <a:ext cx="1056903" cy="112958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64FAF4-BCFD-ED53-9DE7-A9FC4EAA1959}"/>
              </a:ext>
            </a:extLst>
          </p:cNvPr>
          <p:cNvGrpSpPr/>
          <p:nvPr/>
        </p:nvGrpSpPr>
        <p:grpSpPr>
          <a:xfrm>
            <a:off x="3583098" y="4147605"/>
            <a:ext cx="4592788" cy="871317"/>
            <a:chOff x="3583098" y="4147605"/>
            <a:chExt cx="4592788" cy="871317"/>
          </a:xfrm>
        </p:grpSpPr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5ECE8B6B-DA17-C234-91AA-F04C9BF89816}"/>
                </a:ext>
              </a:extLst>
            </p:cNvPr>
            <p:cNvSpPr/>
            <p:nvPr/>
          </p:nvSpPr>
          <p:spPr>
            <a:xfrm>
              <a:off x="3583098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ADEB2A48-69B0-6F6E-8AF9-346222013CB3}"/>
                </a:ext>
              </a:extLst>
            </p:cNvPr>
            <p:cNvSpPr/>
            <p:nvPr/>
          </p:nvSpPr>
          <p:spPr>
            <a:xfrm>
              <a:off x="4357778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3695A7C2-8185-929A-1A6A-90DD169832D0}"/>
                </a:ext>
              </a:extLst>
            </p:cNvPr>
            <p:cNvSpPr/>
            <p:nvPr/>
          </p:nvSpPr>
          <p:spPr>
            <a:xfrm>
              <a:off x="5120050" y="4148873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E992E16C-642D-7AA3-2C93-82721F05A321}"/>
                </a:ext>
              </a:extLst>
            </p:cNvPr>
            <p:cNvSpPr/>
            <p:nvPr/>
          </p:nvSpPr>
          <p:spPr>
            <a:xfrm>
              <a:off x="5894730" y="4148873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5D0101E4-BAD4-2A07-0C76-7CD84D8380F8}"/>
                </a:ext>
              </a:extLst>
            </p:cNvPr>
            <p:cNvSpPr/>
            <p:nvPr/>
          </p:nvSpPr>
          <p:spPr>
            <a:xfrm>
              <a:off x="6650313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47071626-2989-FE32-5663-A1C473B0032D}"/>
                </a:ext>
              </a:extLst>
            </p:cNvPr>
            <p:cNvSpPr/>
            <p:nvPr/>
          </p:nvSpPr>
          <p:spPr>
            <a:xfrm>
              <a:off x="7424993" y="4147605"/>
              <a:ext cx="750893" cy="87004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27A1EA-8865-B624-27BA-CD8E32BE63DF}"/>
                </a:ext>
              </a:extLst>
            </p:cNvPr>
            <p:cNvSpPr txBox="1"/>
            <p:nvPr/>
          </p:nvSpPr>
          <p:spPr>
            <a:xfrm>
              <a:off x="4228262" y="4475287"/>
              <a:ext cx="3285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Barrels</a:t>
              </a:r>
            </a:p>
          </p:txBody>
        </p:sp>
      </p:grp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DECBBA0B-1EBB-E236-C168-C211E5491B54}"/>
              </a:ext>
            </a:extLst>
          </p:cNvPr>
          <p:cNvSpPr/>
          <p:nvPr/>
        </p:nvSpPr>
        <p:spPr>
          <a:xfrm>
            <a:off x="2188366" y="4771475"/>
            <a:ext cx="858588" cy="8700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 index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BF007E-FAA4-B9F6-CAAC-5659AA7FE944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697888" y="1902769"/>
            <a:ext cx="1714165" cy="22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799DD1-8332-825B-6709-787489AF13E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6325689" y="1763559"/>
            <a:ext cx="1541022" cy="397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C9F846-6C5F-08D1-6984-A84FC6BA75BE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9029045" y="1763559"/>
            <a:ext cx="855160" cy="152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B14283-CF5B-8F11-785F-08E96D894C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913776" y="2660665"/>
            <a:ext cx="1014719" cy="346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835CF-31C9-2A76-DF51-BE941B30CD2B}"/>
              </a:ext>
            </a:extLst>
          </p:cNvPr>
          <p:cNvCxnSpPr>
            <a:stCxn id="12" idx="2"/>
            <a:endCxn id="17" idx="4"/>
          </p:cNvCxnSpPr>
          <p:nvPr/>
        </p:nvCxnSpPr>
        <p:spPr>
          <a:xfrm flipH="1">
            <a:off x="5052702" y="3008438"/>
            <a:ext cx="1283612" cy="6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AD7D71-011A-69EE-C86C-BC3F03344542}"/>
              </a:ext>
            </a:extLst>
          </p:cNvPr>
          <p:cNvCxnSpPr>
            <a:stCxn id="12" idx="4"/>
            <a:endCxn id="26" idx="1"/>
          </p:cNvCxnSpPr>
          <p:nvPr/>
        </p:nvCxnSpPr>
        <p:spPr>
          <a:xfrm flipH="1">
            <a:off x="6270177" y="3443462"/>
            <a:ext cx="888031" cy="705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AD10B3-81AB-B6ED-107A-3263BA90C018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3099849" y="3075929"/>
            <a:ext cx="762685" cy="127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471EC4-3080-62B6-4823-4BB50254D48B}"/>
              </a:ext>
            </a:extLst>
          </p:cNvPr>
          <p:cNvCxnSpPr>
            <a:stCxn id="11" idx="5"/>
            <a:endCxn id="23" idx="1"/>
          </p:cNvCxnSpPr>
          <p:nvPr/>
        </p:nvCxnSpPr>
        <p:spPr>
          <a:xfrm>
            <a:off x="3099849" y="3818561"/>
            <a:ext cx="858696" cy="32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3B007B-804D-8D71-9817-D562F4DD26C0}"/>
              </a:ext>
            </a:extLst>
          </p:cNvPr>
          <p:cNvCxnSpPr>
            <a:stCxn id="11" idx="4"/>
            <a:endCxn id="30" idx="1"/>
          </p:cNvCxnSpPr>
          <p:nvPr/>
        </p:nvCxnSpPr>
        <p:spPr>
          <a:xfrm>
            <a:off x="2518682" y="3945977"/>
            <a:ext cx="98978" cy="825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99F7C17-FEBD-07D7-A957-6A031C7B9ACC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 rot="5400000">
            <a:off x="3869637" y="2064070"/>
            <a:ext cx="1455429" cy="3959381"/>
          </a:xfrm>
          <a:prstGeom prst="curvedConnector3">
            <a:avLst>
              <a:gd name="adj1" fmla="val 3167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41FCF6-79AA-5563-A100-6135831D00AC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flipH="1">
            <a:off x="1267494" y="3818561"/>
            <a:ext cx="670021" cy="89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53D2D67-CD9C-02E8-0429-E3EC7F6CAFDE}"/>
              </a:ext>
            </a:extLst>
          </p:cNvPr>
          <p:cNvCxnSpPr>
            <a:stCxn id="30" idx="2"/>
            <a:endCxn id="6" idx="3"/>
          </p:cNvCxnSpPr>
          <p:nvPr/>
        </p:nvCxnSpPr>
        <p:spPr>
          <a:xfrm rot="10800000">
            <a:off x="1294828" y="2433322"/>
            <a:ext cx="893539" cy="27731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A14CB1-142F-6E09-0988-07180EB739BF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>
            <a:off x="1267494" y="5584510"/>
            <a:ext cx="173500" cy="295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7C1E34-9D8C-E088-2A22-921AEE8910CA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2844055" y="6053879"/>
            <a:ext cx="5525625" cy="13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143625-4D27-452A-56F5-9F42DDFF7F9E}"/>
              </a:ext>
            </a:extLst>
          </p:cNvPr>
          <p:cNvCxnSpPr>
            <a:stCxn id="19" idx="0"/>
            <a:endCxn id="29" idx="2"/>
          </p:cNvCxnSpPr>
          <p:nvPr/>
        </p:nvCxnSpPr>
        <p:spPr>
          <a:xfrm flipV="1">
            <a:off x="5632319" y="4844619"/>
            <a:ext cx="238624" cy="466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D598C1-75B7-F82B-85A5-B855BCC8270B}"/>
              </a:ext>
            </a:extLst>
          </p:cNvPr>
          <p:cNvCxnSpPr>
            <a:cxnSpLocks/>
            <a:stCxn id="21" idx="3"/>
            <a:endCxn id="14" idx="0"/>
          </p:cNvCxnSpPr>
          <p:nvPr/>
        </p:nvCxnSpPr>
        <p:spPr>
          <a:xfrm>
            <a:off x="8942848" y="5147421"/>
            <a:ext cx="248726" cy="47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8D4241-AC34-E3DD-A8CB-DDE7B2EC242E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>
            <a:off x="7800440" y="5017654"/>
            <a:ext cx="809967" cy="72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2F2086-7AC8-DE49-AA4B-2A7FA8B9D504}"/>
              </a:ext>
            </a:extLst>
          </p:cNvPr>
          <p:cNvCxnSpPr>
            <a:stCxn id="12" idx="5"/>
            <a:endCxn id="21" idx="1"/>
          </p:cNvCxnSpPr>
          <p:nvPr/>
        </p:nvCxnSpPr>
        <p:spPr>
          <a:xfrm>
            <a:off x="7739375" y="3316046"/>
            <a:ext cx="1203473" cy="70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C2D2CCBE-2371-469B-7C8C-5D99755A8534}"/>
              </a:ext>
            </a:extLst>
          </p:cNvPr>
          <p:cNvCxnSpPr>
            <a:stCxn id="30" idx="3"/>
            <a:endCxn id="14" idx="3"/>
          </p:cNvCxnSpPr>
          <p:nvPr/>
        </p:nvCxnSpPr>
        <p:spPr>
          <a:xfrm rot="16200000" flipH="1">
            <a:off x="5254052" y="3005131"/>
            <a:ext cx="719963" cy="5992747"/>
          </a:xfrm>
          <a:prstGeom prst="curvedConnector3">
            <a:avLst>
              <a:gd name="adj1" fmla="val 1494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4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Search: 2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841" y="1353274"/>
            <a:ext cx="86106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2 challenges of web search:</a:t>
            </a:r>
          </a:p>
          <a:p>
            <a:r>
              <a:rPr lang="en-US" b="1" dirty="0">
                <a:solidFill>
                  <a:srgbClr val="D60093"/>
                </a:solidFill>
              </a:rPr>
              <a:t>(1) Web contains many sources of information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333399"/>
                </a:solidFill>
              </a:rPr>
              <a:t>Who to “trust”?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Trick: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Trustworthy pages may point to each other!</a:t>
            </a:r>
          </a:p>
          <a:p>
            <a:pPr lvl="1"/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(2) What is the “best” answer to query “newspaper”?</a:t>
            </a:r>
          </a:p>
          <a:p>
            <a:pPr lvl="1"/>
            <a:r>
              <a:rPr lang="en-US" dirty="0"/>
              <a:t>No single right answer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Trick: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Pages that actually know about newspapers might all be pointing to many newspapers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DB5D-5DAC-83BD-084A-A0138E9E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B691-F6E3-04E1-CD01-09A41A42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Offline Pipeline</a:t>
            </a:r>
            <a:r>
              <a:rPr lang="en-US" dirty="0"/>
              <a:t> continuously gathers and processes new/updated web content: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Web crawler fetches pages → Document parsing &amp; cleaning → Index building → Link analysis → Merged indexes stored in distributed shards.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Online Pipeline</a:t>
            </a:r>
            <a:r>
              <a:rPr lang="en-US" dirty="0"/>
              <a:t> handles user queries: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Query parsing → Shard lookups → Ranking &amp; scoring → Results aggregation → Final </a:t>
            </a:r>
            <a:r>
              <a:rPr lang="en-US" dirty="0" err="1"/>
              <a:t>rerank</a:t>
            </a:r>
            <a:r>
              <a:rPr lang="en-US" dirty="0"/>
              <a:t> → Snippet generation → Present results to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87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FD1E-7F14-C777-CE5C-DD7A95E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C59A-12F7-13C7-32D8-F0A3F1C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21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BB9-8F1A-9C1D-F90D-29D3F504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7887-A70C-67A6-6A52-0C51D1270B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Page relevance is subjective, however there are objective methods to estimate human interest.</a:t>
            </a:r>
          </a:p>
          <a:p>
            <a:r>
              <a:rPr lang="en-US" dirty="0"/>
              <a:t>Ranking quality for each web page is calculated using the link structure of the Web.</a:t>
            </a:r>
          </a:p>
          <a:p>
            <a:r>
              <a:rPr lang="en-US" dirty="0"/>
              <a:t>Forward links (</a:t>
            </a:r>
            <a:r>
              <a:rPr lang="en-US" dirty="0" err="1"/>
              <a:t>outedges</a:t>
            </a:r>
            <a:r>
              <a:rPr lang="en-US" dirty="0"/>
              <a:t>) and backlinks (</a:t>
            </a:r>
            <a:r>
              <a:rPr lang="en-US" dirty="0" err="1"/>
              <a:t>inedges</a:t>
            </a:r>
            <a:r>
              <a:rPr lang="en-US" dirty="0"/>
              <a:t>) – B, C, D are backlinks of A.</a:t>
            </a:r>
          </a:p>
          <a:p>
            <a:r>
              <a:rPr lang="en-US" dirty="0"/>
              <a:t>Highly linked pages are likely more “important”.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331896-BFC7-DF4A-6442-ED3A4DBEFC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201014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93209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41BE-5659-45FC-F6C1-47627BC7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434AD-C7DB-406D-BB35-3C12A4269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“A page has high rank if the sum of the ranks of its backlinks is high”.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434AD-C7DB-406D-BB35-3C12A4269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088846A-4346-BD7C-4592-6C341D47EB73}"/>
              </a:ext>
            </a:extLst>
          </p:cNvPr>
          <p:cNvSpPr/>
          <p:nvPr/>
        </p:nvSpPr>
        <p:spPr>
          <a:xfrm>
            <a:off x="5614737" y="4957698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E7B4F-CA02-C1B0-0CD6-F7707E21E276}"/>
              </a:ext>
            </a:extLst>
          </p:cNvPr>
          <p:cNvSpPr/>
          <p:nvPr/>
        </p:nvSpPr>
        <p:spPr>
          <a:xfrm>
            <a:off x="3352800" y="4250205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39B75-677B-68F7-784D-CB6C52B3278A}"/>
              </a:ext>
            </a:extLst>
          </p:cNvPr>
          <p:cNvSpPr/>
          <p:nvPr/>
        </p:nvSpPr>
        <p:spPr>
          <a:xfrm>
            <a:off x="3352800" y="5465827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E2C30-CD95-8AF6-98C2-50FD5484700F}"/>
              </a:ext>
            </a:extLst>
          </p:cNvPr>
          <p:cNvSpPr/>
          <p:nvPr/>
        </p:nvSpPr>
        <p:spPr>
          <a:xfrm>
            <a:off x="7954211" y="3827168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99B20-111A-3330-0A97-289913A6157C}"/>
              </a:ext>
            </a:extLst>
          </p:cNvPr>
          <p:cNvSpPr/>
          <p:nvPr/>
        </p:nvSpPr>
        <p:spPr>
          <a:xfrm>
            <a:off x="7954211" y="5181370"/>
            <a:ext cx="1153026" cy="846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F40F4-5BCA-2F63-3C69-3E183342C372}"/>
              </a:ext>
            </a:extLst>
          </p:cNvPr>
          <p:cNvSpPr txBox="1"/>
          <p:nvPr/>
        </p:nvSpPr>
        <p:spPr>
          <a:xfrm>
            <a:off x="2679700" y="3576733"/>
            <a:ext cx="267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dirty="0"/>
              <a:t>acklinks(U)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6C63B-AF5F-2085-3A1B-A18DEDAD9854}"/>
              </a:ext>
            </a:extLst>
          </p:cNvPr>
          <p:cNvSpPr txBox="1"/>
          <p:nvPr/>
        </p:nvSpPr>
        <p:spPr>
          <a:xfrm>
            <a:off x="7686176" y="6161872"/>
            <a:ext cx="267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</a:t>
            </a:r>
            <a:r>
              <a:rPr lang="en-US" sz="2800" dirty="0" err="1"/>
              <a:t>orwardlinks</a:t>
            </a:r>
            <a:r>
              <a:rPr lang="en-US" sz="2800" dirty="0"/>
              <a:t>(U)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76039B-CA19-8C2A-56DD-6789627A7B61}"/>
              </a:ext>
            </a:extLst>
          </p:cNvPr>
          <p:cNvCxnSpPr/>
          <p:nvPr/>
        </p:nvCxnSpPr>
        <p:spPr>
          <a:xfrm>
            <a:off x="3929313" y="4572000"/>
            <a:ext cx="1798387" cy="60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E68BF-3DDE-744E-567A-C4C55F9FDA18}"/>
              </a:ext>
            </a:extLst>
          </p:cNvPr>
          <p:cNvCxnSpPr>
            <a:cxnSpLocks/>
          </p:cNvCxnSpPr>
          <p:nvPr/>
        </p:nvCxnSpPr>
        <p:spPr>
          <a:xfrm flipV="1">
            <a:off x="3929313" y="5604406"/>
            <a:ext cx="1970338" cy="9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F8A19-E91E-0A0E-8BBD-CB5831CFDBC1}"/>
              </a:ext>
            </a:extLst>
          </p:cNvPr>
          <p:cNvCxnSpPr>
            <a:cxnSpLocks/>
          </p:cNvCxnSpPr>
          <p:nvPr/>
        </p:nvCxnSpPr>
        <p:spPr>
          <a:xfrm>
            <a:off x="6478503" y="5328830"/>
            <a:ext cx="1974684" cy="275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9C9406-F2CF-37B4-1203-493E330038F5}"/>
              </a:ext>
            </a:extLst>
          </p:cNvPr>
          <p:cNvCxnSpPr>
            <a:cxnSpLocks/>
          </p:cNvCxnSpPr>
          <p:nvPr/>
        </p:nvCxnSpPr>
        <p:spPr>
          <a:xfrm flipV="1">
            <a:off x="6324683" y="4099953"/>
            <a:ext cx="1981117" cy="101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17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4B25-4695-F2E8-D3EC-7259BD56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DCAF-4161-B87A-6A0B-61DC49F4B5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rank of a page is divided among its forward links evenly</a:t>
                </a:r>
                <a:endParaRPr lang="ru-RU" dirty="0"/>
              </a:p>
              <a:p>
                <a:r>
                  <a:rPr lang="en-US" dirty="0"/>
                  <a:t>R can be reformulated as eigenvector of a square matrix A (rows/cols representing pages and values are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if there is an edge and 0 otherwise):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𝑐𝐴𝑅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C5DCAF-4161-B87A-6A0B-61DC49F4B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E8893B-146A-1BDF-668A-402FD5229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41856" y="1825625"/>
            <a:ext cx="5042288" cy="4351338"/>
          </a:xfrm>
        </p:spPr>
      </p:pic>
    </p:spTree>
    <p:extLst>
      <p:ext uri="{BB962C8B-B14F-4D97-AF65-F5344CB8AC3E}">
        <p14:creationId xmlns:p14="http://schemas.microsoft.com/office/powerpoint/2010/main" val="2090877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7302-6EB3-FA8D-215B-078F7CCB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7D716-CACE-1F4F-0266-AF6A8B0C2F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Loops produce a “Rank sink”</a:t>
                </a:r>
              </a:p>
              <a:p>
                <a:r>
                  <a:rPr lang="en-US" dirty="0"/>
                  <a:t>Pages in the loop accumulate rank – need a mechanism for rank redistribution</a:t>
                </a:r>
              </a:p>
              <a:p>
                <a:r>
                  <a:rPr lang="en-US" dirty="0"/>
                  <a:t>Introduce a damping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7D716-CACE-1F4F-0266-AF6A8B0C2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32C806-7F23-0812-D92B-2D21637E8E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2" y="1690688"/>
            <a:ext cx="5181600" cy="2567093"/>
          </a:xfr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81A008F-8083-3792-1E89-B1E74FF1B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907648"/>
              </p:ext>
            </p:extLst>
          </p:nvPr>
        </p:nvGraphicFramePr>
        <p:xfrm>
          <a:off x="6273802" y="4060031"/>
          <a:ext cx="4978400" cy="221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129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516" y="2947986"/>
            <a:ext cx="4011485" cy="299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Ranking Nodes on the Graph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All web pages are not equally “important”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www.joe-schmoe.com</a:t>
            </a:r>
            <a:r>
              <a:rPr lang="en-US" dirty="0"/>
              <a:t> vs. </a:t>
            </a:r>
            <a:r>
              <a:rPr lang="en-US" dirty="0">
                <a:hlinkClick r:id="rId4"/>
              </a:rPr>
              <a:t>www.stanford.edu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is large diversity </a:t>
            </a:r>
            <a:br>
              <a:rPr lang="en-US" dirty="0"/>
            </a:br>
            <a:r>
              <a:rPr lang="en-US" dirty="0"/>
              <a:t>in the web-graph </a:t>
            </a:r>
            <a:br>
              <a:rPr lang="en-US" dirty="0"/>
            </a:br>
            <a:r>
              <a:rPr lang="en-US" dirty="0"/>
              <a:t>node connectivity.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Let’s rank the pages by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the link structure!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E5CE-EB7F-44C1-BA9D-EB986C4F357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97663" y="5135477"/>
            <a:ext cx="165947" cy="1782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36921" y="2895600"/>
            <a:ext cx="165947" cy="178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Analysis Algorithms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We will cover the following</a:t>
            </a:r>
            <a:r>
              <a:rPr lang="en-US" b="1" dirty="0">
                <a:solidFill>
                  <a:srgbClr val="D60093"/>
                </a:solidFill>
              </a:rPr>
              <a:t> Link Analysis approaches </a:t>
            </a:r>
            <a:r>
              <a:rPr lang="en-US" dirty="0"/>
              <a:t>for computing </a:t>
            </a:r>
            <a:r>
              <a:rPr lang="en-US" b="1" dirty="0" err="1">
                <a:solidFill>
                  <a:srgbClr val="0000FF"/>
                </a:solidFill>
              </a:rPr>
              <a:t>importances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of nodes in a graph</a:t>
            </a:r>
            <a:r>
              <a:rPr lang="en-US" dirty="0"/>
              <a:t>: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Page Rank</a:t>
            </a:r>
          </a:p>
          <a:p>
            <a:pPr lvl="1"/>
            <a:r>
              <a:rPr lang="en-US" dirty="0"/>
              <a:t>Topic-Specific (Personalized) Page Rank</a:t>
            </a:r>
          </a:p>
          <a:p>
            <a:pPr lvl="1"/>
            <a:r>
              <a:rPr lang="en-US" dirty="0"/>
              <a:t>Web Spam Detection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50011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7334</Words>
  <Application>Microsoft Office PowerPoint</Application>
  <PresentationFormat>Widescreen</PresentationFormat>
  <Paragraphs>1092</Paragraphs>
  <Slides>75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MS PGothic</vt:lpstr>
      <vt:lpstr>Aptos</vt:lpstr>
      <vt:lpstr>Aptos Display</vt:lpstr>
      <vt:lpstr>Arial</vt:lpstr>
      <vt:lpstr>Arial</vt:lpstr>
      <vt:lpstr>Calibri</vt:lpstr>
      <vt:lpstr>Cambria Math</vt:lpstr>
      <vt:lpstr>cmsy10</vt:lpstr>
      <vt:lpstr>Corbel</vt:lpstr>
      <vt:lpstr>Monotype Sorts</vt:lpstr>
      <vt:lpstr>Symbol</vt:lpstr>
      <vt:lpstr>Times New Roman</vt:lpstr>
      <vt:lpstr>Verdana</vt:lpstr>
      <vt:lpstr>Wingdings 2</vt:lpstr>
      <vt:lpstr>Office Theme</vt:lpstr>
      <vt:lpstr>Equation</vt:lpstr>
      <vt:lpstr>Principles of the Software Design</vt:lpstr>
      <vt:lpstr>Lecture 7</vt:lpstr>
      <vt:lpstr>Agenda</vt:lpstr>
      <vt:lpstr>Web as a Graph</vt:lpstr>
      <vt:lpstr>Web as a Directed Graph</vt:lpstr>
      <vt:lpstr>Broad Question</vt:lpstr>
      <vt:lpstr>Web Search: 2 Challenges</vt:lpstr>
      <vt:lpstr>Ranking Nodes on the Graph</vt:lpstr>
      <vt:lpstr>Link Analysis Algorithms</vt:lpstr>
      <vt:lpstr>PageRank:  The “Flow” Formulation</vt:lpstr>
      <vt:lpstr>Links as Votes</vt:lpstr>
      <vt:lpstr>Example: PageRank Scores</vt:lpstr>
      <vt:lpstr>Simple Recursive Formulation</vt:lpstr>
      <vt:lpstr>PageRank: The “Flow” Model</vt:lpstr>
      <vt:lpstr>Solving the Flow Equations</vt:lpstr>
      <vt:lpstr>PageRank: Matrix Formulation</vt:lpstr>
      <vt:lpstr>Example</vt:lpstr>
      <vt:lpstr>Eigenvector Formulation</vt:lpstr>
      <vt:lpstr>Example: Flow Equations &amp; M</vt:lpstr>
      <vt:lpstr>Power Iteration Method</vt:lpstr>
      <vt:lpstr>PageRank: How to solve?</vt:lpstr>
      <vt:lpstr>PageRank: How to solve?</vt:lpstr>
      <vt:lpstr>Why Power Iteration works? (1)</vt:lpstr>
      <vt:lpstr>Why Power Iteration works? (2)</vt:lpstr>
      <vt:lpstr>Why Power Iteration works? (3)</vt:lpstr>
      <vt:lpstr>Random Walk Interpretation</vt:lpstr>
      <vt:lpstr>The Stationary Distribution</vt:lpstr>
      <vt:lpstr>Existence and Uniqueness</vt:lpstr>
      <vt:lpstr>PageRank:  The Google Formulation</vt:lpstr>
      <vt:lpstr>PageRank: Three Questions</vt:lpstr>
      <vt:lpstr>Does this converge?</vt:lpstr>
      <vt:lpstr>Does it converge to what we want?</vt:lpstr>
      <vt:lpstr>PageRank: Problems</vt:lpstr>
      <vt:lpstr>Problem: Spider Traps</vt:lpstr>
      <vt:lpstr>Solution: Teleports!</vt:lpstr>
      <vt:lpstr>Problem: Dead Ends</vt:lpstr>
      <vt:lpstr>Solution: Always Teleport!</vt:lpstr>
      <vt:lpstr>Why Teleports Solve the Problem?</vt:lpstr>
      <vt:lpstr>Solution: Random Teleports</vt:lpstr>
      <vt:lpstr>The Google Matrix</vt:lpstr>
      <vt:lpstr>Random Teleports ( = 0.8)</vt:lpstr>
      <vt:lpstr>How do we actually compute the PageRank?</vt:lpstr>
      <vt:lpstr>Computing Page Rank</vt:lpstr>
      <vt:lpstr>Matrix Formulation</vt:lpstr>
      <vt:lpstr>Rearranging the Equation</vt:lpstr>
      <vt:lpstr>Sparse Matrix Formulation</vt:lpstr>
      <vt:lpstr>PageRank: The Complete Algorithm</vt:lpstr>
      <vt:lpstr>Sparse Matrix Encoding</vt:lpstr>
      <vt:lpstr>Basic Algorithm: Update Step</vt:lpstr>
      <vt:lpstr>Analysis</vt:lpstr>
      <vt:lpstr>Block-based Update Algorithm</vt:lpstr>
      <vt:lpstr>Analysis of Block Update</vt:lpstr>
      <vt:lpstr>Block-Stripe Update Algorithm</vt:lpstr>
      <vt:lpstr>Block-Stripe Analysis</vt:lpstr>
      <vt:lpstr>Some Problems with Page Rank</vt:lpstr>
      <vt:lpstr> The search system design problem</vt:lpstr>
      <vt:lpstr>Overall goals for search system</vt:lpstr>
      <vt:lpstr>Some Naïve implementation</vt:lpstr>
      <vt:lpstr>Design Considerations</vt:lpstr>
      <vt:lpstr>Some structure </vt:lpstr>
      <vt:lpstr>Crawling - Offline pipeline</vt:lpstr>
      <vt:lpstr>Document processing – Offline pipeline</vt:lpstr>
      <vt:lpstr>Link Analysis - offline</vt:lpstr>
      <vt:lpstr>Index Building – Offline pipeline</vt:lpstr>
      <vt:lpstr>Updating – offline pipeline</vt:lpstr>
      <vt:lpstr>Query Handling – online pipeline</vt:lpstr>
      <vt:lpstr>Retreival from index</vt:lpstr>
      <vt:lpstr>Final Reranking</vt:lpstr>
      <vt:lpstr>Google architecture overview</vt:lpstr>
      <vt:lpstr>Overall Flow</vt:lpstr>
      <vt:lpstr>Backup</vt:lpstr>
      <vt:lpstr>Web structure</vt:lpstr>
      <vt:lpstr>PageRank</vt:lpstr>
      <vt:lpstr>PageRank</vt:lpstr>
      <vt:lpstr>PageRank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Kurapov, Petr A</dc:creator>
  <cp:lastModifiedBy>Areg Melik-Adamyan</cp:lastModifiedBy>
  <cp:revision>7</cp:revision>
  <dcterms:created xsi:type="dcterms:W3CDTF">2025-01-14T14:02:16Z</dcterms:created>
  <dcterms:modified xsi:type="dcterms:W3CDTF">2025-02-03T02:48:32Z</dcterms:modified>
</cp:coreProperties>
</file>