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68" r:id="rId2"/>
    <p:sldId id="298" r:id="rId3"/>
    <p:sldId id="313" r:id="rId4"/>
    <p:sldId id="323" r:id="rId5"/>
    <p:sldId id="324" r:id="rId6"/>
    <p:sldId id="325" r:id="rId7"/>
    <p:sldId id="326" r:id="rId8"/>
    <p:sldId id="330" r:id="rId9"/>
    <p:sldId id="283" r:id="rId10"/>
    <p:sldId id="296" r:id="rId11"/>
    <p:sldId id="284" r:id="rId12"/>
    <p:sldId id="289" r:id="rId13"/>
    <p:sldId id="288" r:id="rId14"/>
    <p:sldId id="290" r:id="rId15"/>
    <p:sldId id="297" r:id="rId16"/>
    <p:sldId id="328" r:id="rId17"/>
    <p:sldId id="327" r:id="rId18"/>
    <p:sldId id="329" r:id="rId19"/>
    <p:sldId id="331" r:id="rId20"/>
    <p:sldId id="332" r:id="rId21"/>
    <p:sldId id="333" r:id="rId22"/>
    <p:sldId id="334" r:id="rId23"/>
    <p:sldId id="335" r:id="rId24"/>
    <p:sldId id="336" r:id="rId25"/>
    <p:sldId id="337" r:id="rId26"/>
    <p:sldId id="338" r:id="rId27"/>
    <p:sldId id="339" r:id="rId28"/>
    <p:sldId id="340" r:id="rId29"/>
    <p:sldId id="341" r:id="rId30"/>
    <p:sldId id="342" r:id="rId31"/>
    <p:sldId id="343" r:id="rId32"/>
    <p:sldId id="344" r:id="rId33"/>
    <p:sldId id="347" r:id="rId34"/>
    <p:sldId id="346" r:id="rId35"/>
    <p:sldId id="348" r:id="rId36"/>
    <p:sldId id="34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73" autoAdjust="0"/>
    <p:restoredTop sz="73583" autoAdjust="0"/>
  </p:normalViewPr>
  <p:slideViewPr>
    <p:cSldViewPr snapToGrid="0">
      <p:cViewPr varScale="1">
        <p:scale>
          <a:sx n="80" d="100"/>
          <a:sy n="80" d="100"/>
        </p:scale>
        <p:origin x="915"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A6D51-E060-4FF1-A392-37E69ECC2322}" type="datetimeFigureOut">
              <a:rPr lang="en-US" smtClean="0"/>
              <a:t>11/14/2024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F1BB01-58B3-4836-B618-B4CAA4646F93}" type="slidenum">
              <a:rPr lang="en-US" smtClean="0"/>
              <a:t>‹#›</a:t>
            </a:fld>
            <a:endParaRPr lang="en-US"/>
          </a:p>
        </p:txBody>
      </p:sp>
    </p:spTree>
    <p:extLst>
      <p:ext uri="{BB962C8B-B14F-4D97-AF65-F5344CB8AC3E}">
        <p14:creationId xmlns:p14="http://schemas.microsoft.com/office/powerpoint/2010/main" val="3469662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ird-bit.com/sdxpy/glossary/#gl:build_manage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panose="020B0604020202020204" pitchFamily="34" charset="0"/>
              </a:rPr>
              <a:t>Suppose that </a:t>
            </a:r>
            <a:r>
              <a:rPr lang="en-US" dirty="0"/>
              <a:t>plot.py</a:t>
            </a:r>
            <a:r>
              <a:rPr lang="en-US" b="0" i="0" dirty="0">
                <a:solidFill>
                  <a:srgbClr val="000000"/>
                </a:solidFill>
                <a:effectLst/>
                <a:latin typeface="Helvetica" panose="020B0604020202020204" pitchFamily="34" charset="0"/>
              </a:rPr>
              <a:t> produces </a:t>
            </a:r>
            <a:r>
              <a:rPr lang="en-US" dirty="0" err="1"/>
              <a:t>result.svg</a:t>
            </a:r>
            <a:r>
              <a:rPr lang="en-US" b="0" i="0" dirty="0">
                <a:solidFill>
                  <a:srgbClr val="000000"/>
                </a:solidFill>
                <a:effectLst/>
                <a:latin typeface="Helvetica" panose="020B0604020202020204" pitchFamily="34" charset="0"/>
              </a:rPr>
              <a:t> from </a:t>
            </a:r>
            <a:r>
              <a:rPr lang="en-US" dirty="0"/>
              <a:t>collated.csv</a:t>
            </a:r>
            <a:r>
              <a:rPr lang="en-US" b="0" i="0" dirty="0">
                <a:solidFill>
                  <a:srgbClr val="000000"/>
                </a:solidFill>
                <a:effectLst/>
                <a:latin typeface="Helvetica" panose="020B0604020202020204" pitchFamily="34" charset="0"/>
              </a:rPr>
              <a:t>, that </a:t>
            </a:r>
            <a:r>
              <a:rPr lang="en-US" dirty="0"/>
              <a:t>collated.csv</a:t>
            </a:r>
            <a:r>
              <a:rPr lang="en-US" b="0" i="0" dirty="0">
                <a:solidFill>
                  <a:srgbClr val="000000"/>
                </a:solidFill>
                <a:effectLst/>
                <a:latin typeface="Helvetica" panose="020B0604020202020204" pitchFamily="34" charset="0"/>
              </a:rPr>
              <a:t> is produced from </a:t>
            </a:r>
            <a:r>
              <a:rPr lang="en-US" dirty="0"/>
              <a:t>samples.csv</a:t>
            </a:r>
            <a:r>
              <a:rPr lang="en-US" b="0" i="0" dirty="0">
                <a:solidFill>
                  <a:srgbClr val="000000"/>
                </a:solidFill>
                <a:effectLst/>
                <a:latin typeface="Helvetica" panose="020B0604020202020204" pitchFamily="34" charset="0"/>
              </a:rPr>
              <a:t> and </a:t>
            </a:r>
            <a:r>
              <a:rPr lang="en-US" dirty="0"/>
              <a:t>controls.csv</a:t>
            </a:r>
            <a:r>
              <a:rPr lang="en-US" b="0" i="0" dirty="0">
                <a:solidFill>
                  <a:srgbClr val="000000"/>
                </a:solidFill>
                <a:effectLst/>
                <a:latin typeface="Helvetica" panose="020B0604020202020204" pitchFamily="34" charset="0"/>
              </a:rPr>
              <a:t> by </a:t>
            </a:r>
            <a:r>
              <a:rPr lang="en-US" dirty="0"/>
              <a:t>analyze.py</a:t>
            </a:r>
            <a:r>
              <a:rPr lang="en-US" b="0" i="0" dirty="0">
                <a:solidFill>
                  <a:srgbClr val="000000"/>
                </a:solidFill>
                <a:effectLst/>
                <a:latin typeface="Helvetica" panose="020B0604020202020204" pitchFamily="34" charset="0"/>
              </a:rPr>
              <a:t>, and that </a:t>
            </a:r>
            <a:r>
              <a:rPr lang="en-US" dirty="0"/>
              <a:t>samples.csv</a:t>
            </a:r>
            <a:r>
              <a:rPr lang="en-US" b="0" i="0" dirty="0">
                <a:solidFill>
                  <a:srgbClr val="000000"/>
                </a:solidFill>
                <a:effectLst/>
                <a:latin typeface="Helvetica" panose="020B0604020202020204" pitchFamily="34" charset="0"/>
              </a:rPr>
              <a:t> depends on </a:t>
            </a:r>
            <a:r>
              <a:rPr lang="en-US" dirty="0"/>
              <a:t>normalize.py</a:t>
            </a:r>
            <a:r>
              <a:rPr lang="en-US" b="0" i="0" dirty="0">
                <a:solidFill>
                  <a:srgbClr val="000000"/>
                </a:solidFill>
                <a:effectLst/>
                <a:latin typeface="Helvetica" panose="020B0604020202020204" pitchFamily="34" charset="0"/>
              </a:rPr>
              <a:t> and </a:t>
            </a:r>
            <a:r>
              <a:rPr lang="en-US" dirty="0"/>
              <a:t>raw.csv</a:t>
            </a:r>
            <a:r>
              <a:rPr lang="en-US" b="0" i="0" dirty="0">
                <a:solidFill>
                  <a:srgbClr val="000000"/>
                </a:solidFill>
                <a:effectLst/>
                <a:latin typeface="Helvetica" panose="020B0604020202020204" pitchFamily="34" charset="0"/>
              </a:rPr>
              <a:t>. If </a:t>
            </a:r>
            <a:r>
              <a:rPr lang="en-US" dirty="0"/>
              <a:t>raw.csv</a:t>
            </a:r>
            <a:r>
              <a:rPr lang="en-US" b="0" i="0" dirty="0">
                <a:solidFill>
                  <a:srgbClr val="000000"/>
                </a:solidFill>
                <a:effectLst/>
                <a:latin typeface="Helvetica" panose="020B0604020202020204" pitchFamily="34" charset="0"/>
              </a:rPr>
              <a:t> changes we want to re-run all three programs; if </a:t>
            </a:r>
            <a:r>
              <a:rPr lang="en-US" dirty="0"/>
              <a:t>controls.csv</a:t>
            </a:r>
            <a:r>
              <a:rPr lang="en-US" b="0" i="0" dirty="0">
                <a:solidFill>
                  <a:srgbClr val="000000"/>
                </a:solidFill>
                <a:effectLst/>
                <a:latin typeface="Helvetica" panose="020B0604020202020204" pitchFamily="34" charset="0"/>
              </a:rPr>
              <a:t> changes, on the other hand, we only need to re-run the analysis and plotting programs. If we try to manage this ourselves we will inevitably make mistakes. Instead, we should use a </a:t>
            </a:r>
            <a:r>
              <a:rPr lang="en-US" b="1" i="0" dirty="0">
                <a:effectLst/>
                <a:latin typeface="Helvetica" panose="020B0604020202020204" pitchFamily="34" charset="0"/>
                <a:hlinkClick r:id="rId3" tooltip="A program that keeps track of how files depend on one another and runs commands to update any files that are out-of-date. Build managers were invented to compile only those parts of programs that had changed but are now often used to implement workflows in which plots depend on results files, which in turn depend on raw data files or configuration files."/>
              </a:rPr>
              <a:t>build manager</a:t>
            </a:r>
            <a:r>
              <a:rPr lang="en-US" b="0" i="0" dirty="0">
                <a:solidFill>
                  <a:srgbClr val="000000"/>
                </a:solidFill>
                <a:effectLst/>
                <a:latin typeface="Helvetica" panose="020B0604020202020204" pitchFamily="34" charset="0"/>
              </a:rPr>
              <a:t> to keep track of which files depend on which and what actions to take to create or update files. This chapter shows how a simple build manager works; along the way, it introduces some algorithms for working with graphs.</a:t>
            </a:r>
            <a:endParaRPr lang="en-US" dirty="0"/>
          </a:p>
        </p:txBody>
      </p:sp>
      <p:sp>
        <p:nvSpPr>
          <p:cNvPr id="4" name="Slide Number Placeholder 3"/>
          <p:cNvSpPr>
            <a:spLocks noGrp="1"/>
          </p:cNvSpPr>
          <p:nvPr>
            <p:ph type="sldNum" sz="quarter" idx="5"/>
          </p:nvPr>
        </p:nvSpPr>
        <p:spPr/>
        <p:txBody>
          <a:bodyPr/>
          <a:lstStyle/>
          <a:p>
            <a:fld id="{AFF1BB01-58B3-4836-B618-B4CAA4646F93}" type="slidenum">
              <a:rPr lang="en-US" smtClean="0"/>
              <a:t>19</a:t>
            </a:fld>
            <a:endParaRPr lang="en-US"/>
          </a:p>
        </p:txBody>
      </p:sp>
    </p:spTree>
    <p:extLst>
      <p:ext uri="{BB962C8B-B14F-4D97-AF65-F5344CB8AC3E}">
        <p14:creationId xmlns:p14="http://schemas.microsoft.com/office/powerpoint/2010/main" val="4131871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3A7E-471E-C334-208C-18F263A642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5D970D-90FE-82E3-9478-0C2F6BB2B7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5D5F65-9AA5-7F2B-A719-135063BDEF9F}"/>
              </a:ext>
            </a:extLst>
          </p:cNvPr>
          <p:cNvSpPr>
            <a:spLocks noGrp="1"/>
          </p:cNvSpPr>
          <p:nvPr>
            <p:ph type="dt" sz="half" idx="10"/>
          </p:nvPr>
        </p:nvSpPr>
        <p:spPr/>
        <p:txBody>
          <a:bodyPr/>
          <a:lstStyle/>
          <a:p>
            <a:fld id="{697C8BC9-B682-4632-B2C2-F55A5AC35628}" type="datetimeFigureOut">
              <a:rPr lang="en-US" smtClean="0"/>
              <a:t>11/14/2024</a:t>
            </a:fld>
            <a:endParaRPr lang="en-US"/>
          </a:p>
        </p:txBody>
      </p:sp>
      <p:sp>
        <p:nvSpPr>
          <p:cNvPr id="5" name="Footer Placeholder 4">
            <a:extLst>
              <a:ext uri="{FF2B5EF4-FFF2-40B4-BE49-F238E27FC236}">
                <a16:creationId xmlns:a16="http://schemas.microsoft.com/office/drawing/2014/main" id="{28ADFE8E-FFAB-C09D-E67F-B67CE22532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7DA95-B11E-293C-064D-63FF5E1D1657}"/>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258011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6D1E3-8443-8429-2A5B-DF2C0250C6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6964D0-2B9E-9139-21EF-17DBCF2F20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6D23F-340C-FFDB-85EA-4C2F43D55B36}"/>
              </a:ext>
            </a:extLst>
          </p:cNvPr>
          <p:cNvSpPr>
            <a:spLocks noGrp="1"/>
          </p:cNvSpPr>
          <p:nvPr>
            <p:ph type="dt" sz="half" idx="10"/>
          </p:nvPr>
        </p:nvSpPr>
        <p:spPr/>
        <p:txBody>
          <a:bodyPr/>
          <a:lstStyle/>
          <a:p>
            <a:fld id="{697C8BC9-B682-4632-B2C2-F55A5AC35628}" type="datetimeFigureOut">
              <a:rPr lang="en-US" smtClean="0"/>
              <a:t>11/14/2024</a:t>
            </a:fld>
            <a:endParaRPr lang="en-US"/>
          </a:p>
        </p:txBody>
      </p:sp>
      <p:sp>
        <p:nvSpPr>
          <p:cNvPr id="5" name="Footer Placeholder 4">
            <a:extLst>
              <a:ext uri="{FF2B5EF4-FFF2-40B4-BE49-F238E27FC236}">
                <a16:creationId xmlns:a16="http://schemas.microsoft.com/office/drawing/2014/main" id="{D38A7BDE-B8C0-5869-9A32-DEC30B8F0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D8920-741A-EE9D-70EE-8520D719713E}"/>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429786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F09A9-93F1-8266-4A6B-B86E708C25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1FB80-BB51-8A48-4352-95B766AC39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4794CE-1093-07EF-34D4-16D3969FF042}"/>
              </a:ext>
            </a:extLst>
          </p:cNvPr>
          <p:cNvSpPr>
            <a:spLocks noGrp="1"/>
          </p:cNvSpPr>
          <p:nvPr>
            <p:ph type="dt" sz="half" idx="10"/>
          </p:nvPr>
        </p:nvSpPr>
        <p:spPr/>
        <p:txBody>
          <a:bodyPr/>
          <a:lstStyle/>
          <a:p>
            <a:fld id="{697C8BC9-B682-4632-B2C2-F55A5AC35628}" type="datetimeFigureOut">
              <a:rPr lang="en-US" smtClean="0"/>
              <a:t>11/14/2024</a:t>
            </a:fld>
            <a:endParaRPr lang="en-US"/>
          </a:p>
        </p:txBody>
      </p:sp>
      <p:sp>
        <p:nvSpPr>
          <p:cNvPr id="5" name="Footer Placeholder 4">
            <a:extLst>
              <a:ext uri="{FF2B5EF4-FFF2-40B4-BE49-F238E27FC236}">
                <a16:creationId xmlns:a16="http://schemas.microsoft.com/office/drawing/2014/main" id="{66CBD883-F334-D334-2ECF-9A953485F7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757F20-DCEB-8602-D260-224EEEE95D6C}"/>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2351608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4013A-7588-1899-858D-B2A1860B80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9FA840-7236-08D8-9CC1-7838D044A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508A6-E39B-7FCD-84B6-12E6A84BD293}"/>
              </a:ext>
            </a:extLst>
          </p:cNvPr>
          <p:cNvSpPr>
            <a:spLocks noGrp="1"/>
          </p:cNvSpPr>
          <p:nvPr>
            <p:ph type="dt" sz="half" idx="10"/>
          </p:nvPr>
        </p:nvSpPr>
        <p:spPr/>
        <p:txBody>
          <a:bodyPr/>
          <a:lstStyle/>
          <a:p>
            <a:fld id="{697C8BC9-B682-4632-B2C2-F55A5AC35628}" type="datetimeFigureOut">
              <a:rPr lang="en-US" smtClean="0"/>
              <a:t>11/14/2024</a:t>
            </a:fld>
            <a:endParaRPr lang="en-US"/>
          </a:p>
        </p:txBody>
      </p:sp>
      <p:sp>
        <p:nvSpPr>
          <p:cNvPr id="5" name="Footer Placeholder 4">
            <a:extLst>
              <a:ext uri="{FF2B5EF4-FFF2-40B4-BE49-F238E27FC236}">
                <a16:creationId xmlns:a16="http://schemas.microsoft.com/office/drawing/2014/main" id="{BD747E8E-D5F7-3A44-9B57-C729D5C77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748331-80E5-FC4E-9D8F-4C8A37E72A33}"/>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3820157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9744E-FB08-16D2-8D22-C1E6384A31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BBF6FE-7113-5E5F-80CF-89ED4D63B39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D5805A-80FF-9D2D-37C5-A47F06C5102B}"/>
              </a:ext>
            </a:extLst>
          </p:cNvPr>
          <p:cNvSpPr>
            <a:spLocks noGrp="1"/>
          </p:cNvSpPr>
          <p:nvPr>
            <p:ph type="dt" sz="half" idx="10"/>
          </p:nvPr>
        </p:nvSpPr>
        <p:spPr/>
        <p:txBody>
          <a:bodyPr/>
          <a:lstStyle/>
          <a:p>
            <a:fld id="{697C8BC9-B682-4632-B2C2-F55A5AC35628}" type="datetimeFigureOut">
              <a:rPr lang="en-US" smtClean="0"/>
              <a:t>11/14/2024</a:t>
            </a:fld>
            <a:endParaRPr lang="en-US"/>
          </a:p>
        </p:txBody>
      </p:sp>
      <p:sp>
        <p:nvSpPr>
          <p:cNvPr id="5" name="Footer Placeholder 4">
            <a:extLst>
              <a:ext uri="{FF2B5EF4-FFF2-40B4-BE49-F238E27FC236}">
                <a16:creationId xmlns:a16="http://schemas.microsoft.com/office/drawing/2014/main" id="{CA3B5944-2013-86A1-C2E5-E6266F07A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CCF0A-B3DF-9FC5-70C9-236E8C88DD6C}"/>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1147550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45F47-394D-64BF-9A61-43C1A95170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FAF108-DA70-46C1-722A-C67DAF5C93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28606E-DF8B-91DA-E924-C41A1DFEC5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94C704-BEE3-817A-4098-D17243B768A6}"/>
              </a:ext>
            </a:extLst>
          </p:cNvPr>
          <p:cNvSpPr>
            <a:spLocks noGrp="1"/>
          </p:cNvSpPr>
          <p:nvPr>
            <p:ph type="dt" sz="half" idx="10"/>
          </p:nvPr>
        </p:nvSpPr>
        <p:spPr/>
        <p:txBody>
          <a:bodyPr/>
          <a:lstStyle/>
          <a:p>
            <a:fld id="{697C8BC9-B682-4632-B2C2-F55A5AC35628}" type="datetimeFigureOut">
              <a:rPr lang="en-US" smtClean="0"/>
              <a:t>11/14/2024</a:t>
            </a:fld>
            <a:endParaRPr lang="en-US"/>
          </a:p>
        </p:txBody>
      </p:sp>
      <p:sp>
        <p:nvSpPr>
          <p:cNvPr id="6" name="Footer Placeholder 5">
            <a:extLst>
              <a:ext uri="{FF2B5EF4-FFF2-40B4-BE49-F238E27FC236}">
                <a16:creationId xmlns:a16="http://schemas.microsoft.com/office/drawing/2014/main" id="{97E3A7DD-A43D-4F57-623F-BC94AC02EA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691C4E-985C-C675-7922-1F7C4E2A9C94}"/>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320970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31B40-B56F-FF9B-96AF-7D8192FD94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8C038B-6B1B-E1D8-CDA3-117FB60513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77D5B4-639D-B033-A49F-67BD919576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26C15F-0C98-4161-C081-C8D1043B57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A6AE8D-EBB4-DD51-CC63-6C3056A02C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35DF01-2D95-607C-048D-3A7DB43D53CA}"/>
              </a:ext>
            </a:extLst>
          </p:cNvPr>
          <p:cNvSpPr>
            <a:spLocks noGrp="1"/>
          </p:cNvSpPr>
          <p:nvPr>
            <p:ph type="dt" sz="half" idx="10"/>
          </p:nvPr>
        </p:nvSpPr>
        <p:spPr/>
        <p:txBody>
          <a:bodyPr/>
          <a:lstStyle/>
          <a:p>
            <a:fld id="{697C8BC9-B682-4632-B2C2-F55A5AC35628}" type="datetimeFigureOut">
              <a:rPr lang="en-US" smtClean="0"/>
              <a:t>11/14/2024</a:t>
            </a:fld>
            <a:endParaRPr lang="en-US"/>
          </a:p>
        </p:txBody>
      </p:sp>
      <p:sp>
        <p:nvSpPr>
          <p:cNvPr id="8" name="Footer Placeholder 7">
            <a:extLst>
              <a:ext uri="{FF2B5EF4-FFF2-40B4-BE49-F238E27FC236}">
                <a16:creationId xmlns:a16="http://schemas.microsoft.com/office/drawing/2014/main" id="{5131839B-BFED-9D81-10CE-6126D7066F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A6D9F4-DE04-69CD-B439-6F85A1B1FB02}"/>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894303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8179-F7C6-297D-8F57-9DEDCCC8F4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48EFA5-67EA-0DA1-6BD7-25850A3833D6}"/>
              </a:ext>
            </a:extLst>
          </p:cNvPr>
          <p:cNvSpPr>
            <a:spLocks noGrp="1"/>
          </p:cNvSpPr>
          <p:nvPr>
            <p:ph type="dt" sz="half" idx="10"/>
          </p:nvPr>
        </p:nvSpPr>
        <p:spPr/>
        <p:txBody>
          <a:bodyPr/>
          <a:lstStyle/>
          <a:p>
            <a:fld id="{697C8BC9-B682-4632-B2C2-F55A5AC35628}" type="datetimeFigureOut">
              <a:rPr lang="en-US" smtClean="0"/>
              <a:t>11/14/2024</a:t>
            </a:fld>
            <a:endParaRPr lang="en-US"/>
          </a:p>
        </p:txBody>
      </p:sp>
      <p:sp>
        <p:nvSpPr>
          <p:cNvPr id="4" name="Footer Placeholder 3">
            <a:extLst>
              <a:ext uri="{FF2B5EF4-FFF2-40B4-BE49-F238E27FC236}">
                <a16:creationId xmlns:a16="http://schemas.microsoft.com/office/drawing/2014/main" id="{DF828B99-C691-98DD-CE21-D7F856286A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B69256-C8F5-1D73-98E7-F3410CF703DE}"/>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353053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849CB5-360C-BAE8-DFB8-BC91273C780D}"/>
              </a:ext>
            </a:extLst>
          </p:cNvPr>
          <p:cNvSpPr>
            <a:spLocks noGrp="1"/>
          </p:cNvSpPr>
          <p:nvPr>
            <p:ph type="dt" sz="half" idx="10"/>
          </p:nvPr>
        </p:nvSpPr>
        <p:spPr/>
        <p:txBody>
          <a:bodyPr/>
          <a:lstStyle/>
          <a:p>
            <a:fld id="{697C8BC9-B682-4632-B2C2-F55A5AC35628}" type="datetimeFigureOut">
              <a:rPr lang="en-US" smtClean="0"/>
              <a:t>11/14/2024</a:t>
            </a:fld>
            <a:endParaRPr lang="en-US"/>
          </a:p>
        </p:txBody>
      </p:sp>
      <p:sp>
        <p:nvSpPr>
          <p:cNvPr id="3" name="Footer Placeholder 2">
            <a:extLst>
              <a:ext uri="{FF2B5EF4-FFF2-40B4-BE49-F238E27FC236}">
                <a16:creationId xmlns:a16="http://schemas.microsoft.com/office/drawing/2014/main" id="{DE67994A-3FC5-EC1E-520D-E2EB0A657A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46B14D-B202-1CA3-0ECE-E699079F9403}"/>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22471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7ED87-FFC0-F2A0-5BBB-603AA02078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9D6470-F4CC-685F-4FDE-6DA2AE9AA3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2CAD95-4FB8-4625-13DD-0271606E4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717305-6E9B-A8FB-8B07-A3E8052BC264}"/>
              </a:ext>
            </a:extLst>
          </p:cNvPr>
          <p:cNvSpPr>
            <a:spLocks noGrp="1"/>
          </p:cNvSpPr>
          <p:nvPr>
            <p:ph type="dt" sz="half" idx="10"/>
          </p:nvPr>
        </p:nvSpPr>
        <p:spPr/>
        <p:txBody>
          <a:bodyPr/>
          <a:lstStyle/>
          <a:p>
            <a:fld id="{697C8BC9-B682-4632-B2C2-F55A5AC35628}" type="datetimeFigureOut">
              <a:rPr lang="en-US" smtClean="0"/>
              <a:t>11/14/2024</a:t>
            </a:fld>
            <a:endParaRPr lang="en-US"/>
          </a:p>
        </p:txBody>
      </p:sp>
      <p:sp>
        <p:nvSpPr>
          <p:cNvPr id="6" name="Footer Placeholder 5">
            <a:extLst>
              <a:ext uri="{FF2B5EF4-FFF2-40B4-BE49-F238E27FC236}">
                <a16:creationId xmlns:a16="http://schemas.microsoft.com/office/drawing/2014/main" id="{F1E4F8FA-8BD1-C055-663B-C013D0D3BC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E9CBE3-A01B-C525-A685-8E08DD7829AC}"/>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440295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DF38E-216D-9F45-CABF-13DFF3CB0C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B28D3-F8E2-7391-E09F-CA0BC1D5AE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148C31-1446-6F33-5D0D-A0958A87A3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FAB9E4-B0A2-D8BA-6F55-FFDFAF7947E8}"/>
              </a:ext>
            </a:extLst>
          </p:cNvPr>
          <p:cNvSpPr>
            <a:spLocks noGrp="1"/>
          </p:cNvSpPr>
          <p:nvPr>
            <p:ph type="dt" sz="half" idx="10"/>
          </p:nvPr>
        </p:nvSpPr>
        <p:spPr/>
        <p:txBody>
          <a:bodyPr/>
          <a:lstStyle/>
          <a:p>
            <a:fld id="{697C8BC9-B682-4632-B2C2-F55A5AC35628}" type="datetimeFigureOut">
              <a:rPr lang="en-US" smtClean="0"/>
              <a:t>11/14/2024</a:t>
            </a:fld>
            <a:endParaRPr lang="en-US"/>
          </a:p>
        </p:txBody>
      </p:sp>
      <p:sp>
        <p:nvSpPr>
          <p:cNvPr id="6" name="Footer Placeholder 5">
            <a:extLst>
              <a:ext uri="{FF2B5EF4-FFF2-40B4-BE49-F238E27FC236}">
                <a16:creationId xmlns:a16="http://schemas.microsoft.com/office/drawing/2014/main" id="{1F831688-7E0B-6458-13CD-B0B588BD67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3DDFF3-9C32-D6C6-ECA9-574F2A823454}"/>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3914382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A059C5-4A6C-A6E7-CBEC-60B42E29CB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4C27B8-83FC-B4A9-0CCE-A0996B9A7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0F8147-C503-7F41-4092-5DEC2487BF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97C8BC9-B682-4632-B2C2-F55A5AC35628}" type="datetimeFigureOut">
              <a:rPr lang="en-US" smtClean="0"/>
              <a:t>11/14/2024</a:t>
            </a:fld>
            <a:endParaRPr lang="en-US"/>
          </a:p>
        </p:txBody>
      </p:sp>
      <p:sp>
        <p:nvSpPr>
          <p:cNvPr id="5" name="Footer Placeholder 4">
            <a:extLst>
              <a:ext uri="{FF2B5EF4-FFF2-40B4-BE49-F238E27FC236}">
                <a16:creationId xmlns:a16="http://schemas.microsoft.com/office/drawing/2014/main" id="{ED67B7C4-4C41-A085-3962-F8E581A5BD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5431462-A64B-32AB-0FF8-A702C9B391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82B841-40EE-4E96-B154-B0356D7A8F61}" type="slidenum">
              <a:rPr lang="en-US" smtClean="0"/>
              <a:t>‹#›</a:t>
            </a:fld>
            <a:endParaRPr lang="en-US"/>
          </a:p>
        </p:txBody>
      </p:sp>
    </p:spTree>
    <p:extLst>
      <p:ext uri="{BB962C8B-B14F-4D97-AF65-F5344CB8AC3E}">
        <p14:creationId xmlns:p14="http://schemas.microsoft.com/office/powerpoint/2010/main" val="3619288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cslibrary.stanford.edu/107/UnixProgrammingTools.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third-bit.com/sdxpy/glossary/#gl:affordance" TargetMode="External"/><Relationship Id="rId2" Type="http://schemas.openxmlformats.org/officeDocument/2006/relationships/hyperlink" Target="https://third-bit.com/sdxpy/glossary/#gl:template_method_pattern"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Unix_philosophy" TargetMode="External"/><Relationship Id="rId2" Type="http://schemas.openxmlformats.org/officeDocument/2006/relationships/hyperlink" Target="https://en.wikipedia.org/wiki/Stephen_C._Johnson" TargetMode="External"/><Relationship Id="rId1" Type="http://schemas.openxmlformats.org/officeDocument/2006/relationships/slideLayout" Target="../slideLayouts/slideLayout2.xml"/><Relationship Id="rId5" Type="http://schemas.openxmlformats.org/officeDocument/2006/relationships/hyperlink" Target="https://en.wikipedia.org/wiki/Eric_S._Raymond" TargetMode="External"/><Relationship Id="rId4" Type="http://schemas.openxmlformats.org/officeDocument/2006/relationships/hyperlink" Target="https://en.wikipedia.org/wiki/The_Art_of_Unix_Programming"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www.gnu.org/software/make/manual/make.html#Introduc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5C69-4416-8178-9A57-5AA4D0583214}"/>
              </a:ext>
            </a:extLst>
          </p:cNvPr>
          <p:cNvSpPr>
            <a:spLocks noGrp="1"/>
          </p:cNvSpPr>
          <p:nvPr>
            <p:ph type="ctrTitle"/>
          </p:nvPr>
        </p:nvSpPr>
        <p:spPr/>
        <p:txBody>
          <a:bodyPr/>
          <a:lstStyle/>
          <a:p>
            <a:r>
              <a:rPr lang="en-US" dirty="0"/>
              <a:t>Principles of the Software Design</a:t>
            </a:r>
          </a:p>
        </p:txBody>
      </p:sp>
      <p:sp>
        <p:nvSpPr>
          <p:cNvPr id="3" name="Subtitle 2">
            <a:extLst>
              <a:ext uri="{FF2B5EF4-FFF2-40B4-BE49-F238E27FC236}">
                <a16:creationId xmlns:a16="http://schemas.microsoft.com/office/drawing/2014/main" id="{8DDD835A-2489-5F0F-8B7B-3BBD963D345E}"/>
              </a:ext>
            </a:extLst>
          </p:cNvPr>
          <p:cNvSpPr>
            <a:spLocks noGrp="1"/>
          </p:cNvSpPr>
          <p:nvPr>
            <p:ph type="subTitle" idx="1"/>
          </p:nvPr>
        </p:nvSpPr>
        <p:spPr/>
        <p:txBody>
          <a:bodyPr>
            <a:normAutofit lnSpcReduction="10000"/>
          </a:bodyPr>
          <a:lstStyle/>
          <a:p>
            <a:r>
              <a:rPr lang="en-US" dirty="0"/>
              <a:t>Course for Armenian-French University</a:t>
            </a:r>
          </a:p>
          <a:p>
            <a:endParaRPr lang="en-US" dirty="0"/>
          </a:p>
          <a:p>
            <a:r>
              <a:rPr lang="en-US" dirty="0"/>
              <a:t>Areg Melik-Adamyan</a:t>
            </a:r>
          </a:p>
          <a:p>
            <a:r>
              <a:rPr lang="en-US" dirty="0"/>
              <a:t>Petr Kurapov</a:t>
            </a:r>
          </a:p>
        </p:txBody>
      </p:sp>
    </p:spTree>
    <p:extLst>
      <p:ext uri="{BB962C8B-B14F-4D97-AF65-F5344CB8AC3E}">
        <p14:creationId xmlns:p14="http://schemas.microsoft.com/office/powerpoint/2010/main" val="2884538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FA27-F844-424D-8864-B1920E2B9A1A}"/>
              </a:ext>
            </a:extLst>
          </p:cNvPr>
          <p:cNvSpPr>
            <a:spLocks noGrp="1"/>
          </p:cNvSpPr>
          <p:nvPr>
            <p:ph type="title"/>
          </p:nvPr>
        </p:nvSpPr>
        <p:spPr/>
        <p:txBody>
          <a:bodyPr/>
          <a:lstStyle/>
          <a:p>
            <a:r>
              <a:rPr lang="en-US" dirty="0" err="1"/>
              <a:t>Makefile</a:t>
            </a:r>
            <a:r>
              <a:rPr lang="en-US" dirty="0"/>
              <a:t> Example: Linked List</a:t>
            </a:r>
          </a:p>
        </p:txBody>
      </p:sp>
      <p:sp>
        <p:nvSpPr>
          <p:cNvPr id="4" name="Slide Number Placeholder 3">
            <a:extLst>
              <a:ext uri="{FF2B5EF4-FFF2-40B4-BE49-F238E27FC236}">
                <a16:creationId xmlns:a16="http://schemas.microsoft.com/office/drawing/2014/main" id="{F2FFD3B3-2BA9-704C-B286-64CE3C9CA857}"/>
              </a:ext>
            </a:extLst>
          </p:cNvPr>
          <p:cNvSpPr>
            <a:spLocks noGrp="1"/>
          </p:cNvSpPr>
          <p:nvPr>
            <p:ph type="sldNum" sz="quarter" idx="12"/>
          </p:nvPr>
        </p:nvSpPr>
        <p:spPr/>
        <p:txBody>
          <a:bodyPr/>
          <a:lstStyle/>
          <a:p>
            <a:fld id="{659665DE-58FC-41F4-AC58-2C90A5E00527}" type="slidenum">
              <a:rPr lang="en-US" smtClean="0"/>
              <a:t>10</a:t>
            </a:fld>
            <a:endParaRPr lang="en-US"/>
          </a:p>
        </p:txBody>
      </p:sp>
      <p:grpSp>
        <p:nvGrpSpPr>
          <p:cNvPr id="14" name="Group 13">
            <a:extLst>
              <a:ext uri="{FF2B5EF4-FFF2-40B4-BE49-F238E27FC236}">
                <a16:creationId xmlns:a16="http://schemas.microsoft.com/office/drawing/2014/main" id="{477C55CD-FA22-BC45-A936-D7376F6F26A0}"/>
              </a:ext>
            </a:extLst>
          </p:cNvPr>
          <p:cNvGrpSpPr/>
          <p:nvPr/>
        </p:nvGrpSpPr>
        <p:grpSpPr>
          <a:xfrm>
            <a:off x="454209" y="3165081"/>
            <a:ext cx="5260255" cy="1667970"/>
            <a:chOff x="5731759" y="229823"/>
            <a:chExt cx="5260255" cy="1667970"/>
          </a:xfrm>
        </p:grpSpPr>
        <p:sp>
          <p:nvSpPr>
            <p:cNvPr id="7" name="Rectangle 6">
              <a:extLst>
                <a:ext uri="{FF2B5EF4-FFF2-40B4-BE49-F238E27FC236}">
                  <a16:creationId xmlns:a16="http://schemas.microsoft.com/office/drawing/2014/main" id="{B716A5A4-E2C1-3641-8BB5-F4854BDCBDFB}"/>
                </a:ext>
              </a:extLst>
            </p:cNvPr>
            <p:cNvSpPr/>
            <p:nvPr/>
          </p:nvSpPr>
          <p:spPr>
            <a:xfrm>
              <a:off x="5731759" y="229823"/>
              <a:ext cx="5260255" cy="1631216"/>
            </a:xfrm>
            <a:prstGeom prst="rect">
              <a:avLst/>
            </a:prstGeom>
            <a:ln>
              <a:solidFill>
                <a:srgbClr val="4C3282"/>
              </a:solidFill>
            </a:ln>
          </p:spPr>
          <p:txBody>
            <a:bodyPr wrap="square">
              <a:spAutoFit/>
            </a:bodyPr>
            <a:lstStyle/>
            <a:p>
              <a:r>
                <a:rPr lang="en-US" sz="1600" dirty="0">
                  <a:solidFill>
                    <a:srgbClr val="AF00DB"/>
                  </a:solidFill>
                  <a:latin typeface="Courier New" panose="02070309020205020404" pitchFamily="49" charset="0"/>
                </a:rPr>
                <a:t>#</a:t>
              </a:r>
              <a:r>
                <a:rPr lang="en-US" sz="1600" dirty="0" err="1">
                  <a:solidFill>
                    <a:srgbClr val="AF00DB"/>
                  </a:solidFill>
                  <a:latin typeface="Courier New" panose="02070309020205020404" pitchFamily="49" charset="0"/>
                </a:rPr>
                <a:t>ifndef</a:t>
              </a:r>
              <a:r>
                <a:rPr lang="en-US" sz="1600" dirty="0">
                  <a:solidFill>
                    <a:srgbClr val="0000FF"/>
                  </a:solidFill>
                  <a:latin typeface="Courier New" panose="02070309020205020404" pitchFamily="49" charset="0"/>
                </a:rPr>
                <a:t> LL_H</a:t>
              </a:r>
              <a:endParaRPr lang="en-US" sz="1600" dirty="0"/>
            </a:p>
            <a:p>
              <a:r>
                <a:rPr lang="en-US" sz="1600" dirty="0">
                  <a:solidFill>
                    <a:srgbClr val="AF00DB"/>
                  </a:solidFill>
                  <a:latin typeface="Courier New" panose="02070309020205020404" pitchFamily="49" charset="0"/>
                </a:rPr>
                <a:t>#define</a:t>
              </a:r>
              <a:r>
                <a:rPr lang="en-US" sz="1600" dirty="0">
                  <a:solidFill>
                    <a:srgbClr val="0000FF"/>
                  </a:solidFill>
                  <a:latin typeface="Courier New" panose="02070309020205020404" pitchFamily="49" charset="0"/>
                </a:rPr>
                <a:t> LL_H</a:t>
              </a:r>
              <a:endParaRPr lang="en-US" sz="1600" dirty="0"/>
            </a:p>
            <a:p>
              <a:br>
                <a:rPr lang="en-US" sz="1600" dirty="0"/>
              </a:br>
              <a:r>
                <a:rPr lang="en-US" sz="1600" dirty="0">
                  <a:solidFill>
                    <a:srgbClr val="0000FF"/>
                  </a:solidFill>
                  <a:latin typeface="Courier New" panose="02070309020205020404" pitchFamily="49" charset="0"/>
                </a:rPr>
                <a:t>typedef</a:t>
              </a:r>
              <a:r>
                <a:rPr lang="en-US" sz="1600" dirty="0">
                  <a:solidFill>
                    <a:srgbClr val="000000"/>
                  </a:solidFill>
                  <a:latin typeface="Courier New" panose="02070309020205020404" pitchFamily="49" charset="0"/>
                </a:rPr>
                <a:t> </a:t>
              </a:r>
              <a:r>
                <a:rPr lang="en-US" sz="1600" dirty="0">
                  <a:solidFill>
                    <a:srgbClr val="0000FF"/>
                  </a:solidFill>
                  <a:latin typeface="Courier New" panose="02070309020205020404" pitchFamily="49" charset="0"/>
                </a:rPr>
                <a:t>struct</a:t>
              </a:r>
              <a:r>
                <a:rPr lang="en-US" sz="1600" dirty="0">
                  <a:solidFill>
                    <a:srgbClr val="000000"/>
                  </a:solidFill>
                  <a:latin typeface="Courier New" panose="02070309020205020404" pitchFamily="49" charset="0"/>
                </a:rPr>
                <a:t> Node {</a:t>
              </a:r>
              <a:endParaRPr lang="en-US" sz="1600" dirty="0"/>
            </a:p>
            <a:p>
              <a:endParaRPr lang="en-US" sz="1600" dirty="0">
                <a:solidFill>
                  <a:srgbClr val="000000"/>
                </a:solidFill>
                <a:latin typeface="Courier New" panose="02070309020205020404" pitchFamily="49" charset="0"/>
              </a:endParaRPr>
            </a:p>
            <a:p>
              <a:r>
                <a:rPr lang="en-US" sz="1600" dirty="0">
                  <a:solidFill>
                    <a:srgbClr val="008000"/>
                  </a:solidFill>
                  <a:latin typeface="Courier New" panose="02070309020205020404" pitchFamily="49" charset="0"/>
                </a:rPr>
                <a:t>    // rest of Node def…</a:t>
              </a:r>
              <a:endParaRPr lang="en-US" sz="1600" dirty="0">
                <a:solidFill>
                  <a:srgbClr val="000000"/>
                </a:solidFill>
                <a:latin typeface="Courier New" panose="02070309020205020404" pitchFamily="49" charset="0"/>
              </a:endParaRPr>
            </a:p>
          </p:txBody>
        </p:sp>
        <p:sp>
          <p:nvSpPr>
            <p:cNvPr id="8" name="TextBox 7">
              <a:extLst>
                <a:ext uri="{FF2B5EF4-FFF2-40B4-BE49-F238E27FC236}">
                  <a16:creationId xmlns:a16="http://schemas.microsoft.com/office/drawing/2014/main" id="{88F63853-881F-EA42-8361-9D0F022E7943}"/>
                </a:ext>
              </a:extLst>
            </p:cNvPr>
            <p:cNvSpPr txBox="1"/>
            <p:nvPr/>
          </p:nvSpPr>
          <p:spPr>
            <a:xfrm>
              <a:off x="9410041" y="1497683"/>
              <a:ext cx="800219" cy="400110"/>
            </a:xfrm>
            <a:prstGeom prst="rect">
              <a:avLst/>
            </a:prstGeom>
            <a:noFill/>
          </p:spPr>
          <p:txBody>
            <a:bodyPr wrap="none" rtlCol="0">
              <a:spAutoFit/>
            </a:bodyPr>
            <a:lstStyle/>
            <a:p>
              <a:r>
                <a:rPr lang="en-US" sz="2000" b="1" dirty="0" err="1">
                  <a:solidFill>
                    <a:srgbClr val="4C3282"/>
                  </a:solidFill>
                  <a:latin typeface="Courier New" panose="02070309020205020404" pitchFamily="49" charset="0"/>
                  <a:cs typeface="Courier New" panose="02070309020205020404" pitchFamily="49" charset="0"/>
                </a:rPr>
                <a:t>ll.h</a:t>
              </a:r>
              <a:endParaRPr lang="en-US" sz="2000" b="1" dirty="0">
                <a:solidFill>
                  <a:srgbClr val="4C3282"/>
                </a:solidFill>
                <a:latin typeface="Courier New" panose="02070309020205020404" pitchFamily="49" charset="0"/>
                <a:cs typeface="Courier New" panose="02070309020205020404" pitchFamily="49" charset="0"/>
              </a:endParaRPr>
            </a:p>
          </p:txBody>
        </p:sp>
      </p:grpSp>
      <p:grpSp>
        <p:nvGrpSpPr>
          <p:cNvPr id="15" name="Group 14">
            <a:extLst>
              <a:ext uri="{FF2B5EF4-FFF2-40B4-BE49-F238E27FC236}">
                <a16:creationId xmlns:a16="http://schemas.microsoft.com/office/drawing/2014/main" id="{9821DD28-1E98-6942-BA2F-E96E7F97FB7F}"/>
              </a:ext>
            </a:extLst>
          </p:cNvPr>
          <p:cNvGrpSpPr/>
          <p:nvPr/>
        </p:nvGrpSpPr>
        <p:grpSpPr>
          <a:xfrm>
            <a:off x="454209" y="4966801"/>
            <a:ext cx="5260255" cy="1815882"/>
            <a:chOff x="5587575" y="1310384"/>
            <a:chExt cx="5260255" cy="1815882"/>
          </a:xfrm>
        </p:grpSpPr>
        <p:sp>
          <p:nvSpPr>
            <p:cNvPr id="9" name="Rectangle 8">
              <a:extLst>
                <a:ext uri="{FF2B5EF4-FFF2-40B4-BE49-F238E27FC236}">
                  <a16:creationId xmlns:a16="http://schemas.microsoft.com/office/drawing/2014/main" id="{3AD69446-4C3F-FB41-AEFF-16352B7AD825}"/>
                </a:ext>
              </a:extLst>
            </p:cNvPr>
            <p:cNvSpPr/>
            <p:nvPr/>
          </p:nvSpPr>
          <p:spPr>
            <a:xfrm>
              <a:off x="5587575" y="1310384"/>
              <a:ext cx="5260255" cy="1815882"/>
            </a:xfrm>
            <a:prstGeom prst="rect">
              <a:avLst/>
            </a:prstGeom>
            <a:ln>
              <a:solidFill>
                <a:srgbClr val="4C3282"/>
              </a:solidFill>
            </a:ln>
          </p:spPr>
          <p:txBody>
            <a:bodyPr wrap="square">
              <a:spAutoFit/>
            </a:bodyPr>
            <a:lstStyle/>
            <a:p>
              <a:r>
                <a:rPr lang="en-US" sz="1600" dirty="0">
                  <a:solidFill>
                    <a:srgbClr val="AF00DB"/>
                  </a:solidFill>
                  <a:latin typeface="Courier New" panose="02070309020205020404" pitchFamily="49" charset="0"/>
                </a:rPr>
                <a:t>#include</a:t>
              </a:r>
              <a:r>
                <a:rPr lang="en-US" sz="1600" dirty="0">
                  <a:solidFill>
                    <a:srgbClr val="0000FF"/>
                  </a:solidFill>
                  <a:latin typeface="Courier New" panose="02070309020205020404" pitchFamily="49" charset="0"/>
                </a:rPr>
                <a:t> </a:t>
              </a:r>
              <a:r>
                <a:rPr lang="en-US" sz="1600" dirty="0">
                  <a:solidFill>
                    <a:srgbClr val="A31515"/>
                  </a:solidFill>
                  <a:latin typeface="Courier New" panose="02070309020205020404" pitchFamily="49" charset="0"/>
                </a:rPr>
                <a:t>&lt;</a:t>
              </a:r>
              <a:r>
                <a:rPr lang="en-US" sz="1600" dirty="0" err="1">
                  <a:solidFill>
                    <a:srgbClr val="A31515"/>
                  </a:solidFill>
                  <a:latin typeface="Courier New" panose="02070309020205020404" pitchFamily="49" charset="0"/>
                </a:rPr>
                <a:t>stdlib.h</a:t>
              </a:r>
              <a:r>
                <a:rPr lang="en-US" sz="1600" dirty="0">
                  <a:solidFill>
                    <a:srgbClr val="A31515"/>
                  </a:solidFill>
                  <a:latin typeface="Courier New" panose="02070309020205020404" pitchFamily="49" charset="0"/>
                </a:rPr>
                <a:t>&gt;</a:t>
              </a:r>
              <a:endParaRPr lang="en-US" sz="1600" dirty="0"/>
            </a:p>
            <a:p>
              <a:r>
                <a:rPr lang="en-US" sz="1600" dirty="0">
                  <a:solidFill>
                    <a:srgbClr val="AF00DB"/>
                  </a:solidFill>
                  <a:latin typeface="Courier New" panose="02070309020205020404" pitchFamily="49" charset="0"/>
                </a:rPr>
                <a:t>#include</a:t>
              </a:r>
              <a:r>
                <a:rPr lang="en-US" sz="1600" dirty="0">
                  <a:solidFill>
                    <a:srgbClr val="0000FF"/>
                  </a:solidFill>
                  <a:latin typeface="Courier New" panose="02070309020205020404" pitchFamily="49" charset="0"/>
                </a:rPr>
                <a:t> </a:t>
              </a:r>
              <a:r>
                <a:rPr lang="en-US" sz="1600" dirty="0">
                  <a:solidFill>
                    <a:srgbClr val="A31515"/>
                  </a:solidFill>
                  <a:latin typeface="Courier New" panose="02070309020205020404" pitchFamily="49" charset="0"/>
                </a:rPr>
                <a:t>&lt;</a:t>
              </a:r>
              <a:r>
                <a:rPr lang="en-US" sz="1600" dirty="0" err="1">
                  <a:solidFill>
                    <a:srgbClr val="A31515"/>
                  </a:solidFill>
                  <a:latin typeface="Courier New" panose="02070309020205020404" pitchFamily="49" charset="0"/>
                </a:rPr>
                <a:t>stdio.h</a:t>
              </a:r>
              <a:r>
                <a:rPr lang="en-US" sz="1600" dirty="0">
                  <a:solidFill>
                    <a:srgbClr val="A31515"/>
                  </a:solidFill>
                  <a:latin typeface="Courier New" panose="02070309020205020404" pitchFamily="49" charset="0"/>
                </a:rPr>
                <a:t>&gt;</a:t>
              </a:r>
              <a:endParaRPr lang="en-US" sz="1600" dirty="0"/>
            </a:p>
            <a:p>
              <a:br>
                <a:rPr lang="en-US" sz="1600" dirty="0"/>
              </a:br>
              <a:r>
                <a:rPr lang="en-US" sz="1600" dirty="0">
                  <a:solidFill>
                    <a:srgbClr val="AF00DB"/>
                  </a:solidFill>
                  <a:latin typeface="Courier New" panose="02070309020205020404" pitchFamily="49" charset="0"/>
                </a:rPr>
                <a:t>#include</a:t>
              </a:r>
              <a:r>
                <a:rPr lang="en-US" sz="1600" dirty="0">
                  <a:solidFill>
                    <a:srgbClr val="0000FF"/>
                  </a:solidFill>
                  <a:latin typeface="Courier New" panose="02070309020205020404" pitchFamily="49" charset="0"/>
                </a:rPr>
                <a:t> </a:t>
              </a:r>
              <a:r>
                <a:rPr lang="en-US" sz="1600" dirty="0">
                  <a:solidFill>
                    <a:srgbClr val="A31515"/>
                  </a:solidFill>
                  <a:latin typeface="Courier New" panose="02070309020205020404" pitchFamily="49" charset="0"/>
                </a:rPr>
                <a:t>"</a:t>
              </a:r>
              <a:r>
                <a:rPr lang="en-US" sz="1600" dirty="0" err="1">
                  <a:solidFill>
                    <a:srgbClr val="A31515"/>
                  </a:solidFill>
                  <a:latin typeface="Courier New" panose="02070309020205020404" pitchFamily="49" charset="0"/>
                </a:rPr>
                <a:t>ll.h</a:t>
              </a:r>
              <a:r>
                <a:rPr lang="en-US" sz="1600" dirty="0">
                  <a:solidFill>
                    <a:srgbClr val="A31515"/>
                  </a:solidFill>
                  <a:latin typeface="Courier New" panose="02070309020205020404" pitchFamily="49" charset="0"/>
                </a:rPr>
                <a:t>"</a:t>
              </a:r>
              <a:endParaRPr lang="en-US" sz="1600" dirty="0"/>
            </a:p>
            <a:p>
              <a:br>
                <a:rPr lang="en-US" sz="1600" dirty="0"/>
              </a:br>
              <a:r>
                <a:rPr lang="en-US" sz="1600" dirty="0">
                  <a:solidFill>
                    <a:srgbClr val="000000"/>
                  </a:solidFill>
                  <a:latin typeface="Courier New" panose="02070309020205020404" pitchFamily="49" charset="0"/>
                </a:rPr>
                <a:t>Node *</a:t>
              </a:r>
              <a:r>
                <a:rPr lang="en-US" sz="1600" dirty="0" err="1">
                  <a:solidFill>
                    <a:srgbClr val="795E26"/>
                  </a:solidFill>
                  <a:latin typeface="Courier New" panose="02070309020205020404" pitchFamily="49" charset="0"/>
                </a:rPr>
                <a:t>make_node</a:t>
              </a:r>
              <a:r>
                <a:rPr lang="en-US" sz="1600" dirty="0">
                  <a:solidFill>
                    <a:srgbClr val="000000"/>
                  </a:solidFill>
                  <a:latin typeface="Courier New" panose="02070309020205020404" pitchFamily="49" charset="0"/>
                </a:rPr>
                <a:t>(</a:t>
              </a:r>
              <a:r>
                <a:rPr lang="en-US" sz="1600" dirty="0">
                  <a:solidFill>
                    <a:srgbClr val="0000FF"/>
                  </a:solidFill>
                  <a:latin typeface="Courier New" panose="02070309020205020404" pitchFamily="49" charset="0"/>
                </a:rPr>
                <a:t>int</a:t>
              </a:r>
              <a:r>
                <a:rPr lang="en-US" sz="1600" dirty="0">
                  <a:solidFill>
                    <a:srgbClr val="000000"/>
                  </a:solidFill>
                  <a:latin typeface="Courier New" panose="02070309020205020404" pitchFamily="49" charset="0"/>
                </a:rPr>
                <a:t> </a:t>
              </a:r>
              <a:r>
                <a:rPr lang="en-US" sz="1600" dirty="0">
                  <a:solidFill>
                    <a:srgbClr val="001080"/>
                  </a:solidFill>
                  <a:latin typeface="Courier New" panose="02070309020205020404" pitchFamily="49" charset="0"/>
                </a:rPr>
                <a:t>value</a:t>
              </a:r>
              <a:r>
                <a:rPr lang="en-US" sz="1600" dirty="0">
                  <a:solidFill>
                    <a:srgbClr val="000000"/>
                  </a:solidFill>
                  <a:latin typeface="Courier New" panose="02070309020205020404" pitchFamily="49" charset="0"/>
                </a:rPr>
                <a:t>, Node *</a:t>
              </a:r>
              <a:r>
                <a:rPr lang="en-US" sz="1600" dirty="0">
                  <a:solidFill>
                    <a:srgbClr val="001080"/>
                  </a:solidFill>
                  <a:latin typeface="Courier New" panose="02070309020205020404" pitchFamily="49" charset="0"/>
                </a:rPr>
                <a:t>next</a:t>
              </a:r>
              <a:r>
                <a:rPr lang="en-US" sz="1600" dirty="0">
                  <a:solidFill>
                    <a:srgbClr val="000000"/>
                  </a:solidFill>
                  <a:latin typeface="Courier New" panose="02070309020205020404" pitchFamily="49" charset="0"/>
                </a:rPr>
                <a:t>) {</a:t>
              </a:r>
            </a:p>
            <a:p>
              <a:r>
                <a:rPr lang="en-US" sz="1600" dirty="0">
                  <a:solidFill>
                    <a:srgbClr val="008000"/>
                  </a:solidFill>
                  <a:latin typeface="Courier New" panose="02070309020205020404" pitchFamily="49" charset="0"/>
                </a:rPr>
                <a:t>    // rest of linked list code…</a:t>
              </a:r>
              <a:endParaRPr lang="en-US" sz="1600" dirty="0"/>
            </a:p>
          </p:txBody>
        </p:sp>
        <p:sp>
          <p:nvSpPr>
            <p:cNvPr id="10" name="TextBox 9">
              <a:extLst>
                <a:ext uri="{FF2B5EF4-FFF2-40B4-BE49-F238E27FC236}">
                  <a16:creationId xmlns:a16="http://schemas.microsoft.com/office/drawing/2014/main" id="{6AC22DF9-5D4A-A84D-B7B7-739EA9B268F1}"/>
                </a:ext>
              </a:extLst>
            </p:cNvPr>
            <p:cNvSpPr txBox="1"/>
            <p:nvPr/>
          </p:nvSpPr>
          <p:spPr>
            <a:xfrm>
              <a:off x="10031977" y="2718517"/>
              <a:ext cx="800219" cy="400110"/>
            </a:xfrm>
            <a:prstGeom prst="rect">
              <a:avLst/>
            </a:prstGeom>
            <a:noFill/>
          </p:spPr>
          <p:txBody>
            <a:bodyPr wrap="none" rtlCol="0">
              <a:spAutoFit/>
            </a:bodyPr>
            <a:lstStyle/>
            <a:p>
              <a:r>
                <a:rPr lang="en-US" sz="2000" b="1" dirty="0" err="1">
                  <a:solidFill>
                    <a:srgbClr val="4C3282"/>
                  </a:solidFill>
                  <a:latin typeface="Courier New" panose="02070309020205020404" pitchFamily="49" charset="0"/>
                  <a:cs typeface="Courier New" panose="02070309020205020404" pitchFamily="49" charset="0"/>
                </a:rPr>
                <a:t>ll.c</a:t>
              </a:r>
              <a:endParaRPr lang="en-US" sz="2000" b="1" dirty="0">
                <a:solidFill>
                  <a:srgbClr val="4C3282"/>
                </a:solidFill>
                <a:latin typeface="Courier New" panose="02070309020205020404" pitchFamily="49" charset="0"/>
                <a:cs typeface="Courier New" panose="02070309020205020404" pitchFamily="49" charset="0"/>
              </a:endParaRPr>
            </a:p>
          </p:txBody>
        </p:sp>
      </p:grpSp>
      <p:grpSp>
        <p:nvGrpSpPr>
          <p:cNvPr id="11" name="Group 10">
            <a:extLst>
              <a:ext uri="{FF2B5EF4-FFF2-40B4-BE49-F238E27FC236}">
                <a16:creationId xmlns:a16="http://schemas.microsoft.com/office/drawing/2014/main" id="{AE128965-48AD-9740-83AA-D336A690D992}"/>
              </a:ext>
            </a:extLst>
          </p:cNvPr>
          <p:cNvGrpSpPr/>
          <p:nvPr/>
        </p:nvGrpSpPr>
        <p:grpSpPr>
          <a:xfrm>
            <a:off x="454209" y="1465216"/>
            <a:ext cx="5244621" cy="1624904"/>
            <a:chOff x="208548" y="3637638"/>
            <a:chExt cx="5244621" cy="1624904"/>
          </a:xfrm>
        </p:grpSpPr>
        <p:sp>
          <p:nvSpPr>
            <p:cNvPr id="12" name="Rectangle 11">
              <a:extLst>
                <a:ext uri="{FF2B5EF4-FFF2-40B4-BE49-F238E27FC236}">
                  <a16:creationId xmlns:a16="http://schemas.microsoft.com/office/drawing/2014/main" id="{93E54AFC-DDA4-EC47-B1BC-B0545DF92994}"/>
                </a:ext>
              </a:extLst>
            </p:cNvPr>
            <p:cNvSpPr/>
            <p:nvPr/>
          </p:nvSpPr>
          <p:spPr>
            <a:xfrm>
              <a:off x="208548" y="3637638"/>
              <a:ext cx="5244621" cy="1569660"/>
            </a:xfrm>
            <a:prstGeom prst="rect">
              <a:avLst/>
            </a:prstGeom>
            <a:ln>
              <a:solidFill>
                <a:srgbClr val="4C3282"/>
              </a:solidFill>
            </a:ln>
          </p:spPr>
          <p:txBody>
            <a:bodyPr wrap="square">
              <a:spAutoFit/>
            </a:bodyPr>
            <a:lstStyle/>
            <a:p>
              <a:r>
                <a:rPr lang="en-US" sz="1600" dirty="0">
                  <a:solidFill>
                    <a:srgbClr val="AF00DB"/>
                  </a:solidFill>
                  <a:latin typeface="Courier New" panose="02070309020205020404" pitchFamily="49" charset="0"/>
                </a:rPr>
                <a:t>#include</a:t>
              </a:r>
              <a:r>
                <a:rPr lang="en-US" sz="1600" dirty="0">
                  <a:solidFill>
                    <a:srgbClr val="0000FF"/>
                  </a:solidFill>
                  <a:latin typeface="Courier New" panose="02070309020205020404" pitchFamily="49" charset="0"/>
                </a:rPr>
                <a:t> </a:t>
              </a:r>
              <a:r>
                <a:rPr lang="en-US" sz="1600" dirty="0">
                  <a:solidFill>
                    <a:srgbClr val="A31515"/>
                  </a:solidFill>
                  <a:latin typeface="Courier New" panose="02070309020205020404" pitchFamily="49" charset="0"/>
                </a:rPr>
                <a:t>"</a:t>
              </a:r>
              <a:r>
                <a:rPr lang="en-US" sz="1600" dirty="0" err="1">
                  <a:solidFill>
                    <a:srgbClr val="A31515"/>
                  </a:solidFill>
                  <a:latin typeface="Courier New" panose="02070309020205020404" pitchFamily="49" charset="0"/>
                </a:rPr>
                <a:t>ll.h</a:t>
              </a:r>
              <a:r>
                <a:rPr lang="en-US" sz="1600" dirty="0">
                  <a:solidFill>
                    <a:srgbClr val="A31515"/>
                  </a:solidFill>
                  <a:latin typeface="Courier New" panose="02070309020205020404" pitchFamily="49" charset="0"/>
                </a:rPr>
                <a:t>"</a:t>
              </a:r>
              <a:endParaRPr lang="en-US" sz="1600" dirty="0"/>
            </a:p>
            <a:p>
              <a:br>
                <a:rPr lang="en-US" sz="1600" dirty="0"/>
              </a:br>
              <a:r>
                <a:rPr lang="en-US" sz="1600" dirty="0">
                  <a:solidFill>
                    <a:srgbClr val="0000FF"/>
                  </a:solidFill>
                  <a:latin typeface="Courier New" panose="02070309020205020404" pitchFamily="49" charset="0"/>
                </a:rPr>
                <a:t>int</a:t>
              </a:r>
              <a:r>
                <a:rPr lang="en-US" sz="1600" dirty="0">
                  <a:solidFill>
                    <a:srgbClr val="000000"/>
                  </a:solidFill>
                  <a:latin typeface="Courier New" panose="02070309020205020404" pitchFamily="49" charset="0"/>
                </a:rPr>
                <a:t> </a:t>
              </a:r>
              <a:r>
                <a:rPr lang="en-US" sz="1600" dirty="0">
                  <a:solidFill>
                    <a:srgbClr val="795E26"/>
                  </a:solidFill>
                  <a:latin typeface="Courier New" panose="02070309020205020404" pitchFamily="49" charset="0"/>
                </a:rPr>
                <a:t>main</a:t>
              </a:r>
              <a:r>
                <a:rPr lang="en-US" sz="1600" dirty="0">
                  <a:solidFill>
                    <a:srgbClr val="000000"/>
                  </a:solidFill>
                  <a:latin typeface="Courier New" panose="02070309020205020404" pitchFamily="49" charset="0"/>
                </a:rPr>
                <a:t>() {</a:t>
              </a:r>
              <a:endParaRPr lang="en-US" sz="1600" dirty="0"/>
            </a:p>
            <a:p>
              <a:r>
                <a:rPr lang="en-US" sz="1600" dirty="0">
                  <a:solidFill>
                    <a:srgbClr val="000000"/>
                  </a:solidFill>
                  <a:latin typeface="Courier New" panose="02070309020205020404" pitchFamily="49" charset="0"/>
                </a:rPr>
                <a:t>    Node *n1 = </a:t>
              </a:r>
              <a:r>
                <a:rPr lang="en-US" sz="1600" dirty="0" err="1">
                  <a:solidFill>
                    <a:srgbClr val="795E26"/>
                  </a:solidFill>
                  <a:latin typeface="Courier New" panose="02070309020205020404" pitchFamily="49" charset="0"/>
                </a:rPr>
                <a:t>make_node</a:t>
              </a:r>
              <a:r>
                <a:rPr lang="en-US" sz="1600" dirty="0">
                  <a:solidFill>
                    <a:srgbClr val="000000"/>
                  </a:solidFill>
                  <a:latin typeface="Courier New" panose="02070309020205020404" pitchFamily="49" charset="0"/>
                </a:rPr>
                <a:t>(</a:t>
              </a:r>
              <a:r>
                <a:rPr lang="en-US" sz="1600" dirty="0">
                  <a:solidFill>
                    <a:srgbClr val="098658"/>
                  </a:solidFill>
                  <a:latin typeface="Courier New" panose="02070309020205020404" pitchFamily="49" charset="0"/>
                </a:rPr>
                <a:t>4</a:t>
              </a:r>
              <a:r>
                <a:rPr lang="en-US" sz="1600" dirty="0">
                  <a:solidFill>
                    <a:srgbClr val="000000"/>
                  </a:solidFill>
                  <a:latin typeface="Courier New" panose="02070309020205020404" pitchFamily="49" charset="0"/>
                </a:rPr>
                <a:t>, </a:t>
              </a:r>
              <a:r>
                <a:rPr lang="en-US" sz="1600" dirty="0">
                  <a:solidFill>
                    <a:srgbClr val="0000FF"/>
                  </a:solidFill>
                  <a:latin typeface="Courier New" panose="02070309020205020404" pitchFamily="49" charset="0"/>
                </a:rPr>
                <a:t>NULL</a:t>
              </a:r>
              <a:r>
                <a:rPr lang="en-US" sz="1600" dirty="0">
                  <a:solidFill>
                    <a:srgbClr val="000000"/>
                  </a:solidFill>
                  <a:latin typeface="Courier New" panose="02070309020205020404" pitchFamily="49" charset="0"/>
                </a:rPr>
                <a:t>);</a:t>
              </a:r>
              <a:endParaRPr lang="en-US" sz="1600" dirty="0"/>
            </a:p>
            <a:p>
              <a:r>
                <a:rPr lang="en-US" sz="1600" dirty="0">
                  <a:solidFill>
                    <a:srgbClr val="000000"/>
                  </a:solidFill>
                  <a:latin typeface="Courier New" panose="02070309020205020404" pitchFamily="49" charset="0"/>
                </a:rPr>
                <a:t>    </a:t>
              </a:r>
              <a:br>
                <a:rPr lang="en-US" sz="1600" dirty="0"/>
              </a:br>
              <a:r>
                <a:rPr lang="en-US" sz="1600" dirty="0">
                  <a:solidFill>
                    <a:srgbClr val="008000"/>
                  </a:solidFill>
                  <a:latin typeface="Courier New" panose="02070309020205020404" pitchFamily="49" charset="0"/>
                </a:rPr>
                <a:t>    // rest of main…</a:t>
              </a:r>
              <a:endParaRPr lang="en-US" sz="1600" dirty="0"/>
            </a:p>
          </p:txBody>
        </p:sp>
        <p:sp>
          <p:nvSpPr>
            <p:cNvPr id="13" name="TextBox 12">
              <a:extLst>
                <a:ext uri="{FF2B5EF4-FFF2-40B4-BE49-F238E27FC236}">
                  <a16:creationId xmlns:a16="http://schemas.microsoft.com/office/drawing/2014/main" id="{C047E85B-3F3F-CB41-A10F-37595B38FB71}"/>
                </a:ext>
              </a:extLst>
            </p:cNvPr>
            <p:cNvSpPr txBox="1"/>
            <p:nvPr/>
          </p:nvSpPr>
          <p:spPr>
            <a:xfrm>
              <a:off x="3579053" y="4862432"/>
              <a:ext cx="1107996" cy="400110"/>
            </a:xfrm>
            <a:prstGeom prst="rect">
              <a:avLst/>
            </a:prstGeom>
            <a:noFill/>
          </p:spPr>
          <p:txBody>
            <a:bodyPr wrap="none" rtlCol="0">
              <a:spAutoFit/>
            </a:bodyPr>
            <a:lstStyle/>
            <a:p>
              <a:r>
                <a:rPr lang="en-US" sz="2000" b="1" dirty="0" err="1">
                  <a:solidFill>
                    <a:srgbClr val="4C3282"/>
                  </a:solidFill>
                  <a:latin typeface="Courier New" panose="02070309020205020404" pitchFamily="49" charset="0"/>
                  <a:cs typeface="Courier New" panose="02070309020205020404" pitchFamily="49" charset="0"/>
                </a:rPr>
                <a:t>main.c</a:t>
              </a:r>
              <a:endParaRPr lang="en-US" sz="2000" b="1" dirty="0">
                <a:solidFill>
                  <a:srgbClr val="4C3282"/>
                </a:solidFill>
                <a:latin typeface="Courier New" panose="02070309020205020404" pitchFamily="49" charset="0"/>
                <a:cs typeface="Courier New" panose="02070309020205020404" pitchFamily="49" charset="0"/>
              </a:endParaRPr>
            </a:p>
          </p:txBody>
        </p:sp>
      </p:grpSp>
      <p:grpSp>
        <p:nvGrpSpPr>
          <p:cNvPr id="16" name="Group 15">
            <a:extLst>
              <a:ext uri="{FF2B5EF4-FFF2-40B4-BE49-F238E27FC236}">
                <a16:creationId xmlns:a16="http://schemas.microsoft.com/office/drawing/2014/main" id="{5E859907-7E3F-0842-9175-F9BEDFC818E6}"/>
              </a:ext>
            </a:extLst>
          </p:cNvPr>
          <p:cNvGrpSpPr/>
          <p:nvPr/>
        </p:nvGrpSpPr>
        <p:grpSpPr>
          <a:xfrm>
            <a:off x="6756744" y="3896192"/>
            <a:ext cx="4478501" cy="2554545"/>
            <a:chOff x="2791564" y="1427940"/>
            <a:chExt cx="4478501" cy="2554545"/>
          </a:xfrm>
        </p:grpSpPr>
        <p:sp>
          <p:nvSpPr>
            <p:cNvPr id="17" name="Rectangle 16">
              <a:extLst>
                <a:ext uri="{FF2B5EF4-FFF2-40B4-BE49-F238E27FC236}">
                  <a16:creationId xmlns:a16="http://schemas.microsoft.com/office/drawing/2014/main" id="{45AF9AA5-8982-574E-BA82-D49F2EE3F226}"/>
                </a:ext>
              </a:extLst>
            </p:cNvPr>
            <p:cNvSpPr/>
            <p:nvPr/>
          </p:nvSpPr>
          <p:spPr>
            <a:xfrm>
              <a:off x="2791564" y="1427940"/>
              <a:ext cx="4478501" cy="2554545"/>
            </a:xfrm>
            <a:prstGeom prst="rect">
              <a:avLst/>
            </a:prstGeom>
            <a:ln>
              <a:solidFill>
                <a:srgbClr val="4C3282"/>
              </a:solidFill>
            </a:ln>
          </p:spPr>
          <p:txBody>
            <a:bodyPr wrap="square">
              <a:spAutoFit/>
            </a:bodyPr>
            <a:lstStyle/>
            <a:p>
              <a:r>
                <a:rPr lang="en-US" sz="1600" dirty="0" err="1">
                  <a:latin typeface="Courier New" panose="02070309020205020404" pitchFamily="49" charset="0"/>
                  <a:cs typeface="Courier New" panose="02070309020205020404" pitchFamily="49" charset="0"/>
                </a:rPr>
                <a:t>try_lists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ll.o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main.o</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gcc</a:t>
              </a:r>
              <a:r>
                <a:rPr lang="en-US" sz="1600" dirty="0">
                  <a:latin typeface="Courier New" panose="02070309020205020404" pitchFamily="49" charset="0"/>
                  <a:cs typeface="Courier New" panose="02070309020205020404" pitchFamily="49" charset="0"/>
                </a:rPr>
                <a:t> –o </a:t>
              </a:r>
              <a:r>
                <a:rPr lang="en-US" sz="1600" dirty="0" err="1">
                  <a:latin typeface="Courier New" panose="02070309020205020404" pitchFamily="49" charset="0"/>
                  <a:cs typeface="Courier New" panose="02070309020205020404" pitchFamily="49" charset="0"/>
                </a:rPr>
                <a:t>try_lists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ll.o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main.o</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ll.o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ll.c</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ll.h</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gcc</a:t>
              </a:r>
              <a:r>
                <a:rPr lang="en-US" sz="1600" dirty="0">
                  <a:latin typeface="Courier New" panose="02070309020205020404" pitchFamily="49" charset="0"/>
                  <a:cs typeface="Courier New" panose="02070309020205020404" pitchFamily="49" charset="0"/>
                </a:rPr>
                <a:t> –c </a:t>
              </a:r>
              <a:r>
                <a:rPr lang="en-US" sz="1600" dirty="0" err="1">
                  <a:latin typeface="Courier New" panose="02070309020205020404" pitchFamily="49" charset="0"/>
                  <a:cs typeface="Courier New" panose="02070309020205020404" pitchFamily="49" charset="0"/>
                </a:rPr>
                <a:t>ll.c</a:t>
              </a:r>
              <a:r>
                <a:rPr lang="en-US" sz="1600" dirty="0">
                  <a:latin typeface="Courier New" panose="02070309020205020404" pitchFamily="49" charset="0"/>
                  <a:cs typeface="Courier New" panose="02070309020205020404" pitchFamily="49" charset="0"/>
                </a:rPr>
                <a:t> –o </a:t>
              </a:r>
              <a:r>
                <a:rPr lang="en-US" sz="1600" dirty="0" err="1">
                  <a:latin typeface="Courier New" panose="02070309020205020404" pitchFamily="49" charset="0"/>
                  <a:cs typeface="Courier New" panose="02070309020205020404" pitchFamily="49" charset="0"/>
                </a:rPr>
                <a:t>ll.o</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main.o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main.c</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ll.h</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gcc</a:t>
              </a:r>
              <a:r>
                <a:rPr lang="en-US" sz="1600" dirty="0">
                  <a:latin typeface="Courier New" panose="02070309020205020404" pitchFamily="49" charset="0"/>
                  <a:cs typeface="Courier New" panose="02070309020205020404" pitchFamily="49" charset="0"/>
                </a:rPr>
                <a:t> –c </a:t>
              </a:r>
              <a:r>
                <a:rPr lang="en-US" sz="1600" dirty="0" err="1">
                  <a:latin typeface="Courier New" panose="02070309020205020404" pitchFamily="49" charset="0"/>
                  <a:cs typeface="Courier New" panose="02070309020205020404" pitchFamily="49" charset="0"/>
                </a:rPr>
                <a:t>main.c</a:t>
              </a:r>
              <a:r>
                <a:rPr lang="en-US" sz="1600" dirty="0">
                  <a:latin typeface="Courier New" panose="02070309020205020404" pitchFamily="49" charset="0"/>
                  <a:cs typeface="Courier New" panose="02070309020205020404" pitchFamily="49" charset="0"/>
                </a:rPr>
                <a:t> –o </a:t>
              </a:r>
              <a:r>
                <a:rPr lang="en-US" sz="1600" dirty="0" err="1">
                  <a:latin typeface="Courier New" panose="02070309020205020404" pitchFamily="49" charset="0"/>
                  <a:cs typeface="Courier New" panose="02070309020205020404" pitchFamily="49" charset="0"/>
                </a:rPr>
                <a:t>main.o</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
          <p:nvSpPr>
            <p:cNvPr id="18" name="TextBox 17">
              <a:extLst>
                <a:ext uri="{FF2B5EF4-FFF2-40B4-BE49-F238E27FC236}">
                  <a16:creationId xmlns:a16="http://schemas.microsoft.com/office/drawing/2014/main" id="{AB7954C1-888D-1C47-B756-A6505432E254}"/>
                </a:ext>
              </a:extLst>
            </p:cNvPr>
            <p:cNvSpPr txBox="1"/>
            <p:nvPr/>
          </p:nvSpPr>
          <p:spPr>
            <a:xfrm>
              <a:off x="5854293" y="3573046"/>
              <a:ext cx="1415772" cy="400110"/>
            </a:xfrm>
            <a:prstGeom prst="rect">
              <a:avLst/>
            </a:prstGeom>
            <a:noFill/>
          </p:spPr>
          <p:txBody>
            <a:bodyPr wrap="none" rtlCol="0">
              <a:spAutoFit/>
            </a:bodyPr>
            <a:lstStyle/>
            <a:p>
              <a:r>
                <a:rPr lang="en-US" sz="2000" b="1" dirty="0" err="1">
                  <a:solidFill>
                    <a:srgbClr val="4C3282"/>
                  </a:solidFill>
                  <a:latin typeface="Courier New" panose="02070309020205020404" pitchFamily="49" charset="0"/>
                  <a:cs typeface="Courier New" panose="02070309020205020404" pitchFamily="49" charset="0"/>
                </a:rPr>
                <a:t>Makefile</a:t>
              </a:r>
              <a:endParaRPr lang="en-US" sz="2000" b="1" dirty="0">
                <a:solidFill>
                  <a:srgbClr val="4C3282"/>
                </a:solidFill>
                <a:latin typeface="Courier New" panose="02070309020205020404" pitchFamily="49" charset="0"/>
                <a:cs typeface="Courier New" panose="02070309020205020404" pitchFamily="49" charset="0"/>
              </a:endParaRPr>
            </a:p>
          </p:txBody>
        </p:sp>
      </p:grpSp>
      <p:grpSp>
        <p:nvGrpSpPr>
          <p:cNvPr id="31" name="Group 30">
            <a:extLst>
              <a:ext uri="{FF2B5EF4-FFF2-40B4-BE49-F238E27FC236}">
                <a16:creationId xmlns:a16="http://schemas.microsoft.com/office/drawing/2014/main" id="{ED5A947C-1086-934A-9874-51D483D59CE3}"/>
              </a:ext>
            </a:extLst>
          </p:cNvPr>
          <p:cNvGrpSpPr/>
          <p:nvPr/>
        </p:nvGrpSpPr>
        <p:grpSpPr>
          <a:xfrm>
            <a:off x="7230259" y="1127400"/>
            <a:ext cx="3315984" cy="2346284"/>
            <a:chOff x="147076" y="2219580"/>
            <a:chExt cx="3315984" cy="2346284"/>
          </a:xfrm>
        </p:grpSpPr>
        <p:sp>
          <p:nvSpPr>
            <p:cNvPr id="19" name="TextBox 18">
              <a:extLst>
                <a:ext uri="{FF2B5EF4-FFF2-40B4-BE49-F238E27FC236}">
                  <a16:creationId xmlns:a16="http://schemas.microsoft.com/office/drawing/2014/main" id="{CC7BCD52-DD6D-0C40-963E-910698C6C2ED}"/>
                </a:ext>
              </a:extLst>
            </p:cNvPr>
            <p:cNvSpPr txBox="1"/>
            <p:nvPr/>
          </p:nvSpPr>
          <p:spPr>
            <a:xfrm>
              <a:off x="1400859" y="2219580"/>
              <a:ext cx="915251"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try_lists</a:t>
              </a:r>
              <a:endParaRPr lang="en-US" dirty="0">
                <a:latin typeface="Segoe UI Semilight" panose="020B0402040204020203" pitchFamily="34" charset="0"/>
                <a:cs typeface="Segoe UI Semilight" panose="020B0402040204020203" pitchFamily="34" charset="0"/>
              </a:endParaRPr>
            </a:p>
          </p:txBody>
        </p:sp>
        <p:sp>
          <p:nvSpPr>
            <p:cNvPr id="20" name="TextBox 19">
              <a:extLst>
                <a:ext uri="{FF2B5EF4-FFF2-40B4-BE49-F238E27FC236}">
                  <a16:creationId xmlns:a16="http://schemas.microsoft.com/office/drawing/2014/main" id="{4347969A-3867-5B49-9710-85576E11550B}"/>
                </a:ext>
              </a:extLst>
            </p:cNvPr>
            <p:cNvSpPr txBox="1"/>
            <p:nvPr/>
          </p:nvSpPr>
          <p:spPr>
            <a:xfrm>
              <a:off x="439127" y="3052390"/>
              <a:ext cx="856325"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main.o</a:t>
              </a:r>
              <a:endParaRPr lang="en-US" dirty="0">
                <a:latin typeface="Segoe UI Semilight" panose="020B0402040204020203" pitchFamily="34" charset="0"/>
                <a:cs typeface="Segoe UI Semilight" panose="020B0402040204020203" pitchFamily="34" charset="0"/>
              </a:endParaRPr>
            </a:p>
          </p:txBody>
        </p:sp>
        <p:sp>
          <p:nvSpPr>
            <p:cNvPr id="21" name="TextBox 20">
              <a:extLst>
                <a:ext uri="{FF2B5EF4-FFF2-40B4-BE49-F238E27FC236}">
                  <a16:creationId xmlns:a16="http://schemas.microsoft.com/office/drawing/2014/main" id="{74EDB87F-4EA9-F144-B73F-BBC0088D656D}"/>
                </a:ext>
              </a:extLst>
            </p:cNvPr>
            <p:cNvSpPr txBox="1"/>
            <p:nvPr/>
          </p:nvSpPr>
          <p:spPr>
            <a:xfrm>
              <a:off x="2548706" y="3052390"/>
              <a:ext cx="471604"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ll.o</a:t>
              </a:r>
              <a:endParaRPr lang="en-US" dirty="0">
                <a:latin typeface="Segoe UI Semilight" panose="020B0402040204020203" pitchFamily="34" charset="0"/>
                <a:cs typeface="Segoe UI Semilight" panose="020B0402040204020203" pitchFamily="34" charset="0"/>
              </a:endParaRPr>
            </a:p>
          </p:txBody>
        </p:sp>
        <p:sp>
          <p:nvSpPr>
            <p:cNvPr id="22" name="TextBox 21">
              <a:extLst>
                <a:ext uri="{FF2B5EF4-FFF2-40B4-BE49-F238E27FC236}">
                  <a16:creationId xmlns:a16="http://schemas.microsoft.com/office/drawing/2014/main" id="{E25E91F3-7D47-C44A-BF9E-64A54FF6E4E2}"/>
                </a:ext>
              </a:extLst>
            </p:cNvPr>
            <p:cNvSpPr txBox="1"/>
            <p:nvPr/>
          </p:nvSpPr>
          <p:spPr>
            <a:xfrm>
              <a:off x="147076" y="4196532"/>
              <a:ext cx="856325"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main.c</a:t>
              </a:r>
              <a:endParaRPr lang="en-US" dirty="0">
                <a:latin typeface="Segoe UI Semilight" panose="020B0402040204020203" pitchFamily="34" charset="0"/>
                <a:cs typeface="Segoe UI Semilight" panose="020B0402040204020203" pitchFamily="34" charset="0"/>
              </a:endParaRPr>
            </a:p>
          </p:txBody>
        </p:sp>
        <p:sp>
          <p:nvSpPr>
            <p:cNvPr id="23" name="TextBox 22">
              <a:extLst>
                <a:ext uri="{FF2B5EF4-FFF2-40B4-BE49-F238E27FC236}">
                  <a16:creationId xmlns:a16="http://schemas.microsoft.com/office/drawing/2014/main" id="{A4426BF3-AAF2-CE4E-96EF-A5D54A8385C5}"/>
                </a:ext>
              </a:extLst>
            </p:cNvPr>
            <p:cNvSpPr txBox="1"/>
            <p:nvPr/>
          </p:nvSpPr>
          <p:spPr>
            <a:xfrm>
              <a:off x="1625888" y="4196532"/>
              <a:ext cx="465192"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ll.h</a:t>
              </a:r>
              <a:endParaRPr lang="en-US" dirty="0">
                <a:latin typeface="Segoe UI Semilight" panose="020B0402040204020203" pitchFamily="34" charset="0"/>
                <a:cs typeface="Segoe UI Semilight" panose="020B0402040204020203" pitchFamily="34" charset="0"/>
              </a:endParaRPr>
            </a:p>
          </p:txBody>
        </p:sp>
        <p:sp>
          <p:nvSpPr>
            <p:cNvPr id="24" name="TextBox 23">
              <a:extLst>
                <a:ext uri="{FF2B5EF4-FFF2-40B4-BE49-F238E27FC236}">
                  <a16:creationId xmlns:a16="http://schemas.microsoft.com/office/drawing/2014/main" id="{22B1935F-B55B-F742-A9B5-67D9017D9687}"/>
                </a:ext>
              </a:extLst>
            </p:cNvPr>
            <p:cNvSpPr txBox="1"/>
            <p:nvPr/>
          </p:nvSpPr>
          <p:spPr>
            <a:xfrm>
              <a:off x="3020310" y="4196532"/>
              <a:ext cx="442750"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ll.c</a:t>
              </a:r>
              <a:endParaRPr lang="en-US" dirty="0">
                <a:latin typeface="Segoe UI Semilight" panose="020B0402040204020203" pitchFamily="34" charset="0"/>
                <a:cs typeface="Segoe UI Semilight" panose="020B0402040204020203" pitchFamily="34" charset="0"/>
              </a:endParaRPr>
            </a:p>
          </p:txBody>
        </p:sp>
        <p:cxnSp>
          <p:nvCxnSpPr>
            <p:cNvPr id="25" name="Straight Arrow Connector 24">
              <a:extLst>
                <a:ext uri="{FF2B5EF4-FFF2-40B4-BE49-F238E27FC236}">
                  <a16:creationId xmlns:a16="http://schemas.microsoft.com/office/drawing/2014/main" id="{E99CF8B5-F0C6-CB46-9979-01ED12898F41}"/>
                </a:ext>
              </a:extLst>
            </p:cNvPr>
            <p:cNvCxnSpPr>
              <a:stCxn id="19" idx="2"/>
              <a:endCxn id="20" idx="0"/>
            </p:cNvCxnSpPr>
            <p:nvPr/>
          </p:nvCxnSpPr>
          <p:spPr>
            <a:xfrm flipH="1">
              <a:off x="867290" y="2588912"/>
              <a:ext cx="991195" cy="463478"/>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1B92BC-B4D7-2444-BCB8-51103B006D9B}"/>
                </a:ext>
              </a:extLst>
            </p:cNvPr>
            <p:cNvCxnSpPr>
              <a:cxnSpLocks/>
              <a:stCxn id="19" idx="2"/>
              <a:endCxn id="21" idx="0"/>
            </p:cNvCxnSpPr>
            <p:nvPr/>
          </p:nvCxnSpPr>
          <p:spPr>
            <a:xfrm>
              <a:off x="1858485" y="2588912"/>
              <a:ext cx="926023" cy="463478"/>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38DA371-5FDB-2440-B5BD-28D08173D069}"/>
                </a:ext>
              </a:extLst>
            </p:cNvPr>
            <p:cNvCxnSpPr>
              <a:cxnSpLocks/>
              <a:stCxn id="20" idx="2"/>
              <a:endCxn id="22" idx="0"/>
            </p:cNvCxnSpPr>
            <p:nvPr/>
          </p:nvCxnSpPr>
          <p:spPr>
            <a:xfrm flipH="1">
              <a:off x="575239" y="3421722"/>
              <a:ext cx="292051" cy="77481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53B9209-6B9B-054F-BE63-BDFD0082FD4D}"/>
                </a:ext>
              </a:extLst>
            </p:cNvPr>
            <p:cNvCxnSpPr>
              <a:cxnSpLocks/>
              <a:stCxn id="20" idx="2"/>
              <a:endCxn id="23" idx="0"/>
            </p:cNvCxnSpPr>
            <p:nvPr/>
          </p:nvCxnSpPr>
          <p:spPr>
            <a:xfrm>
              <a:off x="867290" y="3421722"/>
              <a:ext cx="991194" cy="77481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ED9786B-DC86-4140-B73D-F8FF032C87CE}"/>
                </a:ext>
              </a:extLst>
            </p:cNvPr>
            <p:cNvCxnSpPr>
              <a:cxnSpLocks/>
              <a:stCxn id="21" idx="2"/>
              <a:endCxn id="23" idx="0"/>
            </p:cNvCxnSpPr>
            <p:nvPr/>
          </p:nvCxnSpPr>
          <p:spPr>
            <a:xfrm flipH="1">
              <a:off x="1858484" y="3421722"/>
              <a:ext cx="926024" cy="77481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92CFCF2-D4F3-3247-8848-D6C6F2FAA823}"/>
                </a:ext>
              </a:extLst>
            </p:cNvPr>
            <p:cNvCxnSpPr>
              <a:cxnSpLocks/>
              <a:stCxn id="21" idx="2"/>
              <a:endCxn id="24" idx="0"/>
            </p:cNvCxnSpPr>
            <p:nvPr/>
          </p:nvCxnSpPr>
          <p:spPr>
            <a:xfrm>
              <a:off x="2784508" y="3421722"/>
              <a:ext cx="457177" cy="77481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33665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1B565-490E-BD4F-9C20-5736524A596A}"/>
              </a:ext>
            </a:extLst>
          </p:cNvPr>
          <p:cNvSpPr>
            <a:spLocks noGrp="1"/>
          </p:cNvSpPr>
          <p:nvPr>
            <p:ph type="title"/>
          </p:nvPr>
        </p:nvSpPr>
        <p:spPr/>
        <p:txBody>
          <a:bodyPr/>
          <a:lstStyle/>
          <a:p>
            <a:r>
              <a:rPr lang="en-US" dirty="0"/>
              <a:t>More Make Tools</a:t>
            </a:r>
          </a:p>
        </p:txBody>
      </p:sp>
      <p:sp>
        <p:nvSpPr>
          <p:cNvPr id="3" name="Content Placeholder 2">
            <a:extLst>
              <a:ext uri="{FF2B5EF4-FFF2-40B4-BE49-F238E27FC236}">
                <a16:creationId xmlns:a16="http://schemas.microsoft.com/office/drawing/2014/main" id="{F06B39F1-A802-FE46-A0C3-69FEA2A28DA8}"/>
              </a:ext>
            </a:extLst>
          </p:cNvPr>
          <p:cNvSpPr>
            <a:spLocks noGrp="1"/>
          </p:cNvSpPr>
          <p:nvPr>
            <p:ph idx="1"/>
          </p:nvPr>
        </p:nvSpPr>
        <p:spPr>
          <a:xfrm>
            <a:off x="575240" y="1463857"/>
            <a:ext cx="5520760" cy="4845504"/>
          </a:xfrm>
        </p:spPr>
        <p:txBody>
          <a:bodyPr>
            <a:normAutofit fontScale="70000" lnSpcReduction="20000"/>
          </a:bodyPr>
          <a:lstStyle/>
          <a:p>
            <a:r>
              <a:rPr lang="en-US" dirty="0"/>
              <a:t>make variables help reduce repetitive typing and make alterations easier</a:t>
            </a:r>
          </a:p>
          <a:p>
            <a:pPr lvl="1"/>
            <a:r>
              <a:rPr lang="en-US" dirty="0"/>
              <a:t>can change variables from command line</a:t>
            </a:r>
          </a:p>
          <a:p>
            <a:pPr lvl="1"/>
            <a:r>
              <a:rPr lang="en-US" dirty="0"/>
              <a:t>enables us to reuse </a:t>
            </a:r>
            <a:r>
              <a:rPr lang="en-US" dirty="0" err="1"/>
              <a:t>Makefiles</a:t>
            </a:r>
            <a:r>
              <a:rPr lang="en-US" dirty="0"/>
              <a:t> on new projects</a:t>
            </a:r>
          </a:p>
          <a:p>
            <a:pPr lvl="1"/>
            <a:r>
              <a:rPr lang="en-US" dirty="0"/>
              <a:t>can use conditionals to choose variable settings</a:t>
            </a:r>
          </a:p>
          <a:p>
            <a:r>
              <a:rPr lang="en-US" dirty="0"/>
              <a:t>ifdef checks if a given variable is defined for conditional execution</a:t>
            </a:r>
          </a:p>
          <a:p>
            <a:pPr lvl="1"/>
            <a:r>
              <a:rPr lang="en-US" dirty="0" err="1"/>
              <a:t>ifndef</a:t>
            </a:r>
            <a:r>
              <a:rPr lang="en-US" dirty="0"/>
              <a:t> checks if a given variable is NOT defined</a:t>
            </a:r>
          </a:p>
          <a:p>
            <a:r>
              <a:rPr lang="en-US" dirty="0"/>
              <a:t>Special characters:</a:t>
            </a:r>
          </a:p>
          <a:p>
            <a:pPr lvl="1"/>
            <a:r>
              <a:rPr lang="en-US" dirty="0"/>
              <a:t>$@ for target</a:t>
            </a:r>
          </a:p>
          <a:p>
            <a:pPr lvl="1"/>
            <a:r>
              <a:rPr lang="en-US" dirty="0"/>
              <a:t>$^ for all sources</a:t>
            </a:r>
          </a:p>
          <a:p>
            <a:pPr lvl="1"/>
            <a:r>
              <a:rPr lang="en-US" dirty="0"/>
              <a:t>$&lt; for left-most source</a:t>
            </a:r>
          </a:p>
          <a:p>
            <a:pPr lvl="1"/>
            <a:r>
              <a:rPr lang="en-US" dirty="0"/>
              <a:t>\ enables multiline </a:t>
            </a:r>
            <a:r>
              <a:rPr lang="en-US" dirty="0" err="1"/>
              <a:t>recipies</a:t>
            </a:r>
            <a:endParaRPr lang="en-US" dirty="0"/>
          </a:p>
          <a:p>
            <a:pPr lvl="1"/>
            <a:r>
              <a:rPr lang="en-US" dirty="0"/>
              <a:t>* functions as wildcard (use carefully)</a:t>
            </a:r>
          </a:p>
          <a:p>
            <a:pPr lvl="1"/>
            <a:r>
              <a:rPr lang="en-US" dirty="0"/>
              <a:t>% enables implicit rule definition by using % as a make specific wildcard</a:t>
            </a:r>
          </a:p>
          <a:p>
            <a:pPr lvl="1"/>
            <a:endParaRPr lang="en-US" dirty="0"/>
          </a:p>
        </p:txBody>
      </p:sp>
      <p:sp>
        <p:nvSpPr>
          <p:cNvPr id="4" name="Slide Number Placeholder 3">
            <a:extLst>
              <a:ext uri="{FF2B5EF4-FFF2-40B4-BE49-F238E27FC236}">
                <a16:creationId xmlns:a16="http://schemas.microsoft.com/office/drawing/2014/main" id="{4F93D038-9B92-E442-8C8B-840E77CE38A1}"/>
              </a:ext>
            </a:extLst>
          </p:cNvPr>
          <p:cNvSpPr>
            <a:spLocks noGrp="1"/>
          </p:cNvSpPr>
          <p:nvPr>
            <p:ph type="sldNum" sz="quarter" idx="12"/>
          </p:nvPr>
        </p:nvSpPr>
        <p:spPr/>
        <p:txBody>
          <a:bodyPr/>
          <a:lstStyle/>
          <a:p>
            <a:fld id="{659665DE-58FC-41F4-AC58-2C90A5E00527}" type="slidenum">
              <a:rPr lang="en-US" smtClean="0"/>
              <a:t>11</a:t>
            </a:fld>
            <a:endParaRPr lang="en-US"/>
          </a:p>
        </p:txBody>
      </p:sp>
      <p:sp>
        <p:nvSpPr>
          <p:cNvPr id="6" name="TextBox 5">
            <a:extLst>
              <a:ext uri="{FF2B5EF4-FFF2-40B4-BE49-F238E27FC236}">
                <a16:creationId xmlns:a16="http://schemas.microsoft.com/office/drawing/2014/main" id="{9CDF5E03-6D33-F240-95D1-BF5A9D40BDB4}"/>
              </a:ext>
            </a:extLst>
          </p:cNvPr>
          <p:cNvSpPr txBox="1"/>
          <p:nvPr/>
        </p:nvSpPr>
        <p:spPr>
          <a:xfrm>
            <a:off x="6949362" y="307718"/>
            <a:ext cx="4813136" cy="6001643"/>
          </a:xfrm>
          <a:prstGeom prst="rect">
            <a:avLst/>
          </a:prstGeom>
          <a:noFill/>
          <a:ln>
            <a:solidFill>
              <a:srgbClr val="4C3282"/>
            </a:solidFill>
          </a:ln>
        </p:spPr>
        <p:txBody>
          <a:bodyPr wrap="square" rtlCol="0">
            <a:spAutoFit/>
          </a:bodyPr>
          <a:lstStyle/>
          <a:p>
            <a:r>
              <a:rPr lang="en-US" sz="1600" dirty="0">
                <a:latin typeface="Courier New" panose="02070309020205020404" pitchFamily="49" charset="0"/>
                <a:cs typeface="Courier New" panose="02070309020205020404" pitchFamily="49" charset="0"/>
              </a:rPr>
              <a:t>CC = </a:t>
            </a:r>
            <a:r>
              <a:rPr lang="en-US" sz="1600" dirty="0" err="1">
                <a:latin typeface="Courier New" panose="02070309020205020404" pitchFamily="49" charset="0"/>
                <a:cs typeface="Courier New" panose="02070309020205020404" pitchFamily="49" charset="0"/>
              </a:rPr>
              <a:t>gcc</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CGLAGS = -Wall</a:t>
            </a: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foo.o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foo.c</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foo.h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bar.h</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$(CC) $(CFLAGS) –c </a:t>
            </a:r>
            <a:r>
              <a:rPr lang="en-US" sz="1600" dirty="0" err="1">
                <a:latin typeface="Courier New" panose="02070309020205020404" pitchFamily="49" charset="0"/>
                <a:cs typeface="Courier New" panose="02070309020205020404" pitchFamily="49" charset="0"/>
              </a:rPr>
              <a:t>foo.c</a:t>
            </a:r>
            <a:r>
              <a:rPr lang="en-US" sz="1600" dirty="0">
                <a:latin typeface="Courier New" panose="02070309020205020404" pitchFamily="49" charset="0"/>
                <a:cs typeface="Courier New" panose="02070309020205020404" pitchFamily="49" charset="0"/>
              </a:rPr>
              <a:t> –o </a:t>
            </a:r>
            <a:r>
              <a:rPr lang="en-US" sz="1600" dirty="0" err="1">
                <a:latin typeface="Courier New" panose="02070309020205020404" pitchFamily="49" charset="0"/>
                <a:cs typeface="Courier New" panose="02070309020205020404" pitchFamily="49" charset="0"/>
              </a:rPr>
              <a:t>foo.o</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make CFLAGS=-g</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EXE=</a:t>
            </a:r>
          </a:p>
          <a:p>
            <a:r>
              <a:rPr lang="en-US" sz="1600" dirty="0">
                <a:latin typeface="Courier New" panose="02070309020205020404" pitchFamily="49" charset="0"/>
                <a:cs typeface="Courier New" panose="02070309020205020404" pitchFamily="49" charset="0"/>
              </a:rPr>
              <a:t>ifdef WINDIR #defined on Windows</a:t>
            </a:r>
          </a:p>
          <a:p>
            <a:r>
              <a:rPr lang="en-US" sz="1600" dirty="0">
                <a:latin typeface="Courier New" panose="02070309020205020404" pitchFamily="49" charset="0"/>
                <a:cs typeface="Courier New" panose="02070309020205020404" pitchFamily="49" charset="0"/>
              </a:rPr>
              <a:t>   EXE=.exe</a:t>
            </a:r>
          </a:p>
          <a:p>
            <a:r>
              <a:rPr lang="en-US" sz="1600" dirty="0">
                <a:latin typeface="Courier New" panose="02070309020205020404" pitchFamily="49" charset="0"/>
                <a:cs typeface="Courier New" panose="02070309020205020404" pitchFamily="49" charset="0"/>
              </a:rPr>
              <a:t>endif</a:t>
            </a:r>
          </a:p>
          <a:p>
            <a:r>
              <a:rPr lang="en-US" sz="1600" dirty="0">
                <a:latin typeface="Courier New" panose="02070309020205020404" pitchFamily="49" charset="0"/>
                <a:cs typeface="Courier New" panose="02070309020205020404" pitchFamily="49" charset="0"/>
              </a:rPr>
              <a:t>widget$(EXE): </a:t>
            </a:r>
            <a:r>
              <a:rPr lang="en-US" sz="1600" dirty="0" err="1">
                <a:latin typeface="Courier New" panose="02070309020205020404" pitchFamily="49" charset="0"/>
                <a:cs typeface="Courier New" panose="02070309020205020404" pitchFamily="49" charset="0"/>
              </a:rPr>
              <a:t>foo.o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bar.o</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$(CC) $(CFLAGS) –o widget$(EXE)\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foo.o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bar.o</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OBJFILES = </a:t>
            </a:r>
            <a:r>
              <a:rPr lang="en-US" sz="1600" dirty="0" err="1">
                <a:latin typeface="Courier New" panose="02070309020205020404" pitchFamily="49" charset="0"/>
                <a:cs typeface="Courier New" panose="02070309020205020404" pitchFamily="49" charset="0"/>
              </a:rPr>
              <a:t>foo.o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bar.o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baz.o</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widget: $(OBJFILES)</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gcc</a:t>
            </a:r>
            <a:r>
              <a:rPr lang="en-US" sz="1600" dirty="0">
                <a:latin typeface="Courier New" panose="02070309020205020404" pitchFamily="49" charset="0"/>
                <a:cs typeface="Courier New" panose="02070309020205020404" pitchFamily="49" charset="0"/>
              </a:rPr>
              <a:t> –o widget $(OBJFILES)</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%.o: %.c</a:t>
            </a:r>
          </a:p>
          <a:p>
            <a:r>
              <a:rPr lang="en-US" sz="1600" dirty="0">
                <a:latin typeface="Courier New" panose="02070309020205020404" pitchFamily="49" charset="0"/>
                <a:cs typeface="Courier New" panose="02070309020205020404" pitchFamily="49" charset="0"/>
              </a:rPr>
              <a:t>    $(CC) –c $(CFLAGS) $&lt; -o $@</a:t>
            </a:r>
          </a:p>
          <a:p>
            <a:r>
              <a:rPr lang="en-US" sz="1600" dirty="0">
                <a:latin typeface="Courier New" panose="02070309020205020404" pitchFamily="49" charset="0"/>
                <a:cs typeface="Courier New" panose="02070309020205020404" pitchFamily="49" charset="0"/>
              </a:rPr>
              <a:t>clean:</a:t>
            </a:r>
          </a:p>
          <a:p>
            <a:r>
              <a:rPr lang="en-US" sz="1600" dirty="0">
                <a:latin typeface="Courier New" panose="02070309020205020404" pitchFamily="49" charset="0"/>
                <a:cs typeface="Courier New" panose="02070309020205020404" pitchFamily="49" charset="0"/>
              </a:rPr>
              <a:t>   rm *.o widget</a:t>
            </a:r>
          </a:p>
        </p:txBody>
      </p:sp>
      <p:sp>
        <p:nvSpPr>
          <p:cNvPr id="8" name="Rectangle 7">
            <a:extLst>
              <a:ext uri="{FF2B5EF4-FFF2-40B4-BE49-F238E27FC236}">
                <a16:creationId xmlns:a16="http://schemas.microsoft.com/office/drawing/2014/main" id="{59C725CE-3EE6-3246-9BC7-536771B4DBAF}"/>
              </a:ext>
            </a:extLst>
          </p:cNvPr>
          <p:cNvSpPr/>
          <p:nvPr/>
        </p:nvSpPr>
        <p:spPr>
          <a:xfrm>
            <a:off x="0" y="6519446"/>
            <a:ext cx="5258106" cy="338554"/>
          </a:xfrm>
          <a:prstGeom prst="rect">
            <a:avLst/>
          </a:prstGeom>
        </p:spPr>
        <p:txBody>
          <a:bodyPr wrap="none">
            <a:spAutoFit/>
          </a:bodyPr>
          <a:lstStyle/>
          <a:p>
            <a:r>
              <a:rPr lang="en-US" sz="1600" dirty="0">
                <a:hlinkClick r:id="rId2"/>
              </a:rPr>
              <a:t>http://cslibrary.stanford.edu/107/UnixProgrammingTools.pdf</a:t>
            </a:r>
            <a:endParaRPr lang="en-US" sz="1600" dirty="0"/>
          </a:p>
        </p:txBody>
      </p:sp>
      <p:sp>
        <p:nvSpPr>
          <p:cNvPr id="10" name="TextBox 9">
            <a:extLst>
              <a:ext uri="{FF2B5EF4-FFF2-40B4-BE49-F238E27FC236}">
                <a16:creationId xmlns:a16="http://schemas.microsoft.com/office/drawing/2014/main" id="{06D027B8-D9D6-2D4A-9573-72A6DC28EF43}"/>
              </a:ext>
            </a:extLst>
          </p:cNvPr>
          <p:cNvSpPr txBox="1"/>
          <p:nvPr/>
        </p:nvSpPr>
        <p:spPr>
          <a:xfrm>
            <a:off x="10385647" y="5953693"/>
            <a:ext cx="1415772" cy="400110"/>
          </a:xfrm>
          <a:prstGeom prst="rect">
            <a:avLst/>
          </a:prstGeom>
          <a:noFill/>
        </p:spPr>
        <p:txBody>
          <a:bodyPr wrap="none" rtlCol="0">
            <a:spAutoFit/>
          </a:bodyPr>
          <a:lstStyle/>
          <a:p>
            <a:r>
              <a:rPr lang="en-US" sz="2000" b="1" dirty="0" err="1">
                <a:solidFill>
                  <a:srgbClr val="4C3282"/>
                </a:solidFill>
                <a:latin typeface="Courier New" panose="02070309020205020404" pitchFamily="49" charset="0"/>
                <a:cs typeface="Courier New" panose="02070309020205020404" pitchFamily="49" charset="0"/>
              </a:rPr>
              <a:t>Makefile</a:t>
            </a:r>
            <a:endParaRPr lang="en-US" sz="2000" b="1" dirty="0">
              <a:solidFill>
                <a:srgbClr val="4C328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20187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F5BD-68F8-A141-B32B-4C1221461D5B}"/>
              </a:ext>
            </a:extLst>
          </p:cNvPr>
          <p:cNvSpPr>
            <a:spLocks noGrp="1"/>
          </p:cNvSpPr>
          <p:nvPr>
            <p:ph type="title"/>
          </p:nvPr>
        </p:nvSpPr>
        <p:spPr/>
        <p:txBody>
          <a:bodyPr/>
          <a:lstStyle/>
          <a:p>
            <a:r>
              <a:rPr lang="en-US" dirty="0"/>
              <a:t>Phony Targets</a:t>
            </a:r>
          </a:p>
        </p:txBody>
      </p:sp>
      <p:sp>
        <p:nvSpPr>
          <p:cNvPr id="3" name="Content Placeholder 2">
            <a:extLst>
              <a:ext uri="{FF2B5EF4-FFF2-40B4-BE49-F238E27FC236}">
                <a16:creationId xmlns:a16="http://schemas.microsoft.com/office/drawing/2014/main" id="{C371B2B3-5DE4-0C41-BF11-0752F1E02F2D}"/>
              </a:ext>
            </a:extLst>
          </p:cNvPr>
          <p:cNvSpPr>
            <a:spLocks noGrp="1"/>
          </p:cNvSpPr>
          <p:nvPr>
            <p:ph idx="1"/>
          </p:nvPr>
        </p:nvSpPr>
        <p:spPr>
          <a:xfrm>
            <a:off x="575240" y="1463857"/>
            <a:ext cx="5633055" cy="4845504"/>
          </a:xfrm>
        </p:spPr>
        <p:txBody>
          <a:bodyPr/>
          <a:lstStyle/>
          <a:p>
            <a:r>
              <a:rPr lang="en-US" dirty="0"/>
              <a:t>A target that doesn’t create the listed output</a:t>
            </a:r>
          </a:p>
          <a:p>
            <a:r>
              <a:rPr lang="en-US" dirty="0"/>
              <a:t>A way to force run commands regardless of dependency tree</a:t>
            </a:r>
          </a:p>
          <a:p>
            <a:r>
              <a:rPr lang="en-US" dirty="0"/>
              <a:t>Common uses:</a:t>
            </a:r>
          </a:p>
          <a:p>
            <a:pPr lvl="1"/>
            <a:r>
              <a:rPr lang="en-US" dirty="0"/>
              <a:t>all – used to list all top notes across multiple dependency trees</a:t>
            </a:r>
          </a:p>
          <a:p>
            <a:pPr lvl="1"/>
            <a:r>
              <a:rPr lang="en-US" dirty="0"/>
              <a:t>clean – cleans up files after usage</a:t>
            </a:r>
          </a:p>
          <a:p>
            <a:pPr lvl="1"/>
            <a:r>
              <a:rPr lang="en-US" dirty="0"/>
              <a:t>test – specifies test functionality</a:t>
            </a:r>
          </a:p>
          <a:p>
            <a:pPr lvl="1"/>
            <a:r>
              <a:rPr lang="en-US" dirty="0"/>
              <a:t>printing messages or info</a:t>
            </a:r>
          </a:p>
        </p:txBody>
      </p:sp>
      <p:sp>
        <p:nvSpPr>
          <p:cNvPr id="4" name="Slide Number Placeholder 3">
            <a:extLst>
              <a:ext uri="{FF2B5EF4-FFF2-40B4-BE49-F238E27FC236}">
                <a16:creationId xmlns:a16="http://schemas.microsoft.com/office/drawing/2014/main" id="{09EA14E7-E1F1-2941-9153-912812DE632A}"/>
              </a:ext>
            </a:extLst>
          </p:cNvPr>
          <p:cNvSpPr>
            <a:spLocks noGrp="1"/>
          </p:cNvSpPr>
          <p:nvPr>
            <p:ph type="sldNum" sz="quarter" idx="12"/>
          </p:nvPr>
        </p:nvSpPr>
        <p:spPr/>
        <p:txBody>
          <a:bodyPr/>
          <a:lstStyle/>
          <a:p>
            <a:fld id="{659665DE-58FC-41F4-AC58-2C90A5E00527}" type="slidenum">
              <a:rPr lang="en-US" smtClean="0"/>
              <a:t>12</a:t>
            </a:fld>
            <a:endParaRPr lang="en-US"/>
          </a:p>
        </p:txBody>
      </p:sp>
      <p:sp>
        <p:nvSpPr>
          <p:cNvPr id="5" name="Footer Placeholder 4">
            <a:extLst>
              <a:ext uri="{FF2B5EF4-FFF2-40B4-BE49-F238E27FC236}">
                <a16:creationId xmlns:a16="http://schemas.microsoft.com/office/drawing/2014/main" id="{0B69E0E2-E037-7640-9FE5-FEB8A88DC011}"/>
              </a:ext>
            </a:extLst>
          </p:cNvPr>
          <p:cNvSpPr>
            <a:spLocks noGrp="1"/>
          </p:cNvSpPr>
          <p:nvPr>
            <p:ph type="ftr" sz="quarter" idx="3"/>
          </p:nvPr>
        </p:nvSpPr>
        <p:spPr>
          <a:xfrm>
            <a:off x="4842742" y="6544402"/>
            <a:ext cx="5901459" cy="274320"/>
          </a:xfrm>
          <a:prstGeom prst="rect">
            <a:avLst/>
          </a:prstGeom>
        </p:spPr>
        <p:txBody>
          <a:bodyPr vert="horz" lIns="91440" tIns="45720" rIns="91440" bIns="45720" rtlCol="0" anchor="ctr"/>
          <a:lstStyle>
            <a:defPPr>
              <a:defRPr lang="en-US"/>
            </a:defPPr>
            <a:lvl1pPr marL="0" algn="r" defTabSz="457200" rtl="0" eaLnBrk="1" latinLnBrk="0" hangingPunct="1">
              <a:defRPr sz="1000" kern="1200" cap="all" baseline="0">
                <a:solidFill>
                  <a:srgbClr val="B6A479"/>
                </a:solidFill>
                <a:latin typeface="Segoe UI Light" panose="020B0502040204020203" pitchFamily="34" charset="0"/>
                <a:ea typeface="+mn-ea"/>
                <a:cs typeface="Segoe UI Light" panose="020B0502040204020203"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CSE 374 au 20 - Kasey Champion</a:t>
            </a:r>
            <a:endParaRPr lang="en-US" dirty="0"/>
          </a:p>
        </p:txBody>
      </p:sp>
      <p:sp>
        <p:nvSpPr>
          <p:cNvPr id="6" name="TextBox 5">
            <a:extLst>
              <a:ext uri="{FF2B5EF4-FFF2-40B4-BE49-F238E27FC236}">
                <a16:creationId xmlns:a16="http://schemas.microsoft.com/office/drawing/2014/main" id="{955C253B-8D06-5A4E-8D9C-C2F4A878C9F0}"/>
              </a:ext>
            </a:extLst>
          </p:cNvPr>
          <p:cNvSpPr txBox="1"/>
          <p:nvPr/>
        </p:nvSpPr>
        <p:spPr>
          <a:xfrm>
            <a:off x="765128" y="4732423"/>
            <a:ext cx="3270447" cy="1323439"/>
          </a:xfrm>
          <a:prstGeom prst="rect">
            <a:avLst/>
          </a:prstGeom>
          <a:noFill/>
          <a:ln>
            <a:solidFill>
              <a:srgbClr val="B6A479"/>
            </a:solidFill>
          </a:ln>
        </p:spPr>
        <p:txBody>
          <a:bodyPr wrap="none" rtlCol="0">
            <a:spAutoFit/>
          </a:bodyPr>
          <a:lstStyle/>
          <a:p>
            <a:r>
              <a:rPr lang="en-US" sz="1600" dirty="0">
                <a:latin typeface="Courier New" panose="02070309020205020404" pitchFamily="49" charset="0"/>
                <a:cs typeface="Courier New" panose="02070309020205020404" pitchFamily="49" charset="0"/>
              </a:rPr>
              <a:t>all: </a:t>
            </a:r>
            <a:r>
              <a:rPr lang="en-US" sz="1600" dirty="0" err="1">
                <a:latin typeface="Courier New" panose="02070309020205020404" pitchFamily="49" charset="0"/>
                <a:cs typeface="Courier New" panose="02070309020205020404" pitchFamily="49" charset="0"/>
              </a:rPr>
              <a:t>try_lists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test_suite</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clean:</a:t>
            </a:r>
          </a:p>
          <a:p>
            <a:r>
              <a:rPr lang="en-US" sz="1600" dirty="0">
                <a:latin typeface="Courier New" panose="02070309020205020404" pitchFamily="49" charset="0"/>
                <a:cs typeface="Courier New" panose="02070309020205020404" pitchFamily="49" charset="0"/>
              </a:rPr>
              <a:t>    rm </a:t>
            </a:r>
            <a:r>
              <a:rPr lang="en-US" sz="1600" dirty="0" err="1">
                <a:latin typeface="Courier New" panose="02070309020205020404" pitchFamily="49" charset="0"/>
                <a:cs typeface="Courier New" panose="02070309020205020404" pitchFamily="49" charset="0"/>
              </a:rPr>
              <a:t>objectfiles</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test: </a:t>
            </a:r>
            <a:r>
              <a:rPr lang="en-US" sz="1600" dirty="0" err="1">
                <a:latin typeface="Courier New" panose="02070309020205020404" pitchFamily="49" charset="0"/>
                <a:cs typeface="Courier New" panose="02070309020205020404" pitchFamily="49" charset="0"/>
              </a:rPr>
              <a:t>test_suite</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test_suite</a:t>
            </a:r>
            <a:endParaRPr lang="en-US" sz="16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311C27E9-DE62-3943-B1D5-47CA9E40C64B}"/>
              </a:ext>
            </a:extLst>
          </p:cNvPr>
          <p:cNvSpPr txBox="1"/>
          <p:nvPr/>
        </p:nvSpPr>
        <p:spPr>
          <a:xfrm>
            <a:off x="5975684" y="2412720"/>
            <a:ext cx="5985934" cy="3785652"/>
          </a:xfrm>
          <a:prstGeom prst="rect">
            <a:avLst/>
          </a:prstGeom>
          <a:noFill/>
          <a:ln>
            <a:solidFill>
              <a:srgbClr val="4C3282"/>
            </a:solidFill>
          </a:ln>
        </p:spPr>
        <p:txBody>
          <a:bodyPr wrap="none" rtlCol="0">
            <a:spAutoFit/>
          </a:bodyPr>
          <a:lstStyle/>
          <a:p>
            <a:r>
              <a:rPr lang="en-US" sz="1600" dirty="0">
                <a:latin typeface="Courier New" panose="02070309020205020404" pitchFamily="49" charset="0"/>
                <a:cs typeface="Courier New" panose="02070309020205020404" pitchFamily="49" charset="0"/>
              </a:rPr>
              <a:t>CC = </a:t>
            </a:r>
            <a:r>
              <a:rPr lang="en-US" sz="1600" dirty="0" err="1">
                <a:latin typeface="Courier New" panose="02070309020205020404" pitchFamily="49" charset="0"/>
                <a:cs typeface="Courier New" panose="02070309020205020404" pitchFamily="49" charset="0"/>
              </a:rPr>
              <a:t>gcc</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CGLAGS = -Wall</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all: </a:t>
            </a:r>
            <a:r>
              <a:rPr lang="en-US" sz="1600" dirty="0" err="1">
                <a:latin typeface="Courier New" panose="02070309020205020404" pitchFamily="49" charset="0"/>
                <a:cs typeface="Courier New" panose="02070309020205020404" pitchFamily="49" charset="0"/>
              </a:rPr>
              <a:t>my_program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your_program</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my_program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foo.o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bar.o</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$(CC) $(CFLAGS) -o </a:t>
            </a:r>
            <a:r>
              <a:rPr lang="en-US" sz="1600" dirty="0" err="1">
                <a:latin typeface="Courier New" panose="02070309020205020404" pitchFamily="49" charset="0"/>
                <a:cs typeface="Courier New" panose="02070309020205020404" pitchFamily="49" charset="0"/>
              </a:rPr>
              <a:t>my_program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foo.o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bar.o</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your_program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bar.o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baz.o</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$(CC) $(CFLAGS) –o </a:t>
            </a:r>
            <a:r>
              <a:rPr lang="en-US" sz="1600" dirty="0" err="1">
                <a:latin typeface="Courier New" panose="02070309020205020404" pitchFamily="49" charset="0"/>
                <a:cs typeface="Courier New" panose="02070309020205020404" pitchFamily="49" charset="0"/>
              </a:rPr>
              <a:t>your_program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foo.o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baz.o</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#not shown: </a:t>
            </a:r>
            <a:r>
              <a:rPr lang="en-US" sz="1600" dirty="0" err="1">
                <a:latin typeface="Courier New" panose="02070309020205020404" pitchFamily="49" charset="0"/>
                <a:cs typeface="Courier New" panose="02070309020205020404" pitchFamily="49" charset="0"/>
              </a:rPr>
              <a:t>foo.o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bar.o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baz.o</a:t>
            </a:r>
            <a:r>
              <a:rPr lang="en-US" sz="1600" dirty="0">
                <a:latin typeface="Courier New" panose="02070309020205020404" pitchFamily="49" charset="0"/>
                <a:cs typeface="Courier New" panose="02070309020205020404" pitchFamily="49" charset="0"/>
              </a:rPr>
              <a:t> targets</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clean:</a:t>
            </a:r>
          </a:p>
          <a:p>
            <a:r>
              <a:rPr lang="en-US" sz="1600" dirty="0">
                <a:latin typeface="Courier New" panose="02070309020205020404" pitchFamily="49" charset="0"/>
                <a:cs typeface="Courier New" panose="02070309020205020404" pitchFamily="49" charset="0"/>
              </a:rPr>
              <a:t>    rm *.o </a:t>
            </a:r>
            <a:r>
              <a:rPr lang="en-US" sz="1600" dirty="0" err="1">
                <a:latin typeface="Courier New" panose="02070309020205020404" pitchFamily="49" charset="0"/>
                <a:cs typeface="Courier New" panose="02070309020205020404" pitchFamily="49" charset="0"/>
              </a:rPr>
              <a:t>my_program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your_program</a:t>
            </a:r>
            <a:endParaRPr lang="en-US" sz="16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BFC1F720-FD97-5F4C-828E-E874B8FEF6C4}"/>
              </a:ext>
            </a:extLst>
          </p:cNvPr>
          <p:cNvSpPr txBox="1"/>
          <p:nvPr/>
        </p:nvSpPr>
        <p:spPr>
          <a:xfrm>
            <a:off x="10616280" y="5866790"/>
            <a:ext cx="1415772" cy="400110"/>
          </a:xfrm>
          <a:prstGeom prst="rect">
            <a:avLst/>
          </a:prstGeom>
          <a:noFill/>
        </p:spPr>
        <p:txBody>
          <a:bodyPr wrap="none" rtlCol="0">
            <a:spAutoFit/>
          </a:bodyPr>
          <a:lstStyle/>
          <a:p>
            <a:r>
              <a:rPr lang="en-US" sz="2000" b="1" dirty="0" err="1">
                <a:solidFill>
                  <a:srgbClr val="4C3282"/>
                </a:solidFill>
                <a:latin typeface="Courier New" panose="02070309020205020404" pitchFamily="49" charset="0"/>
                <a:cs typeface="Courier New" panose="02070309020205020404" pitchFamily="49" charset="0"/>
              </a:rPr>
              <a:t>Makefile</a:t>
            </a:r>
            <a:endParaRPr lang="en-US" sz="2000" b="1" dirty="0">
              <a:solidFill>
                <a:srgbClr val="4C328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0962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46D68-5EDF-E94D-8EDA-572EFE97A92B}"/>
              </a:ext>
            </a:extLst>
          </p:cNvPr>
          <p:cNvSpPr>
            <a:spLocks noGrp="1"/>
          </p:cNvSpPr>
          <p:nvPr>
            <p:ph type="title"/>
          </p:nvPr>
        </p:nvSpPr>
        <p:spPr/>
        <p:txBody>
          <a:bodyPr/>
          <a:lstStyle/>
          <a:p>
            <a:r>
              <a:rPr lang="en-US" dirty="0"/>
              <a:t>Example </a:t>
            </a:r>
            <a:r>
              <a:rPr lang="en-US" dirty="0" err="1"/>
              <a:t>Makefile</a:t>
            </a:r>
            <a:endParaRPr lang="en-US" dirty="0"/>
          </a:p>
        </p:txBody>
      </p:sp>
      <p:sp>
        <p:nvSpPr>
          <p:cNvPr id="4" name="Slide Number Placeholder 3">
            <a:extLst>
              <a:ext uri="{FF2B5EF4-FFF2-40B4-BE49-F238E27FC236}">
                <a16:creationId xmlns:a16="http://schemas.microsoft.com/office/drawing/2014/main" id="{4401DED2-C164-634A-9043-911C5B635F69}"/>
              </a:ext>
            </a:extLst>
          </p:cNvPr>
          <p:cNvSpPr>
            <a:spLocks noGrp="1"/>
          </p:cNvSpPr>
          <p:nvPr>
            <p:ph type="sldNum" sz="quarter" idx="12"/>
          </p:nvPr>
        </p:nvSpPr>
        <p:spPr/>
        <p:txBody>
          <a:bodyPr/>
          <a:lstStyle/>
          <a:p>
            <a:fld id="{659665DE-58FC-41F4-AC58-2C90A5E00527}" type="slidenum">
              <a:rPr lang="en-US" smtClean="0"/>
              <a:t>13</a:t>
            </a:fld>
            <a:endParaRPr lang="en-US"/>
          </a:p>
        </p:txBody>
      </p:sp>
      <p:sp>
        <p:nvSpPr>
          <p:cNvPr id="5" name="Footer Placeholder 4">
            <a:extLst>
              <a:ext uri="{FF2B5EF4-FFF2-40B4-BE49-F238E27FC236}">
                <a16:creationId xmlns:a16="http://schemas.microsoft.com/office/drawing/2014/main" id="{5C6E9B82-928D-5440-BDAF-0FC00A3DB9D6}"/>
              </a:ext>
            </a:extLst>
          </p:cNvPr>
          <p:cNvSpPr>
            <a:spLocks noGrp="1"/>
          </p:cNvSpPr>
          <p:nvPr>
            <p:ph type="ftr" sz="quarter" idx="3"/>
          </p:nvPr>
        </p:nvSpPr>
        <p:spPr>
          <a:xfrm>
            <a:off x="4842742" y="6544402"/>
            <a:ext cx="5901459" cy="274320"/>
          </a:xfrm>
          <a:prstGeom prst="rect">
            <a:avLst/>
          </a:prstGeom>
        </p:spPr>
        <p:txBody>
          <a:bodyPr vert="horz" lIns="91440" tIns="45720" rIns="91440" bIns="45720" rtlCol="0" anchor="ctr"/>
          <a:lstStyle>
            <a:defPPr>
              <a:defRPr lang="en-US"/>
            </a:defPPr>
            <a:lvl1pPr marL="0" algn="r" defTabSz="457200" rtl="0" eaLnBrk="1" latinLnBrk="0" hangingPunct="1">
              <a:defRPr sz="1000" kern="1200" cap="all" baseline="0">
                <a:solidFill>
                  <a:srgbClr val="B6A479"/>
                </a:solidFill>
                <a:latin typeface="Segoe UI Light" panose="020B0502040204020203" pitchFamily="34" charset="0"/>
                <a:ea typeface="+mn-ea"/>
                <a:cs typeface="Segoe UI Light" panose="020B0502040204020203"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CSE 374 au 20 - Kasey Champion</a:t>
            </a:r>
            <a:endParaRPr lang="en-US" dirty="0"/>
          </a:p>
        </p:txBody>
      </p:sp>
      <p:grpSp>
        <p:nvGrpSpPr>
          <p:cNvPr id="10" name="Group 9">
            <a:extLst>
              <a:ext uri="{FF2B5EF4-FFF2-40B4-BE49-F238E27FC236}">
                <a16:creationId xmlns:a16="http://schemas.microsoft.com/office/drawing/2014/main" id="{85B2676B-95F7-7946-96FD-9C736908E278}"/>
              </a:ext>
            </a:extLst>
          </p:cNvPr>
          <p:cNvGrpSpPr/>
          <p:nvPr/>
        </p:nvGrpSpPr>
        <p:grpSpPr>
          <a:xfrm>
            <a:off x="5709070" y="1978550"/>
            <a:ext cx="5619107" cy="3539430"/>
            <a:chOff x="575239" y="1862825"/>
            <a:chExt cx="5619107" cy="3539430"/>
          </a:xfrm>
        </p:grpSpPr>
        <p:sp>
          <p:nvSpPr>
            <p:cNvPr id="6" name="TextBox 5">
              <a:extLst>
                <a:ext uri="{FF2B5EF4-FFF2-40B4-BE49-F238E27FC236}">
                  <a16:creationId xmlns:a16="http://schemas.microsoft.com/office/drawing/2014/main" id="{4C56BFF3-A794-724D-94D5-F46B05DCC5F0}"/>
                </a:ext>
              </a:extLst>
            </p:cNvPr>
            <p:cNvSpPr txBox="1"/>
            <p:nvPr/>
          </p:nvSpPr>
          <p:spPr>
            <a:xfrm>
              <a:off x="575239" y="1862825"/>
              <a:ext cx="5615640" cy="3539430"/>
            </a:xfrm>
            <a:prstGeom prst="rect">
              <a:avLst/>
            </a:prstGeom>
            <a:noFill/>
            <a:ln>
              <a:solidFill>
                <a:srgbClr val="4C3282"/>
              </a:solidFill>
            </a:ln>
          </p:spPr>
          <p:txBody>
            <a:bodyPr wrap="none" rtlCol="0">
              <a:spAutoFit/>
            </a:bodyPr>
            <a:lstStyle/>
            <a:p>
              <a:r>
                <a:rPr lang="en-US" sz="1600" dirty="0">
                  <a:latin typeface="Courier New" panose="02070309020205020404" pitchFamily="49" charset="0"/>
                  <a:cs typeface="Courier New" panose="02070309020205020404" pitchFamily="49" charset="0"/>
                </a:rPr>
                <a:t>CC = </a:t>
              </a:r>
              <a:r>
                <a:rPr lang="en-US" sz="1600" dirty="0" err="1">
                  <a:latin typeface="Courier New" panose="02070309020205020404" pitchFamily="49" charset="0"/>
                  <a:cs typeface="Courier New" panose="02070309020205020404" pitchFamily="49" charset="0"/>
                </a:rPr>
                <a:t>gcc</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CGLAGS = -g –Wall –std=c11</a:t>
              </a: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try_lists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main.o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ll.o</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$(CC) $(CFLAGS) -o </a:t>
              </a:r>
              <a:r>
                <a:rPr lang="en-US" sz="1600" dirty="0" err="1">
                  <a:latin typeface="Courier New" panose="02070309020205020404" pitchFamily="49" charset="0"/>
                  <a:cs typeface="Courier New" panose="02070309020205020404" pitchFamily="49" charset="0"/>
                </a:rPr>
                <a:t>try_lists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main.o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ll.o</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main.o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main.c</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ll.h</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$(CC) $(CFLAGS) –c </a:t>
              </a:r>
              <a:r>
                <a:rPr lang="en-US" sz="1600" dirty="0" err="1">
                  <a:latin typeface="Courier New" panose="02070309020205020404" pitchFamily="49" charset="0"/>
                  <a:cs typeface="Courier New" panose="02070309020205020404" pitchFamily="49" charset="0"/>
                </a:rPr>
                <a:t>main.c</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ll.o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ll.c</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ll.h</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$(CC) $(CFILES) –c </a:t>
              </a:r>
              <a:r>
                <a:rPr lang="en-US" sz="1600" dirty="0" err="1">
                  <a:latin typeface="Courier New" panose="02070309020205020404" pitchFamily="49" charset="0"/>
                  <a:cs typeface="Courier New" panose="02070309020205020404" pitchFamily="49" charset="0"/>
                </a:rPr>
                <a:t>ll.c</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clean:</a:t>
              </a:r>
            </a:p>
            <a:p>
              <a:r>
                <a:rPr lang="en-US" sz="1600" dirty="0">
                  <a:latin typeface="Courier New" panose="02070309020205020404" pitchFamily="49" charset="0"/>
                  <a:cs typeface="Courier New" panose="02070309020205020404" pitchFamily="49" charset="0"/>
                </a:rPr>
                <a:t>    rm *.o</a:t>
              </a:r>
            </a:p>
          </p:txBody>
        </p:sp>
        <p:sp>
          <p:nvSpPr>
            <p:cNvPr id="7" name="TextBox 6">
              <a:extLst>
                <a:ext uri="{FF2B5EF4-FFF2-40B4-BE49-F238E27FC236}">
                  <a16:creationId xmlns:a16="http://schemas.microsoft.com/office/drawing/2014/main" id="{21A0FFAE-A0F5-FE42-9554-17C81D24D5A3}"/>
                </a:ext>
              </a:extLst>
            </p:cNvPr>
            <p:cNvSpPr txBox="1"/>
            <p:nvPr/>
          </p:nvSpPr>
          <p:spPr>
            <a:xfrm>
              <a:off x="4778574" y="4995653"/>
              <a:ext cx="1415772" cy="400110"/>
            </a:xfrm>
            <a:prstGeom prst="rect">
              <a:avLst/>
            </a:prstGeom>
            <a:noFill/>
          </p:spPr>
          <p:txBody>
            <a:bodyPr wrap="none" rtlCol="0">
              <a:spAutoFit/>
            </a:bodyPr>
            <a:lstStyle/>
            <a:p>
              <a:r>
                <a:rPr lang="en-US" sz="2000" b="1" dirty="0" err="1">
                  <a:solidFill>
                    <a:srgbClr val="4C3282"/>
                  </a:solidFill>
                  <a:latin typeface="Courier New" panose="02070309020205020404" pitchFamily="49" charset="0"/>
                  <a:cs typeface="Courier New" panose="02070309020205020404" pitchFamily="49" charset="0"/>
                </a:rPr>
                <a:t>Makefile</a:t>
              </a:r>
              <a:endParaRPr lang="en-US" sz="2000" b="1" dirty="0">
                <a:solidFill>
                  <a:srgbClr val="4C3282"/>
                </a:solidFill>
                <a:latin typeface="Courier New" panose="02070309020205020404" pitchFamily="49" charset="0"/>
                <a:cs typeface="Courier New" panose="02070309020205020404" pitchFamily="49" charset="0"/>
              </a:endParaRPr>
            </a:p>
          </p:txBody>
        </p:sp>
      </p:grpSp>
      <p:sp>
        <p:nvSpPr>
          <p:cNvPr id="8" name="TextBox 7">
            <a:extLst>
              <a:ext uri="{FF2B5EF4-FFF2-40B4-BE49-F238E27FC236}">
                <a16:creationId xmlns:a16="http://schemas.microsoft.com/office/drawing/2014/main" id="{6F970580-9C9E-8D43-B19F-83591DDC2071}"/>
              </a:ext>
            </a:extLst>
          </p:cNvPr>
          <p:cNvSpPr txBox="1"/>
          <p:nvPr/>
        </p:nvSpPr>
        <p:spPr>
          <a:xfrm>
            <a:off x="3771381" y="2096469"/>
            <a:ext cx="1632113" cy="307777"/>
          </a:xfrm>
          <a:prstGeom prst="rect">
            <a:avLst/>
          </a:prstGeom>
          <a:noFill/>
          <a:ln>
            <a:solidFill>
              <a:srgbClr val="B6A479"/>
            </a:solidFill>
          </a:ln>
        </p:spPr>
        <p:txBody>
          <a:bodyPr wrap="none" rtlCol="0">
            <a:spAutoFit/>
          </a:bodyPr>
          <a:lstStyle/>
          <a:p>
            <a:r>
              <a:rPr lang="en-US" sz="1400" dirty="0">
                <a:latin typeface="Segoe UI Semilight" panose="020B0402040204020203" pitchFamily="34" charset="0"/>
                <a:cs typeface="Segoe UI Semilight" panose="020B0402040204020203" pitchFamily="34" charset="0"/>
              </a:rPr>
              <a:t>variable definitions</a:t>
            </a:r>
          </a:p>
        </p:txBody>
      </p:sp>
      <p:cxnSp>
        <p:nvCxnSpPr>
          <p:cNvPr id="9" name="Straight Arrow Connector 8">
            <a:extLst>
              <a:ext uri="{FF2B5EF4-FFF2-40B4-BE49-F238E27FC236}">
                <a16:creationId xmlns:a16="http://schemas.microsoft.com/office/drawing/2014/main" id="{E3E320ED-5339-504E-9D69-0C3E5093A79C}"/>
              </a:ext>
            </a:extLst>
          </p:cNvPr>
          <p:cNvCxnSpPr>
            <a:stCxn id="8" idx="3"/>
          </p:cNvCxnSpPr>
          <p:nvPr/>
        </p:nvCxnSpPr>
        <p:spPr>
          <a:xfrm>
            <a:off x="5403494" y="2250358"/>
            <a:ext cx="215252" cy="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1231450-7F98-A04C-B41F-A8C8A3B90D55}"/>
              </a:ext>
            </a:extLst>
          </p:cNvPr>
          <p:cNvSpPr txBox="1"/>
          <p:nvPr/>
        </p:nvSpPr>
        <p:spPr>
          <a:xfrm>
            <a:off x="3771381" y="2747735"/>
            <a:ext cx="1632113" cy="523220"/>
          </a:xfrm>
          <a:prstGeom prst="rect">
            <a:avLst/>
          </a:prstGeom>
          <a:noFill/>
          <a:ln>
            <a:solidFill>
              <a:srgbClr val="B6A479"/>
            </a:solidFill>
          </a:ln>
        </p:spPr>
        <p:txBody>
          <a:bodyPr wrap="square" rtlCol="0">
            <a:spAutoFit/>
          </a:bodyPr>
          <a:lstStyle/>
          <a:p>
            <a:r>
              <a:rPr lang="en-US" sz="1400" dirty="0">
                <a:latin typeface="Segoe UI Semilight" panose="020B0402040204020203" pitchFamily="34" charset="0"/>
                <a:cs typeface="Segoe UI Semilight" panose="020B0402040204020203" pitchFamily="34" charset="0"/>
              </a:rPr>
              <a:t>must include rules for each file</a:t>
            </a:r>
          </a:p>
        </p:txBody>
      </p:sp>
      <p:sp>
        <p:nvSpPr>
          <p:cNvPr id="12" name="TextBox 11">
            <a:extLst>
              <a:ext uri="{FF2B5EF4-FFF2-40B4-BE49-F238E27FC236}">
                <a16:creationId xmlns:a16="http://schemas.microsoft.com/office/drawing/2014/main" id="{935DE033-7B25-FA4C-8E50-024DED6626EE}"/>
              </a:ext>
            </a:extLst>
          </p:cNvPr>
          <p:cNvSpPr txBox="1"/>
          <p:nvPr/>
        </p:nvSpPr>
        <p:spPr>
          <a:xfrm>
            <a:off x="3771380" y="3441556"/>
            <a:ext cx="1632113" cy="738664"/>
          </a:xfrm>
          <a:prstGeom prst="rect">
            <a:avLst/>
          </a:prstGeom>
          <a:noFill/>
          <a:ln>
            <a:solidFill>
              <a:srgbClr val="B6A479"/>
            </a:solidFill>
          </a:ln>
        </p:spPr>
        <p:txBody>
          <a:bodyPr wrap="square" rtlCol="0">
            <a:spAutoFit/>
          </a:bodyPr>
          <a:lstStyle/>
          <a:p>
            <a:r>
              <a:rPr lang="en-US" sz="1400" dirty="0">
                <a:latin typeface="Segoe UI Semilight" panose="020B0402040204020203" pitchFamily="34" charset="0"/>
                <a:cs typeface="Segoe UI Semilight" panose="020B0402040204020203" pitchFamily="34" charset="0"/>
              </a:rPr>
              <a:t>rules define dependency hierarchy</a:t>
            </a:r>
          </a:p>
        </p:txBody>
      </p:sp>
      <p:sp>
        <p:nvSpPr>
          <p:cNvPr id="13" name="TextBox 12">
            <a:extLst>
              <a:ext uri="{FF2B5EF4-FFF2-40B4-BE49-F238E27FC236}">
                <a16:creationId xmlns:a16="http://schemas.microsoft.com/office/drawing/2014/main" id="{D948A8F8-FB5B-0042-9632-A37CFE7EB76F}"/>
              </a:ext>
            </a:extLst>
          </p:cNvPr>
          <p:cNvSpPr txBox="1"/>
          <p:nvPr/>
        </p:nvSpPr>
        <p:spPr>
          <a:xfrm>
            <a:off x="1400859" y="2219580"/>
            <a:ext cx="915251"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try_lists</a:t>
            </a:r>
            <a:endParaRPr lang="en-US" dirty="0">
              <a:latin typeface="Segoe UI Semilight" panose="020B0402040204020203" pitchFamily="34" charset="0"/>
              <a:cs typeface="Segoe UI Semilight" panose="020B0402040204020203" pitchFamily="34" charset="0"/>
            </a:endParaRPr>
          </a:p>
        </p:txBody>
      </p:sp>
      <p:sp>
        <p:nvSpPr>
          <p:cNvPr id="14" name="TextBox 13">
            <a:extLst>
              <a:ext uri="{FF2B5EF4-FFF2-40B4-BE49-F238E27FC236}">
                <a16:creationId xmlns:a16="http://schemas.microsoft.com/office/drawing/2014/main" id="{0266D93C-B674-F447-84EF-8E597AFD8A93}"/>
              </a:ext>
            </a:extLst>
          </p:cNvPr>
          <p:cNvSpPr txBox="1"/>
          <p:nvPr/>
        </p:nvSpPr>
        <p:spPr>
          <a:xfrm>
            <a:off x="439127" y="3052390"/>
            <a:ext cx="856325"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main.o</a:t>
            </a:r>
            <a:endParaRPr lang="en-US" dirty="0">
              <a:latin typeface="Segoe UI Semilight" panose="020B0402040204020203" pitchFamily="34" charset="0"/>
              <a:cs typeface="Segoe UI Semilight" panose="020B0402040204020203" pitchFamily="34" charset="0"/>
            </a:endParaRPr>
          </a:p>
        </p:txBody>
      </p:sp>
      <p:sp>
        <p:nvSpPr>
          <p:cNvPr id="15" name="TextBox 14">
            <a:extLst>
              <a:ext uri="{FF2B5EF4-FFF2-40B4-BE49-F238E27FC236}">
                <a16:creationId xmlns:a16="http://schemas.microsoft.com/office/drawing/2014/main" id="{01F3A0E3-CDDF-9C48-A372-88596C715E82}"/>
              </a:ext>
            </a:extLst>
          </p:cNvPr>
          <p:cNvSpPr txBox="1"/>
          <p:nvPr/>
        </p:nvSpPr>
        <p:spPr>
          <a:xfrm>
            <a:off x="2548706" y="3052390"/>
            <a:ext cx="471604"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ll.o</a:t>
            </a:r>
            <a:endParaRPr lang="en-US" dirty="0">
              <a:latin typeface="Segoe UI Semilight" panose="020B0402040204020203" pitchFamily="34" charset="0"/>
              <a:cs typeface="Segoe UI Semilight" panose="020B0402040204020203" pitchFamily="34" charset="0"/>
            </a:endParaRPr>
          </a:p>
        </p:txBody>
      </p:sp>
      <p:sp>
        <p:nvSpPr>
          <p:cNvPr id="16" name="TextBox 15">
            <a:extLst>
              <a:ext uri="{FF2B5EF4-FFF2-40B4-BE49-F238E27FC236}">
                <a16:creationId xmlns:a16="http://schemas.microsoft.com/office/drawing/2014/main" id="{822CBCDD-3ED9-9743-9C98-6082E6BE9043}"/>
              </a:ext>
            </a:extLst>
          </p:cNvPr>
          <p:cNvSpPr txBox="1"/>
          <p:nvPr/>
        </p:nvSpPr>
        <p:spPr>
          <a:xfrm>
            <a:off x="147076" y="4196532"/>
            <a:ext cx="856325"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main.c</a:t>
            </a:r>
            <a:endParaRPr lang="en-US" dirty="0">
              <a:latin typeface="Segoe UI Semilight" panose="020B0402040204020203" pitchFamily="34" charset="0"/>
              <a:cs typeface="Segoe UI Semilight" panose="020B0402040204020203" pitchFamily="34" charset="0"/>
            </a:endParaRPr>
          </a:p>
        </p:txBody>
      </p:sp>
      <p:sp>
        <p:nvSpPr>
          <p:cNvPr id="17" name="TextBox 16">
            <a:extLst>
              <a:ext uri="{FF2B5EF4-FFF2-40B4-BE49-F238E27FC236}">
                <a16:creationId xmlns:a16="http://schemas.microsoft.com/office/drawing/2014/main" id="{34A8E047-6185-A945-9704-6B2AC00A281D}"/>
              </a:ext>
            </a:extLst>
          </p:cNvPr>
          <p:cNvSpPr txBox="1"/>
          <p:nvPr/>
        </p:nvSpPr>
        <p:spPr>
          <a:xfrm>
            <a:off x="1625888" y="4196532"/>
            <a:ext cx="465192"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ll.h</a:t>
            </a:r>
            <a:endParaRPr lang="en-US" dirty="0">
              <a:latin typeface="Segoe UI Semilight" panose="020B0402040204020203" pitchFamily="34" charset="0"/>
              <a:cs typeface="Segoe UI Semilight" panose="020B0402040204020203" pitchFamily="34" charset="0"/>
            </a:endParaRPr>
          </a:p>
        </p:txBody>
      </p:sp>
      <p:sp>
        <p:nvSpPr>
          <p:cNvPr id="18" name="TextBox 17">
            <a:extLst>
              <a:ext uri="{FF2B5EF4-FFF2-40B4-BE49-F238E27FC236}">
                <a16:creationId xmlns:a16="http://schemas.microsoft.com/office/drawing/2014/main" id="{2780F4F1-05DF-9241-BAF2-3C0DEC14DE70}"/>
              </a:ext>
            </a:extLst>
          </p:cNvPr>
          <p:cNvSpPr txBox="1"/>
          <p:nvPr/>
        </p:nvSpPr>
        <p:spPr>
          <a:xfrm>
            <a:off x="3020310" y="4196532"/>
            <a:ext cx="442750"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ll.c</a:t>
            </a:r>
            <a:endParaRPr lang="en-US" dirty="0">
              <a:latin typeface="Segoe UI Semilight" panose="020B0402040204020203" pitchFamily="34" charset="0"/>
              <a:cs typeface="Segoe UI Semilight" panose="020B0402040204020203" pitchFamily="34" charset="0"/>
            </a:endParaRPr>
          </a:p>
        </p:txBody>
      </p:sp>
      <p:cxnSp>
        <p:nvCxnSpPr>
          <p:cNvPr id="20" name="Straight Arrow Connector 19">
            <a:extLst>
              <a:ext uri="{FF2B5EF4-FFF2-40B4-BE49-F238E27FC236}">
                <a16:creationId xmlns:a16="http://schemas.microsoft.com/office/drawing/2014/main" id="{327A8D9C-E640-B643-891C-8E9FA6766692}"/>
              </a:ext>
            </a:extLst>
          </p:cNvPr>
          <p:cNvCxnSpPr>
            <a:stCxn id="13" idx="2"/>
            <a:endCxn id="14" idx="0"/>
          </p:cNvCxnSpPr>
          <p:nvPr/>
        </p:nvCxnSpPr>
        <p:spPr>
          <a:xfrm flipH="1">
            <a:off x="867290" y="2588912"/>
            <a:ext cx="991195" cy="463478"/>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552EEE4-0B53-2640-AA1C-52E5B3E47B53}"/>
              </a:ext>
            </a:extLst>
          </p:cNvPr>
          <p:cNvCxnSpPr>
            <a:cxnSpLocks/>
            <a:stCxn id="13" idx="2"/>
            <a:endCxn id="15" idx="0"/>
          </p:cNvCxnSpPr>
          <p:nvPr/>
        </p:nvCxnSpPr>
        <p:spPr>
          <a:xfrm>
            <a:off x="1858485" y="2588912"/>
            <a:ext cx="926023" cy="463478"/>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35A9A67-07EF-A441-856B-DE7E9CE17E7E}"/>
              </a:ext>
            </a:extLst>
          </p:cNvPr>
          <p:cNvCxnSpPr>
            <a:cxnSpLocks/>
            <a:stCxn id="14" idx="2"/>
            <a:endCxn id="16" idx="0"/>
          </p:cNvCxnSpPr>
          <p:nvPr/>
        </p:nvCxnSpPr>
        <p:spPr>
          <a:xfrm flipH="1">
            <a:off x="575239" y="3421722"/>
            <a:ext cx="292051" cy="77481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8FADD50-39A6-D349-A878-F731173E014A}"/>
              </a:ext>
            </a:extLst>
          </p:cNvPr>
          <p:cNvCxnSpPr>
            <a:cxnSpLocks/>
            <a:stCxn id="14" idx="2"/>
            <a:endCxn id="17" idx="0"/>
          </p:cNvCxnSpPr>
          <p:nvPr/>
        </p:nvCxnSpPr>
        <p:spPr>
          <a:xfrm>
            <a:off x="867290" y="3421722"/>
            <a:ext cx="991194" cy="77481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3F475F1-00AD-B946-BD23-B4A43F0C386F}"/>
              </a:ext>
            </a:extLst>
          </p:cNvPr>
          <p:cNvCxnSpPr>
            <a:cxnSpLocks/>
            <a:stCxn id="15" idx="2"/>
            <a:endCxn id="17" idx="0"/>
          </p:cNvCxnSpPr>
          <p:nvPr/>
        </p:nvCxnSpPr>
        <p:spPr>
          <a:xfrm flipH="1">
            <a:off x="1858484" y="3421722"/>
            <a:ext cx="926024" cy="77481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B961AC7-78F2-6D4C-AF73-F1DCAACB6C1C}"/>
              </a:ext>
            </a:extLst>
          </p:cNvPr>
          <p:cNvCxnSpPr>
            <a:cxnSpLocks/>
            <a:stCxn id="15" idx="2"/>
            <a:endCxn id="18" idx="0"/>
          </p:cNvCxnSpPr>
          <p:nvPr/>
        </p:nvCxnSpPr>
        <p:spPr>
          <a:xfrm>
            <a:off x="2784508" y="3421722"/>
            <a:ext cx="457177" cy="77481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10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AF263-8E07-7E48-910C-DF01C27C60A0}"/>
              </a:ext>
            </a:extLst>
          </p:cNvPr>
          <p:cNvSpPr>
            <a:spLocks noGrp="1"/>
          </p:cNvSpPr>
          <p:nvPr>
            <p:ph type="title"/>
          </p:nvPr>
        </p:nvSpPr>
        <p:spPr>
          <a:xfrm>
            <a:off x="502370" y="10385"/>
            <a:ext cx="11187259" cy="1014667"/>
          </a:xfrm>
        </p:spPr>
        <p:txBody>
          <a:bodyPr>
            <a:normAutofit/>
          </a:bodyPr>
          <a:lstStyle/>
          <a:p>
            <a:r>
              <a:rPr lang="en-US" sz="3600" dirty="0"/>
              <a:t>Example</a:t>
            </a:r>
          </a:p>
        </p:txBody>
      </p:sp>
      <p:sp>
        <p:nvSpPr>
          <p:cNvPr id="4" name="Slide Number Placeholder 3">
            <a:extLst>
              <a:ext uri="{FF2B5EF4-FFF2-40B4-BE49-F238E27FC236}">
                <a16:creationId xmlns:a16="http://schemas.microsoft.com/office/drawing/2014/main" id="{79899E87-4111-DE4C-8286-A26BE8386A0C}"/>
              </a:ext>
            </a:extLst>
          </p:cNvPr>
          <p:cNvSpPr>
            <a:spLocks noGrp="1"/>
          </p:cNvSpPr>
          <p:nvPr>
            <p:ph type="sldNum" sz="quarter" idx="12"/>
          </p:nvPr>
        </p:nvSpPr>
        <p:spPr/>
        <p:txBody>
          <a:bodyPr/>
          <a:lstStyle/>
          <a:p>
            <a:fld id="{659665DE-58FC-41F4-AC58-2C90A5E00527}" type="slidenum">
              <a:rPr lang="en-US" smtClean="0"/>
              <a:t>14</a:t>
            </a:fld>
            <a:endParaRPr lang="en-US"/>
          </a:p>
        </p:txBody>
      </p:sp>
      <p:sp>
        <p:nvSpPr>
          <p:cNvPr id="5" name="Footer Placeholder 4">
            <a:extLst>
              <a:ext uri="{FF2B5EF4-FFF2-40B4-BE49-F238E27FC236}">
                <a16:creationId xmlns:a16="http://schemas.microsoft.com/office/drawing/2014/main" id="{71F9458C-11B1-684A-B66A-E16AA5AB63F9}"/>
              </a:ext>
            </a:extLst>
          </p:cNvPr>
          <p:cNvSpPr>
            <a:spLocks noGrp="1"/>
          </p:cNvSpPr>
          <p:nvPr>
            <p:ph type="ftr" sz="quarter" idx="3"/>
          </p:nvPr>
        </p:nvSpPr>
        <p:spPr>
          <a:xfrm>
            <a:off x="4842742" y="6544402"/>
            <a:ext cx="5901459" cy="274320"/>
          </a:xfrm>
          <a:prstGeom prst="rect">
            <a:avLst/>
          </a:prstGeom>
        </p:spPr>
        <p:txBody>
          <a:bodyPr vert="horz" lIns="91440" tIns="45720" rIns="91440" bIns="45720" rtlCol="0" anchor="ctr"/>
          <a:lstStyle>
            <a:defPPr>
              <a:defRPr lang="en-US"/>
            </a:defPPr>
            <a:lvl1pPr marL="0" algn="r" defTabSz="457200" rtl="0" eaLnBrk="1" latinLnBrk="0" hangingPunct="1">
              <a:defRPr sz="1000" kern="1200" cap="all" baseline="0">
                <a:solidFill>
                  <a:srgbClr val="B6A479"/>
                </a:solidFill>
                <a:latin typeface="Segoe UI Light" panose="020B0502040204020203" pitchFamily="34" charset="0"/>
                <a:ea typeface="+mn-ea"/>
                <a:cs typeface="Segoe UI Light" panose="020B0502040204020203"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CSE 374 au 20 - Kasey Champion</a:t>
            </a:r>
            <a:endParaRPr lang="en-US" dirty="0"/>
          </a:p>
        </p:txBody>
      </p:sp>
      <p:grpSp>
        <p:nvGrpSpPr>
          <p:cNvPr id="6" name="Group 5">
            <a:extLst>
              <a:ext uri="{FF2B5EF4-FFF2-40B4-BE49-F238E27FC236}">
                <a16:creationId xmlns:a16="http://schemas.microsoft.com/office/drawing/2014/main" id="{C614F85E-4C3D-4446-AF38-3768070C9F1F}"/>
              </a:ext>
            </a:extLst>
          </p:cNvPr>
          <p:cNvGrpSpPr/>
          <p:nvPr/>
        </p:nvGrpSpPr>
        <p:grpSpPr>
          <a:xfrm>
            <a:off x="4664529" y="3155632"/>
            <a:ext cx="3681235" cy="1600438"/>
            <a:chOff x="6946231" y="118108"/>
            <a:chExt cx="3681235" cy="1600438"/>
          </a:xfrm>
        </p:grpSpPr>
        <p:sp>
          <p:nvSpPr>
            <p:cNvPr id="7" name="Rectangle 6">
              <a:extLst>
                <a:ext uri="{FF2B5EF4-FFF2-40B4-BE49-F238E27FC236}">
                  <a16:creationId xmlns:a16="http://schemas.microsoft.com/office/drawing/2014/main" id="{0A2626F8-B57B-EF4D-9A00-6A566F46CA14}"/>
                </a:ext>
              </a:extLst>
            </p:cNvPr>
            <p:cNvSpPr/>
            <p:nvPr/>
          </p:nvSpPr>
          <p:spPr>
            <a:xfrm>
              <a:off x="6946231" y="118108"/>
              <a:ext cx="3681235" cy="1600438"/>
            </a:xfrm>
            <a:prstGeom prst="rect">
              <a:avLst/>
            </a:prstGeom>
            <a:ln>
              <a:solidFill>
                <a:srgbClr val="4C3282"/>
              </a:solidFill>
            </a:ln>
          </p:spPr>
          <p:txBody>
            <a:bodyPr wrap="square">
              <a:spAutoFit/>
            </a:bodyPr>
            <a:lstStyle/>
            <a:p>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 </a:t>
              </a:r>
            </a:p>
            <a:p>
              <a:r>
                <a:rPr lang="en-US" sz="1400" dirty="0">
                  <a:latin typeface="Courier New" panose="02070309020205020404" pitchFamily="49" charset="0"/>
                  <a:cs typeface="Courier New" panose="02070309020205020404" pitchFamily="49" charset="0"/>
                </a:rPr>
                <a:t>#include "</a:t>
              </a:r>
              <a:r>
                <a:rPr lang="en-US" sz="1400" dirty="0" err="1">
                  <a:latin typeface="Courier New" panose="02070309020205020404" pitchFamily="49" charset="0"/>
                  <a:cs typeface="Courier New" panose="02070309020205020404" pitchFamily="49" charset="0"/>
                </a:rPr>
                <a:t>speak.h</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Write message m to </a:t>
              </a:r>
              <a:r>
                <a:rPr lang="en-US" sz="1400" dirty="0" err="1">
                  <a:latin typeface="Courier New" panose="02070309020205020404" pitchFamily="49" charset="0"/>
                  <a:cs typeface="Courier New" panose="02070309020205020404" pitchFamily="49" charset="0"/>
                </a:rPr>
                <a:t>stdout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void speak(char m[])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("%s\n", m); </a:t>
              </a:r>
            </a:p>
            <a:p>
              <a:r>
                <a:rPr lang="en-US" sz="14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83AE1111-C00D-2D43-8462-2B3D9A514F54}"/>
                </a:ext>
              </a:extLst>
            </p:cNvPr>
            <p:cNvSpPr txBox="1"/>
            <p:nvPr/>
          </p:nvSpPr>
          <p:spPr>
            <a:xfrm>
              <a:off x="9557423" y="1364594"/>
              <a:ext cx="1048685" cy="338554"/>
            </a:xfrm>
            <a:prstGeom prst="rect">
              <a:avLst/>
            </a:prstGeom>
            <a:noFill/>
          </p:spPr>
          <p:txBody>
            <a:bodyPr wrap="none" rtlCol="0">
              <a:spAutoFit/>
            </a:bodyPr>
            <a:lstStyle/>
            <a:p>
              <a:r>
                <a:rPr lang="en-US" sz="1600" b="1" dirty="0" err="1">
                  <a:solidFill>
                    <a:srgbClr val="4C3282"/>
                  </a:solidFill>
                  <a:latin typeface="Courier New" panose="02070309020205020404" pitchFamily="49" charset="0"/>
                  <a:cs typeface="Courier New" panose="02070309020205020404" pitchFamily="49" charset="0"/>
                </a:rPr>
                <a:t>speak.c</a:t>
              </a:r>
              <a:endParaRPr lang="en-US" sz="1600" b="1" dirty="0">
                <a:solidFill>
                  <a:srgbClr val="4C3282"/>
                </a:solidFill>
                <a:latin typeface="Courier New" panose="02070309020205020404" pitchFamily="49" charset="0"/>
                <a:cs typeface="Courier New" panose="02070309020205020404" pitchFamily="49" charset="0"/>
              </a:endParaRPr>
            </a:p>
          </p:txBody>
        </p:sp>
      </p:grpSp>
      <p:grpSp>
        <p:nvGrpSpPr>
          <p:cNvPr id="9" name="Group 8">
            <a:extLst>
              <a:ext uri="{FF2B5EF4-FFF2-40B4-BE49-F238E27FC236}">
                <a16:creationId xmlns:a16="http://schemas.microsoft.com/office/drawing/2014/main" id="{DDBF123A-EE48-9347-9E8C-06AAA55A2D6F}"/>
              </a:ext>
            </a:extLst>
          </p:cNvPr>
          <p:cNvGrpSpPr/>
          <p:nvPr/>
        </p:nvGrpSpPr>
        <p:grpSpPr>
          <a:xfrm>
            <a:off x="145117" y="905062"/>
            <a:ext cx="4459076" cy="4617015"/>
            <a:chOff x="6946232" y="118108"/>
            <a:chExt cx="4459076" cy="4617015"/>
          </a:xfrm>
          <a:solidFill>
            <a:schemeClr val="bg1"/>
          </a:solidFill>
        </p:grpSpPr>
        <p:sp>
          <p:nvSpPr>
            <p:cNvPr id="10" name="Rectangle 9">
              <a:extLst>
                <a:ext uri="{FF2B5EF4-FFF2-40B4-BE49-F238E27FC236}">
                  <a16:creationId xmlns:a16="http://schemas.microsoft.com/office/drawing/2014/main" id="{852D6AB2-CFFF-0442-BB74-A48052B04C77}"/>
                </a:ext>
              </a:extLst>
            </p:cNvPr>
            <p:cNvSpPr/>
            <p:nvPr/>
          </p:nvSpPr>
          <p:spPr>
            <a:xfrm>
              <a:off x="6946232" y="118108"/>
              <a:ext cx="4459076" cy="4616648"/>
            </a:xfrm>
            <a:prstGeom prst="rect">
              <a:avLst/>
            </a:prstGeom>
            <a:grpFill/>
            <a:ln>
              <a:solidFill>
                <a:srgbClr val="4C3282"/>
              </a:solidFill>
            </a:ln>
          </p:spPr>
          <p:txBody>
            <a:bodyPr wrap="square">
              <a:spAutoFit/>
            </a:bodyPr>
            <a:lstStyle/>
            <a:p>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stdlib.h</a:t>
              </a:r>
              <a:r>
                <a:rPr lang="en-US" sz="1400" dirty="0">
                  <a:latin typeface="Courier New" panose="02070309020205020404" pitchFamily="49" charset="0"/>
                  <a:cs typeface="Courier New" panose="02070309020205020404" pitchFamily="49" charset="0"/>
                </a:rPr>
                <a:t>&gt; </a:t>
              </a:r>
            </a:p>
            <a:p>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string.h</a:t>
              </a:r>
              <a:r>
                <a:rPr lang="en-US" sz="1400" dirty="0">
                  <a:latin typeface="Courier New" panose="02070309020205020404" pitchFamily="49" charset="0"/>
                  <a:cs typeface="Courier New" panose="02070309020205020404" pitchFamily="49" charset="0"/>
                </a:rPr>
                <a:t>&gt; </a:t>
              </a:r>
            </a:p>
            <a:p>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ctype.h</a:t>
              </a:r>
              <a:r>
                <a:rPr lang="en-US" sz="1400" dirty="0">
                  <a:latin typeface="Courier New" panose="02070309020205020404" pitchFamily="49" charset="0"/>
                  <a:cs typeface="Courier New" panose="02070309020205020404" pitchFamily="49" charset="0"/>
                </a:rPr>
                <a:t>&gt; </a:t>
              </a:r>
            </a:p>
            <a:p>
              <a:r>
                <a:rPr lang="en-US" sz="1400" dirty="0">
                  <a:latin typeface="Courier New" panose="02070309020205020404" pitchFamily="49" charset="0"/>
                  <a:cs typeface="Courier New" panose="02070309020205020404" pitchFamily="49" charset="0"/>
                </a:rPr>
                <a:t>#include "</a:t>
              </a:r>
              <a:r>
                <a:rPr lang="en-US" sz="1400" dirty="0" err="1">
                  <a:latin typeface="Courier New" panose="02070309020205020404" pitchFamily="49" charset="0"/>
                  <a:cs typeface="Courier New" panose="02070309020205020404" pitchFamily="49" charset="0"/>
                </a:rPr>
                <a:t>speak.h</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#include "</a:t>
              </a:r>
              <a:r>
                <a:rPr lang="en-US" sz="1400" dirty="0" err="1">
                  <a:latin typeface="Courier New" panose="02070309020205020404" pitchFamily="49" charset="0"/>
                  <a:cs typeface="Courier New" panose="02070309020205020404" pitchFamily="49" charset="0"/>
                </a:rPr>
                <a:t>shout.h</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Write message m in uppercase to </a:t>
              </a:r>
              <a:r>
                <a:rPr lang="en-US" sz="1400" dirty="0" err="1">
                  <a:latin typeface="Courier New" panose="02070309020205020404" pitchFamily="49" charset="0"/>
                  <a:cs typeface="Courier New" panose="02070309020205020404" pitchFamily="49" charset="0"/>
                </a:rPr>
                <a:t>stdout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void shout(char m[])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int </a:t>
              </a:r>
              <a:r>
                <a:rPr lang="en-US" sz="1400" dirty="0" err="1">
                  <a:latin typeface="Courier New" panose="02070309020205020404" pitchFamily="49" charset="0"/>
                  <a:cs typeface="Courier New" panose="02070309020205020404" pitchFamily="49" charset="0"/>
                </a:rPr>
                <a:t>len</a:t>
              </a:r>
              <a:r>
                <a:rPr lang="en-US" sz="1400" dirty="0">
                  <a:latin typeface="Courier New" panose="02070309020205020404" pitchFamily="49" charset="0"/>
                  <a:cs typeface="Courier New" panose="02070309020205020404" pitchFamily="49" charset="0"/>
                </a:rPr>
                <a:t>; /* message length */ </a:t>
              </a:r>
            </a:p>
            <a:p>
              <a:r>
                <a:rPr lang="en-US" sz="1400" dirty="0">
                  <a:latin typeface="Courier New" panose="02070309020205020404" pitchFamily="49" charset="0"/>
                  <a:cs typeface="Courier New" panose="02070309020205020404" pitchFamily="49" charset="0"/>
                </a:rPr>
                <a:t>   char *</a:t>
              </a:r>
              <a:r>
                <a:rPr lang="en-US" sz="1400" dirty="0" err="1">
                  <a:latin typeface="Courier New" panose="02070309020205020404" pitchFamily="49" charset="0"/>
                  <a:cs typeface="Courier New" panose="02070309020205020404" pitchFamily="49" charset="0"/>
                </a:rPr>
                <a:t>mcopy</a:t>
              </a:r>
              <a:r>
                <a:rPr lang="en-US" sz="1400" dirty="0">
                  <a:latin typeface="Courier New" panose="02070309020205020404" pitchFamily="49" charset="0"/>
                  <a:cs typeface="Courier New" panose="02070309020205020404" pitchFamily="49" charset="0"/>
                </a:rPr>
                <a:t>; /* copy of original message */ </a:t>
              </a:r>
            </a:p>
            <a:p>
              <a:r>
                <a:rPr lang="en-US" sz="1400" dirty="0">
                  <a:latin typeface="Courier New" panose="02070309020205020404" pitchFamily="49" charset="0"/>
                  <a:cs typeface="Courier New" panose="02070309020205020404" pitchFamily="49" charset="0"/>
                </a:rPr>
                <a:t>   int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len</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strlen</a:t>
              </a:r>
              <a:r>
                <a:rPr lang="en-US" sz="1400" dirty="0">
                  <a:latin typeface="Courier New" panose="02070309020205020404" pitchFamily="49" charset="0"/>
                  <a:cs typeface="Courier New" panose="02070309020205020404" pitchFamily="49" charset="0"/>
                </a:rPr>
                <a:t>(m);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mcopy</a:t>
              </a:r>
              <a:r>
                <a:rPr lang="en-US" sz="1400" dirty="0">
                  <a:latin typeface="Courier New" panose="02070309020205020404" pitchFamily="49" charset="0"/>
                  <a:cs typeface="Courier New" panose="02070309020205020404" pitchFamily="49" charset="0"/>
                </a:rPr>
                <a:t> = (char *)malloc(</a:t>
              </a:r>
              <a:r>
                <a:rPr lang="en-US" sz="1400" dirty="0" err="1">
                  <a:latin typeface="Courier New" panose="02070309020205020404" pitchFamily="49" charset="0"/>
                  <a:cs typeface="Courier New" panose="02070309020205020404" pitchFamily="49" charset="0"/>
                </a:rPr>
                <a:t>len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sizeof</a:t>
              </a:r>
              <a:r>
                <a:rPr lang="en-US" sz="1400" dirty="0">
                  <a:latin typeface="Courier New" panose="02070309020205020404" pitchFamily="49" charset="0"/>
                  <a:cs typeface="Courier New" panose="02070309020205020404" pitchFamily="49" charset="0"/>
                </a:rPr>
                <a:t>(char)+1);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strcpy</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mcopy,m</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for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len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mcopy</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toupper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mcopy</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speak(</a:t>
              </a:r>
              <a:r>
                <a:rPr lang="en-US" sz="1400" dirty="0" err="1">
                  <a:latin typeface="Courier New" panose="02070309020205020404" pitchFamily="49" charset="0"/>
                  <a:cs typeface="Courier New" panose="02070309020205020404" pitchFamily="49" charset="0"/>
                </a:rPr>
                <a:t>mcopy</a:t>
              </a:r>
              <a:r>
                <a:rPr lang="en-US" sz="1400" dirty="0">
                  <a:latin typeface="Courier New" panose="02070309020205020404" pitchFamily="49" charset="0"/>
                  <a:cs typeface="Courier New" panose="02070309020205020404" pitchFamily="49" charset="0"/>
                </a:rPr>
                <a:t>); free(</a:t>
              </a:r>
              <a:r>
                <a:rPr lang="en-US" sz="1400" dirty="0" err="1">
                  <a:latin typeface="Courier New" panose="02070309020205020404" pitchFamily="49" charset="0"/>
                  <a:cs typeface="Courier New" panose="02070309020205020404" pitchFamily="49" charset="0"/>
                </a:rPr>
                <a:t>mcopy</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11" name="TextBox 10">
              <a:extLst>
                <a:ext uri="{FF2B5EF4-FFF2-40B4-BE49-F238E27FC236}">
                  <a16:creationId xmlns:a16="http://schemas.microsoft.com/office/drawing/2014/main" id="{4B953CB8-43D4-D044-9789-30A6A1FF4C54}"/>
                </a:ext>
              </a:extLst>
            </p:cNvPr>
            <p:cNvSpPr txBox="1"/>
            <p:nvPr/>
          </p:nvSpPr>
          <p:spPr>
            <a:xfrm>
              <a:off x="10338647" y="4396569"/>
              <a:ext cx="1048685" cy="338554"/>
            </a:xfrm>
            <a:prstGeom prst="rect">
              <a:avLst/>
            </a:prstGeom>
            <a:grpFill/>
          </p:spPr>
          <p:txBody>
            <a:bodyPr wrap="none" rtlCol="0">
              <a:spAutoFit/>
            </a:bodyPr>
            <a:lstStyle/>
            <a:p>
              <a:r>
                <a:rPr lang="en-US" sz="1600" b="1" dirty="0" err="1">
                  <a:solidFill>
                    <a:srgbClr val="4C3282"/>
                  </a:solidFill>
                  <a:latin typeface="Courier New" panose="02070309020205020404" pitchFamily="49" charset="0"/>
                  <a:cs typeface="Courier New" panose="02070309020205020404" pitchFamily="49" charset="0"/>
                </a:rPr>
                <a:t>shout.c</a:t>
              </a:r>
              <a:endParaRPr lang="en-US" sz="1600" b="1" dirty="0">
                <a:solidFill>
                  <a:srgbClr val="4C3282"/>
                </a:solidFill>
                <a:latin typeface="Courier New" panose="02070309020205020404" pitchFamily="49" charset="0"/>
                <a:cs typeface="Courier New" panose="02070309020205020404" pitchFamily="49" charset="0"/>
              </a:endParaRPr>
            </a:p>
          </p:txBody>
        </p:sp>
      </p:grpSp>
      <p:grpSp>
        <p:nvGrpSpPr>
          <p:cNvPr id="12" name="Group 11">
            <a:extLst>
              <a:ext uri="{FF2B5EF4-FFF2-40B4-BE49-F238E27FC236}">
                <a16:creationId xmlns:a16="http://schemas.microsoft.com/office/drawing/2014/main" id="{70261332-343C-784E-9344-4681B06058F2}"/>
              </a:ext>
            </a:extLst>
          </p:cNvPr>
          <p:cNvGrpSpPr/>
          <p:nvPr/>
        </p:nvGrpSpPr>
        <p:grpSpPr>
          <a:xfrm>
            <a:off x="146019" y="5644343"/>
            <a:ext cx="4215672" cy="1169551"/>
            <a:chOff x="6946231" y="118108"/>
            <a:chExt cx="4215672" cy="1169551"/>
          </a:xfrm>
        </p:grpSpPr>
        <p:sp>
          <p:nvSpPr>
            <p:cNvPr id="13" name="Rectangle 12">
              <a:extLst>
                <a:ext uri="{FF2B5EF4-FFF2-40B4-BE49-F238E27FC236}">
                  <a16:creationId xmlns:a16="http://schemas.microsoft.com/office/drawing/2014/main" id="{9B654120-C8CC-2F45-A2DF-A9C782BDEEC7}"/>
                </a:ext>
              </a:extLst>
            </p:cNvPr>
            <p:cNvSpPr/>
            <p:nvPr/>
          </p:nvSpPr>
          <p:spPr>
            <a:xfrm>
              <a:off x="6946231" y="118108"/>
              <a:ext cx="4215672" cy="1169551"/>
            </a:xfrm>
            <a:prstGeom prst="rect">
              <a:avLst/>
            </a:prstGeom>
            <a:ln>
              <a:solidFill>
                <a:srgbClr val="4C3282"/>
              </a:solidFill>
            </a:ln>
          </p:spPr>
          <p:txBody>
            <a:bodyPr wrap="square">
              <a:spAutoFit/>
            </a:bodyPr>
            <a:lstStyle/>
            <a:p>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ifndef</a:t>
              </a:r>
              <a:r>
                <a:rPr lang="en-US" sz="1400" dirty="0">
                  <a:latin typeface="Courier New" panose="02070309020205020404" pitchFamily="49" charset="0"/>
                  <a:cs typeface="Courier New" panose="02070309020205020404" pitchFamily="49" charset="0"/>
                </a:rPr>
                <a:t> SPEAK_H </a:t>
              </a:r>
            </a:p>
            <a:p>
              <a:r>
                <a:rPr lang="en-US" sz="1400" dirty="0">
                  <a:latin typeface="Courier New" panose="02070309020205020404" pitchFamily="49" charset="0"/>
                  <a:cs typeface="Courier New" panose="02070309020205020404" pitchFamily="49" charset="0"/>
                </a:rPr>
                <a:t>#define SPEAK_H </a:t>
              </a:r>
            </a:p>
            <a:p>
              <a:r>
                <a:rPr lang="en-US" sz="1400" dirty="0">
                  <a:latin typeface="Courier New" panose="02070309020205020404" pitchFamily="49" charset="0"/>
                  <a:cs typeface="Courier New" panose="02070309020205020404" pitchFamily="49" charset="0"/>
                </a:rPr>
                <a:t>/* Write message m to </a:t>
              </a:r>
              <a:r>
                <a:rPr lang="en-US" sz="1400" dirty="0" err="1">
                  <a:latin typeface="Courier New" panose="02070309020205020404" pitchFamily="49" charset="0"/>
                  <a:cs typeface="Courier New" panose="02070309020205020404" pitchFamily="49" charset="0"/>
                </a:rPr>
                <a:t>stdout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void speak(char m[]); </a:t>
              </a:r>
            </a:p>
            <a:p>
              <a:r>
                <a:rPr lang="en-US" sz="1400" dirty="0">
                  <a:latin typeface="Courier New" panose="02070309020205020404" pitchFamily="49" charset="0"/>
                  <a:cs typeface="Courier New" panose="02070309020205020404" pitchFamily="49" charset="0"/>
                </a:rPr>
                <a:t>#endif /* </a:t>
              </a:r>
              <a:r>
                <a:rPr lang="en-US" sz="1400" dirty="0" err="1">
                  <a:latin typeface="Courier New" panose="02070309020205020404" pitchFamily="49" charset="0"/>
                  <a:cs typeface="Courier New" panose="02070309020205020404" pitchFamily="49" charset="0"/>
                </a:rPr>
                <a:t>ifndef</a:t>
              </a:r>
              <a:r>
                <a:rPr lang="en-US" sz="1400" dirty="0">
                  <a:latin typeface="Courier New" panose="02070309020205020404" pitchFamily="49" charset="0"/>
                  <a:cs typeface="Courier New" panose="02070309020205020404" pitchFamily="49" charset="0"/>
                </a:rPr>
                <a:t> SPEAK_H */</a:t>
              </a:r>
            </a:p>
          </p:txBody>
        </p:sp>
        <p:sp>
          <p:nvSpPr>
            <p:cNvPr id="14" name="TextBox 13">
              <a:extLst>
                <a:ext uri="{FF2B5EF4-FFF2-40B4-BE49-F238E27FC236}">
                  <a16:creationId xmlns:a16="http://schemas.microsoft.com/office/drawing/2014/main" id="{3961C2C2-C675-7448-BEBD-926CAA38E166}"/>
                </a:ext>
              </a:extLst>
            </p:cNvPr>
            <p:cNvSpPr txBox="1"/>
            <p:nvPr/>
          </p:nvSpPr>
          <p:spPr>
            <a:xfrm>
              <a:off x="10113217" y="946317"/>
              <a:ext cx="1048685" cy="338554"/>
            </a:xfrm>
            <a:prstGeom prst="rect">
              <a:avLst/>
            </a:prstGeom>
            <a:noFill/>
          </p:spPr>
          <p:txBody>
            <a:bodyPr wrap="none" rtlCol="0">
              <a:spAutoFit/>
            </a:bodyPr>
            <a:lstStyle/>
            <a:p>
              <a:r>
                <a:rPr lang="en-US" sz="1600" b="1" dirty="0" err="1">
                  <a:solidFill>
                    <a:srgbClr val="4C3282"/>
                  </a:solidFill>
                  <a:latin typeface="Courier New" panose="02070309020205020404" pitchFamily="49" charset="0"/>
                  <a:cs typeface="Courier New" panose="02070309020205020404" pitchFamily="49" charset="0"/>
                </a:rPr>
                <a:t>speak.h</a:t>
              </a:r>
              <a:endParaRPr lang="en-US" sz="1600" b="1" dirty="0">
                <a:solidFill>
                  <a:srgbClr val="4C3282"/>
                </a:solidFill>
                <a:latin typeface="Courier New" panose="02070309020205020404" pitchFamily="49" charset="0"/>
                <a:cs typeface="Courier New" panose="02070309020205020404" pitchFamily="49" charset="0"/>
              </a:endParaRPr>
            </a:p>
          </p:txBody>
        </p:sp>
      </p:grpSp>
      <p:grpSp>
        <p:nvGrpSpPr>
          <p:cNvPr id="15" name="Group 14">
            <a:extLst>
              <a:ext uri="{FF2B5EF4-FFF2-40B4-BE49-F238E27FC236}">
                <a16:creationId xmlns:a16="http://schemas.microsoft.com/office/drawing/2014/main" id="{2D8E8698-D0B9-F140-976C-AD0BF6678347}"/>
              </a:ext>
            </a:extLst>
          </p:cNvPr>
          <p:cNvGrpSpPr/>
          <p:nvPr/>
        </p:nvGrpSpPr>
        <p:grpSpPr>
          <a:xfrm>
            <a:off x="5279496" y="5359453"/>
            <a:ext cx="5041134" cy="1169551"/>
            <a:chOff x="3898107" y="5414896"/>
            <a:chExt cx="5041134" cy="1169551"/>
          </a:xfrm>
          <a:solidFill>
            <a:schemeClr val="bg1"/>
          </a:solidFill>
        </p:grpSpPr>
        <p:sp>
          <p:nvSpPr>
            <p:cNvPr id="16" name="Rectangle 15">
              <a:extLst>
                <a:ext uri="{FF2B5EF4-FFF2-40B4-BE49-F238E27FC236}">
                  <a16:creationId xmlns:a16="http://schemas.microsoft.com/office/drawing/2014/main" id="{FE462FF0-3245-3A49-8A8E-049A2B44A61A}"/>
                </a:ext>
              </a:extLst>
            </p:cNvPr>
            <p:cNvSpPr/>
            <p:nvPr/>
          </p:nvSpPr>
          <p:spPr>
            <a:xfrm>
              <a:off x="3898107" y="5414896"/>
              <a:ext cx="5041134" cy="1169551"/>
            </a:xfrm>
            <a:prstGeom prst="rect">
              <a:avLst/>
            </a:prstGeom>
            <a:grpFill/>
            <a:ln>
              <a:solidFill>
                <a:srgbClr val="4C3282"/>
              </a:solidFill>
            </a:ln>
          </p:spPr>
          <p:txBody>
            <a:bodyPr wrap="square">
              <a:spAutoFit/>
            </a:bodyPr>
            <a:lstStyle/>
            <a:p>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ifndef</a:t>
              </a:r>
              <a:r>
                <a:rPr lang="en-US" sz="1400" dirty="0">
                  <a:latin typeface="Courier New" panose="02070309020205020404" pitchFamily="49" charset="0"/>
                  <a:cs typeface="Courier New" panose="02070309020205020404" pitchFamily="49" charset="0"/>
                </a:rPr>
                <a:t> SHOUT_H</a:t>
              </a:r>
            </a:p>
            <a:p>
              <a:r>
                <a:rPr lang="en-US" sz="1400" dirty="0">
                  <a:latin typeface="Courier New" panose="02070309020205020404" pitchFamily="49" charset="0"/>
                  <a:cs typeface="Courier New" panose="02070309020205020404" pitchFamily="49" charset="0"/>
                </a:rPr>
                <a:t>#define SHOUT_H </a:t>
              </a:r>
            </a:p>
            <a:p>
              <a:r>
                <a:rPr lang="en-US" sz="1400" dirty="0">
                  <a:latin typeface="Courier New" panose="02070309020205020404" pitchFamily="49" charset="0"/>
                  <a:cs typeface="Courier New" panose="02070309020205020404" pitchFamily="49" charset="0"/>
                </a:rPr>
                <a:t>/* Write message m in uppercase to </a:t>
              </a:r>
              <a:r>
                <a:rPr lang="en-US" sz="1400" dirty="0" err="1">
                  <a:latin typeface="Courier New" panose="02070309020205020404" pitchFamily="49" charset="0"/>
                  <a:cs typeface="Courier New" panose="02070309020205020404" pitchFamily="49" charset="0"/>
                </a:rPr>
                <a:t>stdout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void shout(char m[]); </a:t>
              </a:r>
            </a:p>
            <a:p>
              <a:r>
                <a:rPr lang="en-US" sz="1400" dirty="0">
                  <a:latin typeface="Courier New" panose="02070309020205020404" pitchFamily="49" charset="0"/>
                  <a:cs typeface="Courier New" panose="02070309020205020404" pitchFamily="49" charset="0"/>
                </a:rPr>
                <a:t>#endif /* </a:t>
              </a:r>
              <a:r>
                <a:rPr lang="en-US" sz="1400" dirty="0" err="1">
                  <a:latin typeface="Courier New" panose="02070309020205020404" pitchFamily="49" charset="0"/>
                  <a:cs typeface="Courier New" panose="02070309020205020404" pitchFamily="49" charset="0"/>
                </a:rPr>
                <a:t>ifndef</a:t>
              </a:r>
              <a:r>
                <a:rPr lang="en-US" sz="1400" dirty="0">
                  <a:latin typeface="Courier New" panose="02070309020205020404" pitchFamily="49" charset="0"/>
                  <a:cs typeface="Courier New" panose="02070309020205020404" pitchFamily="49" charset="0"/>
                </a:rPr>
                <a:t> SHOUT_H */</a:t>
              </a:r>
            </a:p>
          </p:txBody>
        </p:sp>
        <p:sp>
          <p:nvSpPr>
            <p:cNvPr id="17" name="TextBox 16">
              <a:extLst>
                <a:ext uri="{FF2B5EF4-FFF2-40B4-BE49-F238E27FC236}">
                  <a16:creationId xmlns:a16="http://schemas.microsoft.com/office/drawing/2014/main" id="{AF805999-B627-554F-8C2B-B25F66237080}"/>
                </a:ext>
              </a:extLst>
            </p:cNvPr>
            <p:cNvSpPr txBox="1"/>
            <p:nvPr/>
          </p:nvSpPr>
          <p:spPr>
            <a:xfrm>
              <a:off x="7890556" y="6245893"/>
              <a:ext cx="1048685" cy="338554"/>
            </a:xfrm>
            <a:prstGeom prst="rect">
              <a:avLst/>
            </a:prstGeom>
            <a:grpFill/>
          </p:spPr>
          <p:txBody>
            <a:bodyPr wrap="none" rtlCol="0">
              <a:spAutoFit/>
            </a:bodyPr>
            <a:lstStyle/>
            <a:p>
              <a:r>
                <a:rPr lang="en-US" sz="1600" b="1" dirty="0" err="1">
                  <a:solidFill>
                    <a:srgbClr val="4C3282"/>
                  </a:solidFill>
                  <a:latin typeface="Courier New" panose="02070309020205020404" pitchFamily="49" charset="0"/>
                  <a:cs typeface="Courier New" panose="02070309020205020404" pitchFamily="49" charset="0"/>
                </a:rPr>
                <a:t>shout.h</a:t>
              </a:r>
              <a:endParaRPr lang="en-US" sz="1600" b="1" dirty="0">
                <a:solidFill>
                  <a:srgbClr val="4C3282"/>
                </a:solidFill>
                <a:latin typeface="Courier New" panose="02070309020205020404" pitchFamily="49" charset="0"/>
                <a:cs typeface="Courier New" panose="02070309020205020404" pitchFamily="49" charset="0"/>
              </a:endParaRPr>
            </a:p>
          </p:txBody>
        </p:sp>
      </p:grpSp>
      <p:grpSp>
        <p:nvGrpSpPr>
          <p:cNvPr id="18" name="Group 17">
            <a:extLst>
              <a:ext uri="{FF2B5EF4-FFF2-40B4-BE49-F238E27FC236}">
                <a16:creationId xmlns:a16="http://schemas.microsoft.com/office/drawing/2014/main" id="{F8480F20-919D-9544-983E-A16745A6BE04}"/>
              </a:ext>
            </a:extLst>
          </p:cNvPr>
          <p:cNvGrpSpPr/>
          <p:nvPr/>
        </p:nvGrpSpPr>
        <p:grpSpPr>
          <a:xfrm>
            <a:off x="8436253" y="3163386"/>
            <a:ext cx="3681235" cy="2031325"/>
            <a:chOff x="6527344" y="373984"/>
            <a:chExt cx="3681235" cy="2031325"/>
          </a:xfrm>
        </p:grpSpPr>
        <p:sp>
          <p:nvSpPr>
            <p:cNvPr id="19" name="Rectangle 18">
              <a:extLst>
                <a:ext uri="{FF2B5EF4-FFF2-40B4-BE49-F238E27FC236}">
                  <a16:creationId xmlns:a16="http://schemas.microsoft.com/office/drawing/2014/main" id="{EF809686-AB70-FE4C-BAEC-5BA9FEB503D8}"/>
                </a:ext>
              </a:extLst>
            </p:cNvPr>
            <p:cNvSpPr/>
            <p:nvPr/>
          </p:nvSpPr>
          <p:spPr>
            <a:xfrm>
              <a:off x="6527344" y="373984"/>
              <a:ext cx="3681235" cy="2031325"/>
            </a:xfrm>
            <a:prstGeom prst="rect">
              <a:avLst/>
            </a:prstGeom>
            <a:ln>
              <a:solidFill>
                <a:srgbClr val="4C3282"/>
              </a:solidFill>
            </a:ln>
          </p:spPr>
          <p:txBody>
            <a:bodyPr wrap="square">
              <a:spAutoFit/>
            </a:bodyPr>
            <a:lstStyle/>
            <a:p>
              <a:r>
                <a:rPr lang="en-US" sz="1400" dirty="0">
                  <a:latin typeface="Courier New" panose="02070309020205020404" pitchFamily="49" charset="0"/>
                  <a:cs typeface="Courier New" panose="02070309020205020404" pitchFamily="49" charset="0"/>
                </a:rPr>
                <a:t>#include "</a:t>
              </a:r>
              <a:r>
                <a:rPr lang="en-US" sz="1400" dirty="0" err="1">
                  <a:latin typeface="Courier New" panose="02070309020205020404" pitchFamily="49" charset="0"/>
                  <a:cs typeface="Courier New" panose="02070309020205020404" pitchFamily="49" charset="0"/>
                </a:rPr>
                <a:t>speak.h</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#include "</a:t>
              </a:r>
              <a:r>
                <a:rPr lang="en-US" sz="1400" dirty="0" err="1">
                  <a:latin typeface="Courier New" panose="02070309020205020404" pitchFamily="49" charset="0"/>
                  <a:cs typeface="Courier New" panose="02070309020205020404" pitchFamily="49" charset="0"/>
                </a:rPr>
                <a:t>shout.h</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Say HELLO and goodbye */ </a:t>
              </a:r>
            </a:p>
            <a:p>
              <a:r>
                <a:rPr lang="en-US" sz="1400" dirty="0">
                  <a:latin typeface="Courier New" panose="02070309020205020404" pitchFamily="49" charset="0"/>
                  <a:cs typeface="Courier New" panose="02070309020205020404" pitchFamily="49" charset="0"/>
                </a:rPr>
                <a:t>int main(int </a:t>
              </a:r>
              <a:r>
                <a:rPr lang="en-US" sz="1400" dirty="0" err="1">
                  <a:latin typeface="Courier New" panose="02070309020205020404" pitchFamily="49" charset="0"/>
                  <a:cs typeface="Courier New" panose="02070309020205020404" pitchFamily="49" charset="0"/>
                </a:rPr>
                <a:t>argc</a:t>
              </a:r>
              <a:r>
                <a:rPr lang="en-US" sz="1400" dirty="0">
                  <a:latin typeface="Courier New" panose="02070309020205020404" pitchFamily="49" charset="0"/>
                  <a:cs typeface="Courier New" panose="02070309020205020404" pitchFamily="49" charset="0"/>
                </a:rPr>
                <a:t>, char* </a:t>
              </a:r>
              <a:r>
                <a:rPr lang="en-US" sz="1400" dirty="0" err="1">
                  <a:latin typeface="Courier New" panose="02070309020205020404" pitchFamily="49" charset="0"/>
                  <a:cs typeface="Courier New" panose="02070309020205020404" pitchFamily="49" charset="0"/>
                </a:rPr>
                <a:t>argv</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shout("hello"); </a:t>
              </a:r>
            </a:p>
            <a:p>
              <a:r>
                <a:rPr lang="en-US" sz="1400" dirty="0">
                  <a:latin typeface="Courier New" panose="02070309020205020404" pitchFamily="49" charset="0"/>
                  <a:cs typeface="Courier New" panose="02070309020205020404" pitchFamily="49" charset="0"/>
                </a:rPr>
                <a:t>   speak("goodbye"); </a:t>
              </a:r>
            </a:p>
            <a:p>
              <a:r>
                <a:rPr lang="en-US" sz="1400" dirty="0">
                  <a:latin typeface="Courier New" panose="02070309020205020404" pitchFamily="49" charset="0"/>
                  <a:cs typeface="Courier New" panose="02070309020205020404" pitchFamily="49" charset="0"/>
                </a:rPr>
                <a:t>   return 0; </a:t>
              </a:r>
            </a:p>
            <a:p>
              <a:r>
                <a:rPr lang="en-US" sz="1400" dirty="0">
                  <a:latin typeface="Courier New" panose="02070309020205020404" pitchFamily="49" charset="0"/>
                  <a:cs typeface="Courier New" panose="02070309020205020404" pitchFamily="49" charset="0"/>
                </a:rPr>
                <a:t>}</a:t>
              </a:r>
            </a:p>
          </p:txBody>
        </p:sp>
        <p:sp>
          <p:nvSpPr>
            <p:cNvPr id="20" name="TextBox 19">
              <a:extLst>
                <a:ext uri="{FF2B5EF4-FFF2-40B4-BE49-F238E27FC236}">
                  <a16:creationId xmlns:a16="http://schemas.microsoft.com/office/drawing/2014/main" id="{3C1C0AAE-1A09-D94D-AA3A-750001DEAB90}"/>
                </a:ext>
              </a:extLst>
            </p:cNvPr>
            <p:cNvSpPr txBox="1"/>
            <p:nvPr/>
          </p:nvSpPr>
          <p:spPr>
            <a:xfrm>
              <a:off x="9270722" y="2060438"/>
              <a:ext cx="925253" cy="338554"/>
            </a:xfrm>
            <a:prstGeom prst="rect">
              <a:avLst/>
            </a:prstGeom>
            <a:noFill/>
          </p:spPr>
          <p:txBody>
            <a:bodyPr wrap="none" rtlCol="0">
              <a:spAutoFit/>
            </a:bodyPr>
            <a:lstStyle/>
            <a:p>
              <a:r>
                <a:rPr lang="en-US" sz="1600" b="1" dirty="0" err="1">
                  <a:solidFill>
                    <a:srgbClr val="4C3282"/>
                  </a:solidFill>
                  <a:latin typeface="Courier New" panose="02070309020205020404" pitchFamily="49" charset="0"/>
                  <a:cs typeface="Courier New" panose="02070309020205020404" pitchFamily="49" charset="0"/>
                </a:rPr>
                <a:t>main.c</a:t>
              </a:r>
              <a:endParaRPr lang="en-US" sz="1600" b="1" dirty="0">
                <a:solidFill>
                  <a:srgbClr val="4C3282"/>
                </a:solidFill>
                <a:latin typeface="Courier New" panose="02070309020205020404" pitchFamily="49" charset="0"/>
                <a:cs typeface="Courier New" panose="02070309020205020404" pitchFamily="49" charset="0"/>
              </a:endParaRPr>
            </a:p>
          </p:txBody>
        </p:sp>
      </p:grpSp>
      <p:grpSp>
        <p:nvGrpSpPr>
          <p:cNvPr id="116" name="Group 115">
            <a:extLst>
              <a:ext uri="{FF2B5EF4-FFF2-40B4-BE49-F238E27FC236}">
                <a16:creationId xmlns:a16="http://schemas.microsoft.com/office/drawing/2014/main" id="{CC231CBD-5675-C340-9809-6963F7732566}"/>
              </a:ext>
            </a:extLst>
          </p:cNvPr>
          <p:cNvGrpSpPr/>
          <p:nvPr/>
        </p:nvGrpSpPr>
        <p:grpSpPr>
          <a:xfrm>
            <a:off x="5622888" y="814673"/>
            <a:ext cx="5911556" cy="1809745"/>
            <a:chOff x="81969" y="4969645"/>
            <a:chExt cx="5911556" cy="1809745"/>
          </a:xfrm>
        </p:grpSpPr>
        <p:sp>
          <p:nvSpPr>
            <p:cNvPr id="24" name="TextBox 23">
              <a:extLst>
                <a:ext uri="{FF2B5EF4-FFF2-40B4-BE49-F238E27FC236}">
                  <a16:creationId xmlns:a16="http://schemas.microsoft.com/office/drawing/2014/main" id="{C71E0878-02E9-0D4F-B6DE-928F2A7A920B}"/>
                </a:ext>
              </a:extLst>
            </p:cNvPr>
            <p:cNvSpPr txBox="1"/>
            <p:nvPr/>
          </p:nvSpPr>
          <p:spPr>
            <a:xfrm>
              <a:off x="2798113" y="4969645"/>
              <a:ext cx="534121" cy="369332"/>
            </a:xfrm>
            <a:prstGeom prst="rect">
              <a:avLst/>
            </a:prstGeom>
            <a:noFill/>
            <a:ln>
              <a:solidFill>
                <a:srgbClr val="B6A479"/>
              </a:solidFill>
            </a:ln>
          </p:spPr>
          <p:txBody>
            <a:bodyPr wrap="none" rtlCol="0">
              <a:spAutoFit/>
            </a:bodyPr>
            <a:lstStyle/>
            <a:p>
              <a:r>
                <a:rPr lang="en-US" dirty="0">
                  <a:latin typeface="Segoe UI Semilight" panose="020B0402040204020203" pitchFamily="34" charset="0"/>
                  <a:cs typeface="Segoe UI Semilight" panose="020B0402040204020203" pitchFamily="34" charset="0"/>
                </a:rPr>
                <a:t>talk</a:t>
              </a:r>
            </a:p>
          </p:txBody>
        </p:sp>
        <p:sp>
          <p:nvSpPr>
            <p:cNvPr id="25" name="TextBox 24">
              <a:extLst>
                <a:ext uri="{FF2B5EF4-FFF2-40B4-BE49-F238E27FC236}">
                  <a16:creationId xmlns:a16="http://schemas.microsoft.com/office/drawing/2014/main" id="{E5981AC7-6E16-8147-BE2C-E85F3D1496E1}"/>
                </a:ext>
              </a:extLst>
            </p:cNvPr>
            <p:cNvSpPr txBox="1"/>
            <p:nvPr/>
          </p:nvSpPr>
          <p:spPr>
            <a:xfrm>
              <a:off x="4461087" y="5741544"/>
              <a:ext cx="948914"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speak.o</a:t>
              </a:r>
              <a:endParaRPr lang="en-US" dirty="0">
                <a:latin typeface="Segoe UI Semilight" panose="020B0402040204020203" pitchFamily="34" charset="0"/>
                <a:cs typeface="Segoe UI Semilight" panose="020B0402040204020203" pitchFamily="34" charset="0"/>
              </a:endParaRPr>
            </a:p>
          </p:txBody>
        </p:sp>
        <p:sp>
          <p:nvSpPr>
            <p:cNvPr id="26" name="TextBox 25">
              <a:extLst>
                <a:ext uri="{FF2B5EF4-FFF2-40B4-BE49-F238E27FC236}">
                  <a16:creationId xmlns:a16="http://schemas.microsoft.com/office/drawing/2014/main" id="{907F5263-6742-9443-BBD0-F2198F88393C}"/>
                </a:ext>
              </a:extLst>
            </p:cNvPr>
            <p:cNvSpPr txBox="1"/>
            <p:nvPr/>
          </p:nvSpPr>
          <p:spPr>
            <a:xfrm>
              <a:off x="2637011" y="5746758"/>
              <a:ext cx="856325"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main.o</a:t>
              </a:r>
              <a:endParaRPr lang="en-US" dirty="0">
                <a:latin typeface="Segoe UI Semilight" panose="020B0402040204020203" pitchFamily="34" charset="0"/>
                <a:cs typeface="Segoe UI Semilight" panose="020B0402040204020203" pitchFamily="34" charset="0"/>
              </a:endParaRPr>
            </a:p>
          </p:txBody>
        </p:sp>
        <p:sp>
          <p:nvSpPr>
            <p:cNvPr id="27" name="TextBox 26">
              <a:extLst>
                <a:ext uri="{FF2B5EF4-FFF2-40B4-BE49-F238E27FC236}">
                  <a16:creationId xmlns:a16="http://schemas.microsoft.com/office/drawing/2014/main" id="{90A2A6BF-A3D1-F847-8CD0-6DCAC5E55E98}"/>
                </a:ext>
              </a:extLst>
            </p:cNvPr>
            <p:cNvSpPr txBox="1"/>
            <p:nvPr/>
          </p:nvSpPr>
          <p:spPr>
            <a:xfrm>
              <a:off x="81969" y="6410058"/>
              <a:ext cx="894797"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shout.c</a:t>
              </a:r>
              <a:endParaRPr lang="en-US" dirty="0">
                <a:latin typeface="Segoe UI Semilight" panose="020B0402040204020203" pitchFamily="34" charset="0"/>
                <a:cs typeface="Segoe UI Semilight" panose="020B0402040204020203" pitchFamily="34" charset="0"/>
              </a:endParaRPr>
            </a:p>
          </p:txBody>
        </p:sp>
        <p:sp>
          <p:nvSpPr>
            <p:cNvPr id="28" name="TextBox 27">
              <a:extLst>
                <a:ext uri="{FF2B5EF4-FFF2-40B4-BE49-F238E27FC236}">
                  <a16:creationId xmlns:a16="http://schemas.microsoft.com/office/drawing/2014/main" id="{E952618F-B259-9549-9DB0-5C078211C8D1}"/>
                </a:ext>
              </a:extLst>
            </p:cNvPr>
            <p:cNvSpPr txBox="1"/>
            <p:nvPr/>
          </p:nvSpPr>
          <p:spPr>
            <a:xfrm>
              <a:off x="5051023" y="6410058"/>
              <a:ext cx="942502"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speak.c</a:t>
              </a:r>
              <a:endParaRPr lang="en-US" dirty="0">
                <a:latin typeface="Segoe UI Semilight" panose="020B0402040204020203" pitchFamily="34" charset="0"/>
                <a:cs typeface="Segoe UI Semilight" panose="020B0402040204020203" pitchFamily="34" charset="0"/>
              </a:endParaRPr>
            </a:p>
          </p:txBody>
        </p:sp>
        <p:sp>
          <p:nvSpPr>
            <p:cNvPr id="29" name="TextBox 28">
              <a:extLst>
                <a:ext uri="{FF2B5EF4-FFF2-40B4-BE49-F238E27FC236}">
                  <a16:creationId xmlns:a16="http://schemas.microsoft.com/office/drawing/2014/main" id="{2B75CE68-EDCD-1A4F-85C8-60FD43AB5E4F}"/>
                </a:ext>
              </a:extLst>
            </p:cNvPr>
            <p:cNvSpPr txBox="1"/>
            <p:nvPr/>
          </p:nvSpPr>
          <p:spPr>
            <a:xfrm>
              <a:off x="2651231" y="6405539"/>
              <a:ext cx="827471"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main.c</a:t>
              </a:r>
              <a:endParaRPr lang="en-US" dirty="0">
                <a:latin typeface="Segoe UI Semilight" panose="020B0402040204020203" pitchFamily="34" charset="0"/>
                <a:cs typeface="Segoe UI Semilight" panose="020B0402040204020203" pitchFamily="34" charset="0"/>
              </a:endParaRPr>
            </a:p>
          </p:txBody>
        </p:sp>
        <p:cxnSp>
          <p:nvCxnSpPr>
            <p:cNvPr id="30" name="Straight Arrow Connector 29">
              <a:extLst>
                <a:ext uri="{FF2B5EF4-FFF2-40B4-BE49-F238E27FC236}">
                  <a16:creationId xmlns:a16="http://schemas.microsoft.com/office/drawing/2014/main" id="{4C7CF178-77C0-DB4D-A388-6E70C328BE47}"/>
                </a:ext>
              </a:extLst>
            </p:cNvPr>
            <p:cNvCxnSpPr>
              <a:cxnSpLocks/>
              <a:stCxn id="24" idx="2"/>
              <a:endCxn id="25" idx="0"/>
            </p:cNvCxnSpPr>
            <p:nvPr/>
          </p:nvCxnSpPr>
          <p:spPr>
            <a:xfrm>
              <a:off x="3065174" y="5338977"/>
              <a:ext cx="1870370" cy="402567"/>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AA413E-3213-5648-B77D-88F8EC213516}"/>
                </a:ext>
              </a:extLst>
            </p:cNvPr>
            <p:cNvCxnSpPr>
              <a:cxnSpLocks/>
              <a:stCxn id="24" idx="2"/>
              <a:endCxn id="26" idx="0"/>
            </p:cNvCxnSpPr>
            <p:nvPr/>
          </p:nvCxnSpPr>
          <p:spPr>
            <a:xfrm>
              <a:off x="3065174" y="5338977"/>
              <a:ext cx="0" cy="407781"/>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7033B07-D817-2246-B0C8-D82CF7A7545C}"/>
                </a:ext>
              </a:extLst>
            </p:cNvPr>
            <p:cNvCxnSpPr>
              <a:cxnSpLocks/>
              <a:stCxn id="36" idx="2"/>
              <a:endCxn id="27" idx="0"/>
            </p:cNvCxnSpPr>
            <p:nvPr/>
          </p:nvCxnSpPr>
          <p:spPr>
            <a:xfrm flipH="1">
              <a:off x="529368" y="6114197"/>
              <a:ext cx="628364" cy="295861"/>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C00F693-0EE9-6148-AEA9-C467FC9692C9}"/>
                </a:ext>
              </a:extLst>
            </p:cNvPr>
            <p:cNvCxnSpPr>
              <a:cxnSpLocks/>
              <a:stCxn id="25" idx="2"/>
              <a:endCxn id="28" idx="0"/>
            </p:cNvCxnSpPr>
            <p:nvPr/>
          </p:nvCxnSpPr>
          <p:spPr>
            <a:xfrm>
              <a:off x="4935544" y="6110876"/>
              <a:ext cx="586730" cy="299182"/>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F774FA0-9591-2E4C-8DAD-D3802F7D3006}"/>
                </a:ext>
              </a:extLst>
            </p:cNvPr>
            <p:cNvCxnSpPr>
              <a:cxnSpLocks/>
              <a:stCxn id="26" idx="2"/>
              <a:endCxn id="55" idx="0"/>
            </p:cNvCxnSpPr>
            <p:nvPr/>
          </p:nvCxnSpPr>
          <p:spPr>
            <a:xfrm flipH="1">
              <a:off x="1723156" y="6116090"/>
              <a:ext cx="1342018" cy="289449"/>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1C3BAA-47B9-6942-A769-2D3DA5533C9A}"/>
                </a:ext>
              </a:extLst>
            </p:cNvPr>
            <p:cNvCxnSpPr>
              <a:cxnSpLocks/>
              <a:stCxn id="26" idx="2"/>
              <a:endCxn id="29" idx="0"/>
            </p:cNvCxnSpPr>
            <p:nvPr/>
          </p:nvCxnSpPr>
          <p:spPr>
            <a:xfrm flipH="1">
              <a:off x="3064967" y="6116090"/>
              <a:ext cx="207" cy="289449"/>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7FF3B9C-A518-054C-890A-7EF6647F99F4}"/>
                </a:ext>
              </a:extLst>
            </p:cNvPr>
            <p:cNvSpPr txBox="1"/>
            <p:nvPr/>
          </p:nvSpPr>
          <p:spPr>
            <a:xfrm>
              <a:off x="695906" y="5744865"/>
              <a:ext cx="923651"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shout.o</a:t>
              </a:r>
              <a:endParaRPr lang="en-US" dirty="0">
                <a:latin typeface="Segoe UI Semilight" panose="020B0402040204020203" pitchFamily="34" charset="0"/>
                <a:cs typeface="Segoe UI Semilight" panose="020B0402040204020203" pitchFamily="34" charset="0"/>
              </a:endParaRPr>
            </a:p>
          </p:txBody>
        </p:sp>
        <p:cxnSp>
          <p:nvCxnSpPr>
            <p:cNvPr id="47" name="Straight Arrow Connector 46">
              <a:extLst>
                <a:ext uri="{FF2B5EF4-FFF2-40B4-BE49-F238E27FC236}">
                  <a16:creationId xmlns:a16="http://schemas.microsoft.com/office/drawing/2014/main" id="{FE5FA063-ECA7-3449-9AA6-7627EBAD387B}"/>
                </a:ext>
              </a:extLst>
            </p:cNvPr>
            <p:cNvCxnSpPr>
              <a:cxnSpLocks/>
              <a:stCxn id="24" idx="2"/>
              <a:endCxn id="36" idx="0"/>
            </p:cNvCxnSpPr>
            <p:nvPr/>
          </p:nvCxnSpPr>
          <p:spPr>
            <a:xfrm flipH="1">
              <a:off x="1157732" y="5338977"/>
              <a:ext cx="1907442" cy="405888"/>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4583F8CC-EAAD-9545-A762-EDD06941E264}"/>
                </a:ext>
              </a:extLst>
            </p:cNvPr>
            <p:cNvSpPr txBox="1"/>
            <p:nvPr/>
          </p:nvSpPr>
          <p:spPr>
            <a:xfrm>
              <a:off x="1264536" y="6405539"/>
              <a:ext cx="917239"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shout.h</a:t>
              </a:r>
              <a:endParaRPr lang="en-US" dirty="0">
                <a:latin typeface="Segoe UI Semilight" panose="020B0402040204020203" pitchFamily="34" charset="0"/>
                <a:cs typeface="Segoe UI Semilight" panose="020B0402040204020203" pitchFamily="34" charset="0"/>
              </a:endParaRPr>
            </a:p>
          </p:txBody>
        </p:sp>
        <p:cxnSp>
          <p:nvCxnSpPr>
            <p:cNvPr id="56" name="Straight Arrow Connector 55">
              <a:extLst>
                <a:ext uri="{FF2B5EF4-FFF2-40B4-BE49-F238E27FC236}">
                  <a16:creationId xmlns:a16="http://schemas.microsoft.com/office/drawing/2014/main" id="{5D9BF38B-CFD4-8941-B332-0DF2C48ABD79}"/>
                </a:ext>
              </a:extLst>
            </p:cNvPr>
            <p:cNvCxnSpPr>
              <a:cxnSpLocks/>
              <a:stCxn id="36" idx="2"/>
              <a:endCxn id="55" idx="0"/>
            </p:cNvCxnSpPr>
            <p:nvPr/>
          </p:nvCxnSpPr>
          <p:spPr>
            <a:xfrm>
              <a:off x="1157732" y="6114197"/>
              <a:ext cx="565424" cy="291342"/>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134F22B-9638-C144-A06B-220085705C35}"/>
                </a:ext>
              </a:extLst>
            </p:cNvPr>
            <p:cNvCxnSpPr>
              <a:cxnSpLocks/>
              <a:stCxn id="25" idx="2"/>
              <a:endCxn id="66" idx="0"/>
            </p:cNvCxnSpPr>
            <p:nvPr/>
          </p:nvCxnSpPr>
          <p:spPr>
            <a:xfrm flipH="1">
              <a:off x="4214440" y="6110876"/>
              <a:ext cx="721104" cy="294663"/>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1DCCA378-155F-A043-82E9-4E8DE66D27EC}"/>
                </a:ext>
              </a:extLst>
            </p:cNvPr>
            <p:cNvSpPr txBox="1"/>
            <p:nvPr/>
          </p:nvSpPr>
          <p:spPr>
            <a:xfrm>
              <a:off x="3743189" y="6405539"/>
              <a:ext cx="942502"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speak.h</a:t>
              </a:r>
              <a:endParaRPr lang="en-US" dirty="0">
                <a:latin typeface="Segoe UI Semilight" panose="020B0402040204020203" pitchFamily="34" charset="0"/>
                <a:cs typeface="Segoe UI Semilight" panose="020B0402040204020203" pitchFamily="34" charset="0"/>
              </a:endParaRPr>
            </a:p>
          </p:txBody>
        </p:sp>
        <p:cxnSp>
          <p:nvCxnSpPr>
            <p:cNvPr id="70" name="Straight Arrow Connector 69">
              <a:extLst>
                <a:ext uri="{FF2B5EF4-FFF2-40B4-BE49-F238E27FC236}">
                  <a16:creationId xmlns:a16="http://schemas.microsoft.com/office/drawing/2014/main" id="{72C28196-D231-CD44-B758-CE77A628F69B}"/>
                </a:ext>
              </a:extLst>
            </p:cNvPr>
            <p:cNvCxnSpPr>
              <a:cxnSpLocks/>
              <a:stCxn id="26" idx="2"/>
              <a:endCxn id="66" idx="0"/>
            </p:cNvCxnSpPr>
            <p:nvPr/>
          </p:nvCxnSpPr>
          <p:spPr>
            <a:xfrm>
              <a:off x="3065174" y="6116090"/>
              <a:ext cx="1149266" cy="289449"/>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6633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4A64D-AEB6-3E4B-BB69-0D6211789820}"/>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22A34A4A-2E08-5246-8071-2C454711FF4A}"/>
              </a:ext>
            </a:extLst>
          </p:cNvPr>
          <p:cNvSpPr>
            <a:spLocks noGrp="1"/>
          </p:cNvSpPr>
          <p:nvPr>
            <p:ph type="sldNum" sz="quarter" idx="12"/>
          </p:nvPr>
        </p:nvSpPr>
        <p:spPr/>
        <p:txBody>
          <a:bodyPr/>
          <a:lstStyle/>
          <a:p>
            <a:fld id="{659665DE-58FC-41F4-AC58-2C90A5E00527}" type="slidenum">
              <a:rPr lang="en-US" smtClean="0"/>
              <a:t>15</a:t>
            </a:fld>
            <a:endParaRPr lang="en-US"/>
          </a:p>
        </p:txBody>
      </p:sp>
      <p:sp>
        <p:nvSpPr>
          <p:cNvPr id="5" name="Footer Placeholder 4">
            <a:extLst>
              <a:ext uri="{FF2B5EF4-FFF2-40B4-BE49-F238E27FC236}">
                <a16:creationId xmlns:a16="http://schemas.microsoft.com/office/drawing/2014/main" id="{483CCD56-E730-4A42-8BFC-A3308143BD6E}"/>
              </a:ext>
            </a:extLst>
          </p:cNvPr>
          <p:cNvSpPr>
            <a:spLocks noGrp="1"/>
          </p:cNvSpPr>
          <p:nvPr>
            <p:ph type="ftr" sz="quarter" idx="3"/>
          </p:nvPr>
        </p:nvSpPr>
        <p:spPr>
          <a:xfrm>
            <a:off x="4842742" y="6544402"/>
            <a:ext cx="5901459" cy="274320"/>
          </a:xfrm>
          <a:prstGeom prst="rect">
            <a:avLst/>
          </a:prstGeom>
        </p:spPr>
        <p:txBody>
          <a:bodyPr vert="horz" lIns="91440" tIns="45720" rIns="91440" bIns="45720" rtlCol="0" anchor="ctr"/>
          <a:lstStyle>
            <a:defPPr>
              <a:defRPr lang="en-US"/>
            </a:defPPr>
            <a:lvl1pPr marL="0" algn="r" defTabSz="457200" rtl="0" eaLnBrk="1" latinLnBrk="0" hangingPunct="1">
              <a:defRPr sz="1000" kern="1200" cap="all" baseline="0">
                <a:solidFill>
                  <a:srgbClr val="B6A479"/>
                </a:solidFill>
                <a:latin typeface="Segoe UI Light" panose="020B0502040204020203" pitchFamily="34" charset="0"/>
                <a:ea typeface="+mn-ea"/>
                <a:cs typeface="Segoe UI Light" panose="020B0502040204020203"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CSE 374 au 20 - Kasey Champion</a:t>
            </a:r>
            <a:endParaRPr lang="en-US" dirty="0"/>
          </a:p>
        </p:txBody>
      </p:sp>
      <p:grpSp>
        <p:nvGrpSpPr>
          <p:cNvPr id="6" name="Group 5">
            <a:extLst>
              <a:ext uri="{FF2B5EF4-FFF2-40B4-BE49-F238E27FC236}">
                <a16:creationId xmlns:a16="http://schemas.microsoft.com/office/drawing/2014/main" id="{4B6AE02C-E202-AE4F-9E01-DFF3BB60060A}"/>
              </a:ext>
            </a:extLst>
          </p:cNvPr>
          <p:cNvGrpSpPr/>
          <p:nvPr/>
        </p:nvGrpSpPr>
        <p:grpSpPr>
          <a:xfrm>
            <a:off x="3213090" y="304402"/>
            <a:ext cx="5911556" cy="1809745"/>
            <a:chOff x="81969" y="4969645"/>
            <a:chExt cx="5911556" cy="1809745"/>
          </a:xfrm>
        </p:grpSpPr>
        <p:sp>
          <p:nvSpPr>
            <p:cNvPr id="7" name="TextBox 6">
              <a:extLst>
                <a:ext uri="{FF2B5EF4-FFF2-40B4-BE49-F238E27FC236}">
                  <a16:creationId xmlns:a16="http://schemas.microsoft.com/office/drawing/2014/main" id="{95708B1F-8FF7-BF40-B5CD-B3451CD3D55E}"/>
                </a:ext>
              </a:extLst>
            </p:cNvPr>
            <p:cNvSpPr txBox="1"/>
            <p:nvPr/>
          </p:nvSpPr>
          <p:spPr>
            <a:xfrm>
              <a:off x="2798113" y="4969645"/>
              <a:ext cx="534121" cy="369332"/>
            </a:xfrm>
            <a:prstGeom prst="rect">
              <a:avLst/>
            </a:prstGeom>
            <a:noFill/>
            <a:ln>
              <a:solidFill>
                <a:srgbClr val="B6A479"/>
              </a:solidFill>
            </a:ln>
          </p:spPr>
          <p:txBody>
            <a:bodyPr wrap="none" rtlCol="0">
              <a:spAutoFit/>
            </a:bodyPr>
            <a:lstStyle/>
            <a:p>
              <a:r>
                <a:rPr lang="en-US" dirty="0">
                  <a:latin typeface="Segoe UI Semilight" panose="020B0402040204020203" pitchFamily="34" charset="0"/>
                  <a:cs typeface="Segoe UI Semilight" panose="020B0402040204020203" pitchFamily="34" charset="0"/>
                </a:rPr>
                <a:t>talk</a:t>
              </a:r>
            </a:p>
          </p:txBody>
        </p:sp>
        <p:sp>
          <p:nvSpPr>
            <p:cNvPr id="8" name="TextBox 7">
              <a:extLst>
                <a:ext uri="{FF2B5EF4-FFF2-40B4-BE49-F238E27FC236}">
                  <a16:creationId xmlns:a16="http://schemas.microsoft.com/office/drawing/2014/main" id="{1BB1E8B2-CA37-6949-8EAF-F354E82AEB0E}"/>
                </a:ext>
              </a:extLst>
            </p:cNvPr>
            <p:cNvSpPr txBox="1"/>
            <p:nvPr/>
          </p:nvSpPr>
          <p:spPr>
            <a:xfrm>
              <a:off x="4461087" y="5741544"/>
              <a:ext cx="948914"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speak.o</a:t>
              </a:r>
              <a:endParaRPr lang="en-US" dirty="0">
                <a:latin typeface="Segoe UI Semilight" panose="020B0402040204020203" pitchFamily="34" charset="0"/>
                <a:cs typeface="Segoe UI Semilight" panose="020B0402040204020203" pitchFamily="34" charset="0"/>
              </a:endParaRPr>
            </a:p>
          </p:txBody>
        </p:sp>
        <p:sp>
          <p:nvSpPr>
            <p:cNvPr id="9" name="TextBox 8">
              <a:extLst>
                <a:ext uri="{FF2B5EF4-FFF2-40B4-BE49-F238E27FC236}">
                  <a16:creationId xmlns:a16="http://schemas.microsoft.com/office/drawing/2014/main" id="{CCA5C7CA-98FD-DF43-92B3-9757FF9BF023}"/>
                </a:ext>
              </a:extLst>
            </p:cNvPr>
            <p:cNvSpPr txBox="1"/>
            <p:nvPr/>
          </p:nvSpPr>
          <p:spPr>
            <a:xfrm>
              <a:off x="2637011" y="5746758"/>
              <a:ext cx="856325"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main.o</a:t>
              </a:r>
              <a:endParaRPr lang="en-US" dirty="0">
                <a:latin typeface="Segoe UI Semilight" panose="020B0402040204020203" pitchFamily="34" charset="0"/>
                <a:cs typeface="Segoe UI Semilight" panose="020B0402040204020203" pitchFamily="34" charset="0"/>
              </a:endParaRPr>
            </a:p>
          </p:txBody>
        </p:sp>
        <p:sp>
          <p:nvSpPr>
            <p:cNvPr id="10" name="TextBox 9">
              <a:extLst>
                <a:ext uri="{FF2B5EF4-FFF2-40B4-BE49-F238E27FC236}">
                  <a16:creationId xmlns:a16="http://schemas.microsoft.com/office/drawing/2014/main" id="{8A42B6B1-C51E-1A48-9A30-3970C4F5FCB6}"/>
                </a:ext>
              </a:extLst>
            </p:cNvPr>
            <p:cNvSpPr txBox="1"/>
            <p:nvPr/>
          </p:nvSpPr>
          <p:spPr>
            <a:xfrm>
              <a:off x="81969" y="6410058"/>
              <a:ext cx="894797"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shout.c</a:t>
              </a:r>
              <a:endParaRPr lang="en-US" dirty="0">
                <a:latin typeface="Segoe UI Semilight" panose="020B0402040204020203" pitchFamily="34" charset="0"/>
                <a:cs typeface="Segoe UI Semilight" panose="020B0402040204020203" pitchFamily="34" charset="0"/>
              </a:endParaRPr>
            </a:p>
          </p:txBody>
        </p:sp>
        <p:sp>
          <p:nvSpPr>
            <p:cNvPr id="11" name="TextBox 10">
              <a:extLst>
                <a:ext uri="{FF2B5EF4-FFF2-40B4-BE49-F238E27FC236}">
                  <a16:creationId xmlns:a16="http://schemas.microsoft.com/office/drawing/2014/main" id="{69BB6098-B75C-1F42-ADE8-89EDB0EE6972}"/>
                </a:ext>
              </a:extLst>
            </p:cNvPr>
            <p:cNvSpPr txBox="1"/>
            <p:nvPr/>
          </p:nvSpPr>
          <p:spPr>
            <a:xfrm>
              <a:off x="5051023" y="6410058"/>
              <a:ext cx="942502"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speak.c</a:t>
              </a:r>
              <a:endParaRPr lang="en-US" dirty="0">
                <a:latin typeface="Segoe UI Semilight" panose="020B0402040204020203" pitchFamily="34" charset="0"/>
                <a:cs typeface="Segoe UI Semilight" panose="020B0402040204020203" pitchFamily="34" charset="0"/>
              </a:endParaRPr>
            </a:p>
          </p:txBody>
        </p:sp>
        <p:sp>
          <p:nvSpPr>
            <p:cNvPr id="12" name="TextBox 11">
              <a:extLst>
                <a:ext uri="{FF2B5EF4-FFF2-40B4-BE49-F238E27FC236}">
                  <a16:creationId xmlns:a16="http://schemas.microsoft.com/office/drawing/2014/main" id="{0F30ED38-A4B1-D146-92B1-1112A40DBDAD}"/>
                </a:ext>
              </a:extLst>
            </p:cNvPr>
            <p:cNvSpPr txBox="1"/>
            <p:nvPr/>
          </p:nvSpPr>
          <p:spPr>
            <a:xfrm>
              <a:off x="2651231" y="6405539"/>
              <a:ext cx="827471"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main.c</a:t>
              </a:r>
              <a:endParaRPr lang="en-US" dirty="0">
                <a:latin typeface="Segoe UI Semilight" panose="020B0402040204020203" pitchFamily="34" charset="0"/>
                <a:cs typeface="Segoe UI Semilight" panose="020B0402040204020203" pitchFamily="34" charset="0"/>
              </a:endParaRPr>
            </a:p>
          </p:txBody>
        </p:sp>
        <p:cxnSp>
          <p:nvCxnSpPr>
            <p:cNvPr id="13" name="Straight Arrow Connector 12">
              <a:extLst>
                <a:ext uri="{FF2B5EF4-FFF2-40B4-BE49-F238E27FC236}">
                  <a16:creationId xmlns:a16="http://schemas.microsoft.com/office/drawing/2014/main" id="{F4617F71-8ED0-E44E-9A3B-6D0BDDFB94BA}"/>
                </a:ext>
              </a:extLst>
            </p:cNvPr>
            <p:cNvCxnSpPr>
              <a:cxnSpLocks/>
              <a:stCxn id="7" idx="2"/>
              <a:endCxn id="8" idx="0"/>
            </p:cNvCxnSpPr>
            <p:nvPr/>
          </p:nvCxnSpPr>
          <p:spPr>
            <a:xfrm>
              <a:off x="3065174" y="5338977"/>
              <a:ext cx="1870370" cy="402567"/>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618B5A7-70BF-454B-A4AF-930E49764341}"/>
                </a:ext>
              </a:extLst>
            </p:cNvPr>
            <p:cNvCxnSpPr>
              <a:cxnSpLocks/>
              <a:stCxn id="7" idx="2"/>
              <a:endCxn id="9" idx="0"/>
            </p:cNvCxnSpPr>
            <p:nvPr/>
          </p:nvCxnSpPr>
          <p:spPr>
            <a:xfrm>
              <a:off x="3065174" y="5338977"/>
              <a:ext cx="0" cy="407781"/>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0CE3529-72D5-124D-9B39-9F75F0B57291}"/>
                </a:ext>
              </a:extLst>
            </p:cNvPr>
            <p:cNvCxnSpPr>
              <a:cxnSpLocks/>
              <a:stCxn id="19" idx="2"/>
              <a:endCxn id="10" idx="0"/>
            </p:cNvCxnSpPr>
            <p:nvPr/>
          </p:nvCxnSpPr>
          <p:spPr>
            <a:xfrm flipH="1">
              <a:off x="529368" y="6114197"/>
              <a:ext cx="628364" cy="295861"/>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A65B36A-1980-CE45-9783-D1F4822D4A24}"/>
                </a:ext>
              </a:extLst>
            </p:cNvPr>
            <p:cNvCxnSpPr>
              <a:cxnSpLocks/>
              <a:stCxn id="8" idx="2"/>
              <a:endCxn id="11" idx="0"/>
            </p:cNvCxnSpPr>
            <p:nvPr/>
          </p:nvCxnSpPr>
          <p:spPr>
            <a:xfrm>
              <a:off x="4935544" y="6110876"/>
              <a:ext cx="586730" cy="299182"/>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5BAB2C1-A351-9742-BEFD-0A5ABAFA8A0C}"/>
                </a:ext>
              </a:extLst>
            </p:cNvPr>
            <p:cNvCxnSpPr>
              <a:cxnSpLocks/>
              <a:stCxn id="9" idx="2"/>
              <a:endCxn id="21" idx="0"/>
            </p:cNvCxnSpPr>
            <p:nvPr/>
          </p:nvCxnSpPr>
          <p:spPr>
            <a:xfrm flipH="1">
              <a:off x="1723156" y="6116090"/>
              <a:ext cx="1342018" cy="289449"/>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E73BB60-1B5E-814F-83B0-FC69068DAFFE}"/>
                </a:ext>
              </a:extLst>
            </p:cNvPr>
            <p:cNvCxnSpPr>
              <a:cxnSpLocks/>
              <a:stCxn id="9" idx="2"/>
              <a:endCxn id="12" idx="0"/>
            </p:cNvCxnSpPr>
            <p:nvPr/>
          </p:nvCxnSpPr>
          <p:spPr>
            <a:xfrm flipH="1">
              <a:off x="3064967" y="6116090"/>
              <a:ext cx="207" cy="289449"/>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72D3D3B-3639-3E44-B046-AFCF87883C7F}"/>
                </a:ext>
              </a:extLst>
            </p:cNvPr>
            <p:cNvSpPr txBox="1"/>
            <p:nvPr/>
          </p:nvSpPr>
          <p:spPr>
            <a:xfrm>
              <a:off x="695906" y="5744865"/>
              <a:ext cx="923651"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shout.o</a:t>
              </a:r>
              <a:endParaRPr lang="en-US" dirty="0">
                <a:latin typeface="Segoe UI Semilight" panose="020B0402040204020203" pitchFamily="34" charset="0"/>
                <a:cs typeface="Segoe UI Semilight" panose="020B0402040204020203" pitchFamily="34" charset="0"/>
              </a:endParaRPr>
            </a:p>
          </p:txBody>
        </p:sp>
        <p:cxnSp>
          <p:nvCxnSpPr>
            <p:cNvPr id="20" name="Straight Arrow Connector 19">
              <a:extLst>
                <a:ext uri="{FF2B5EF4-FFF2-40B4-BE49-F238E27FC236}">
                  <a16:creationId xmlns:a16="http://schemas.microsoft.com/office/drawing/2014/main" id="{926448E7-22E7-EC44-AE40-644BF5B22793}"/>
                </a:ext>
              </a:extLst>
            </p:cNvPr>
            <p:cNvCxnSpPr>
              <a:cxnSpLocks/>
              <a:stCxn id="7" idx="2"/>
              <a:endCxn id="19" idx="0"/>
            </p:cNvCxnSpPr>
            <p:nvPr/>
          </p:nvCxnSpPr>
          <p:spPr>
            <a:xfrm flipH="1">
              <a:off x="1157732" y="5338977"/>
              <a:ext cx="1907442" cy="405888"/>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B0993C8-AD73-CE45-9DA1-7D421B3E24E8}"/>
                </a:ext>
              </a:extLst>
            </p:cNvPr>
            <p:cNvSpPr txBox="1"/>
            <p:nvPr/>
          </p:nvSpPr>
          <p:spPr>
            <a:xfrm>
              <a:off x="1264536" y="6405539"/>
              <a:ext cx="917239"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shout.h</a:t>
              </a:r>
              <a:endParaRPr lang="en-US" dirty="0">
                <a:latin typeface="Segoe UI Semilight" panose="020B0402040204020203" pitchFamily="34" charset="0"/>
                <a:cs typeface="Segoe UI Semilight" panose="020B0402040204020203" pitchFamily="34" charset="0"/>
              </a:endParaRPr>
            </a:p>
          </p:txBody>
        </p:sp>
        <p:cxnSp>
          <p:nvCxnSpPr>
            <p:cNvPr id="22" name="Straight Arrow Connector 21">
              <a:extLst>
                <a:ext uri="{FF2B5EF4-FFF2-40B4-BE49-F238E27FC236}">
                  <a16:creationId xmlns:a16="http://schemas.microsoft.com/office/drawing/2014/main" id="{A6A27199-B7C4-224C-BC33-0D461CA926E9}"/>
                </a:ext>
              </a:extLst>
            </p:cNvPr>
            <p:cNvCxnSpPr>
              <a:cxnSpLocks/>
              <a:stCxn id="19" idx="2"/>
              <a:endCxn id="21" idx="0"/>
            </p:cNvCxnSpPr>
            <p:nvPr/>
          </p:nvCxnSpPr>
          <p:spPr>
            <a:xfrm>
              <a:off x="1157732" y="6114197"/>
              <a:ext cx="565424" cy="291342"/>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F382B5C-EEFB-C94A-91E2-CC26F788B091}"/>
                </a:ext>
              </a:extLst>
            </p:cNvPr>
            <p:cNvCxnSpPr>
              <a:cxnSpLocks/>
              <a:stCxn id="8" idx="2"/>
              <a:endCxn id="24" idx="0"/>
            </p:cNvCxnSpPr>
            <p:nvPr/>
          </p:nvCxnSpPr>
          <p:spPr>
            <a:xfrm flipH="1">
              <a:off x="4214440" y="6110876"/>
              <a:ext cx="721104" cy="294663"/>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7EB9519-C70D-3E41-9FDD-8150EDE81055}"/>
                </a:ext>
              </a:extLst>
            </p:cNvPr>
            <p:cNvSpPr txBox="1"/>
            <p:nvPr/>
          </p:nvSpPr>
          <p:spPr>
            <a:xfrm>
              <a:off x="3743189" y="6405539"/>
              <a:ext cx="942502"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speak.h</a:t>
              </a:r>
              <a:endParaRPr lang="en-US" dirty="0">
                <a:latin typeface="Segoe UI Semilight" panose="020B0402040204020203" pitchFamily="34" charset="0"/>
                <a:cs typeface="Segoe UI Semilight" panose="020B0402040204020203" pitchFamily="34" charset="0"/>
              </a:endParaRPr>
            </a:p>
          </p:txBody>
        </p:sp>
        <p:cxnSp>
          <p:nvCxnSpPr>
            <p:cNvPr id="25" name="Straight Arrow Connector 24">
              <a:extLst>
                <a:ext uri="{FF2B5EF4-FFF2-40B4-BE49-F238E27FC236}">
                  <a16:creationId xmlns:a16="http://schemas.microsoft.com/office/drawing/2014/main" id="{A9367629-EBA2-654D-8FC2-FC062CB821C7}"/>
                </a:ext>
              </a:extLst>
            </p:cNvPr>
            <p:cNvCxnSpPr>
              <a:cxnSpLocks/>
              <a:stCxn id="9" idx="2"/>
              <a:endCxn id="24" idx="0"/>
            </p:cNvCxnSpPr>
            <p:nvPr/>
          </p:nvCxnSpPr>
          <p:spPr>
            <a:xfrm>
              <a:off x="3065174" y="6116090"/>
              <a:ext cx="1149266" cy="289449"/>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E60E919-A9F9-B84A-B24D-146F2FFCCA3F}"/>
              </a:ext>
            </a:extLst>
          </p:cNvPr>
          <p:cNvGrpSpPr/>
          <p:nvPr/>
        </p:nvGrpSpPr>
        <p:grpSpPr>
          <a:xfrm>
            <a:off x="3040955" y="2803330"/>
            <a:ext cx="6310263" cy="3539430"/>
            <a:chOff x="6853671" y="-1856628"/>
            <a:chExt cx="6310263" cy="3539430"/>
          </a:xfrm>
        </p:grpSpPr>
        <p:sp>
          <p:nvSpPr>
            <p:cNvPr id="27" name="Rectangle 26">
              <a:extLst>
                <a:ext uri="{FF2B5EF4-FFF2-40B4-BE49-F238E27FC236}">
                  <a16:creationId xmlns:a16="http://schemas.microsoft.com/office/drawing/2014/main" id="{5F7B4D9E-2A6D-B14C-BF95-F4A33B808F6A}"/>
                </a:ext>
              </a:extLst>
            </p:cNvPr>
            <p:cNvSpPr/>
            <p:nvPr/>
          </p:nvSpPr>
          <p:spPr>
            <a:xfrm>
              <a:off x="6853671" y="-1856628"/>
              <a:ext cx="6310263" cy="3539430"/>
            </a:xfrm>
            <a:prstGeom prst="rect">
              <a:avLst/>
            </a:prstGeom>
            <a:ln>
              <a:solidFill>
                <a:srgbClr val="4C3282"/>
              </a:solidFill>
            </a:ln>
          </p:spPr>
          <p:txBody>
            <a:bodyPr wrap="square">
              <a:spAutoFit/>
            </a:bodyPr>
            <a:lstStyle/>
            <a:p>
              <a:r>
                <a:rPr lang="en-US" sz="1400" dirty="0">
                  <a:latin typeface="Courier New" panose="02070309020205020404" pitchFamily="49" charset="0"/>
                  <a:cs typeface="Courier New" panose="02070309020205020404" pitchFamily="49" charset="0"/>
                </a:rPr>
                <a:t>all: talk </a:t>
              </a:r>
            </a:p>
            <a:p>
              <a:r>
                <a:rPr lang="en-US" sz="1400" dirty="0">
                  <a:latin typeface="Courier New" panose="02070309020205020404" pitchFamily="49" charset="0"/>
                  <a:cs typeface="Courier New" panose="02070309020205020404" pitchFamily="49" charset="0"/>
                </a:rPr>
                <a:t># The executable </a:t>
              </a:r>
            </a:p>
            <a:p>
              <a:r>
                <a:rPr lang="en-US" sz="1400" dirty="0">
                  <a:latin typeface="Courier New" panose="02070309020205020404" pitchFamily="49" charset="0"/>
                  <a:cs typeface="Courier New" panose="02070309020205020404" pitchFamily="49" charset="0"/>
                </a:rPr>
                <a:t>talk: </a:t>
              </a:r>
              <a:r>
                <a:rPr lang="en-US" sz="1400" dirty="0" err="1">
                  <a:latin typeface="Courier New" panose="02070309020205020404" pitchFamily="49" charset="0"/>
                  <a:cs typeface="Courier New" panose="02070309020205020404" pitchFamily="49" charset="0"/>
                </a:rPr>
                <a:t>main.o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speak.o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shout.o</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gcc</a:t>
              </a:r>
              <a:r>
                <a:rPr lang="en-US" sz="1400" dirty="0">
                  <a:latin typeface="Courier New" panose="02070309020205020404" pitchFamily="49" charset="0"/>
                  <a:cs typeface="Courier New" panose="02070309020205020404" pitchFamily="49" charset="0"/>
                </a:rPr>
                <a:t> -Wall -std=c11 -g -o talk </a:t>
              </a:r>
              <a:r>
                <a:rPr lang="en-US" sz="1400" dirty="0" err="1">
                  <a:latin typeface="Courier New" panose="02070309020205020404" pitchFamily="49" charset="0"/>
                  <a:cs typeface="Courier New" panose="02070309020205020404" pitchFamily="49" charset="0"/>
                </a:rPr>
                <a:t>main.o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speak.o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shout.o</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Individual source files </a:t>
              </a:r>
            </a:p>
            <a:p>
              <a:r>
                <a:rPr lang="en-US" sz="1400" dirty="0" err="1">
                  <a:latin typeface="Courier New" panose="02070309020205020404" pitchFamily="49" charset="0"/>
                  <a:cs typeface="Courier New" panose="02070309020205020404" pitchFamily="49" charset="0"/>
                </a:rPr>
                <a:t>speak.o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speak.c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speak.h</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gcc</a:t>
              </a:r>
              <a:r>
                <a:rPr lang="en-US" sz="1400" dirty="0">
                  <a:latin typeface="Courier New" panose="02070309020205020404" pitchFamily="49" charset="0"/>
                  <a:cs typeface="Courier New" panose="02070309020205020404" pitchFamily="49" charset="0"/>
                </a:rPr>
                <a:t> -Wall -std=c11 -g -c </a:t>
              </a:r>
              <a:r>
                <a:rPr lang="en-US" sz="1400" dirty="0" err="1">
                  <a:latin typeface="Courier New" panose="02070309020205020404" pitchFamily="49" charset="0"/>
                  <a:cs typeface="Courier New" panose="02070309020205020404" pitchFamily="49" charset="0"/>
                </a:rPr>
                <a:t>speak.c</a:t>
              </a:r>
              <a:r>
                <a:rPr lang="en-US" sz="1400" dirty="0">
                  <a:latin typeface="Courier New" panose="02070309020205020404" pitchFamily="49" charset="0"/>
                  <a:cs typeface="Courier New" panose="02070309020205020404" pitchFamily="49" charset="0"/>
                </a:rPr>
                <a:t> </a:t>
              </a:r>
            </a:p>
            <a:p>
              <a:r>
                <a:rPr lang="en-US" sz="1400" dirty="0" err="1">
                  <a:latin typeface="Courier New" panose="02070309020205020404" pitchFamily="49" charset="0"/>
                  <a:cs typeface="Courier New" panose="02070309020205020404" pitchFamily="49" charset="0"/>
                </a:rPr>
                <a:t>shout.o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shout.c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shout.h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speak.h</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gcc</a:t>
              </a:r>
              <a:r>
                <a:rPr lang="en-US" sz="1400" dirty="0">
                  <a:latin typeface="Courier New" panose="02070309020205020404" pitchFamily="49" charset="0"/>
                  <a:cs typeface="Courier New" panose="02070309020205020404" pitchFamily="49" charset="0"/>
                </a:rPr>
                <a:t> -Wall -std=c11 -g -c </a:t>
              </a:r>
              <a:r>
                <a:rPr lang="en-US" sz="1400" dirty="0" err="1">
                  <a:latin typeface="Courier New" panose="02070309020205020404" pitchFamily="49" charset="0"/>
                  <a:cs typeface="Courier New" panose="02070309020205020404" pitchFamily="49" charset="0"/>
                </a:rPr>
                <a:t>shout.c</a:t>
              </a:r>
              <a:r>
                <a:rPr lang="en-US" sz="1400" dirty="0">
                  <a:latin typeface="Courier New" panose="02070309020205020404" pitchFamily="49" charset="0"/>
                  <a:cs typeface="Courier New" panose="02070309020205020404" pitchFamily="49" charset="0"/>
                </a:rPr>
                <a:t> </a:t>
              </a:r>
            </a:p>
            <a:p>
              <a:r>
                <a:rPr lang="en-US" sz="1400" dirty="0" err="1">
                  <a:latin typeface="Courier New" panose="02070309020205020404" pitchFamily="49" charset="0"/>
                  <a:cs typeface="Courier New" panose="02070309020205020404" pitchFamily="49" charset="0"/>
                </a:rPr>
                <a:t>main.o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main.c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speak.h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shout.h</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gcc</a:t>
              </a:r>
              <a:r>
                <a:rPr lang="en-US" sz="1400" dirty="0">
                  <a:latin typeface="Courier New" panose="02070309020205020404" pitchFamily="49" charset="0"/>
                  <a:cs typeface="Courier New" panose="02070309020205020404" pitchFamily="49" charset="0"/>
                </a:rPr>
                <a:t> -Wall -std=c11 -g -c </a:t>
              </a:r>
              <a:r>
                <a:rPr lang="en-US" sz="1400" dirty="0" err="1">
                  <a:latin typeface="Courier New" panose="02070309020205020404" pitchFamily="49" charset="0"/>
                  <a:cs typeface="Courier New" panose="02070309020205020404" pitchFamily="49" charset="0"/>
                </a:rPr>
                <a:t>main.c</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 "phony" target to remove built files and backups clean: rm -f *.o talk *~</a:t>
              </a:r>
            </a:p>
            <a:p>
              <a:endParaRPr lang="en-US" sz="1400" dirty="0">
                <a:latin typeface="Courier New" panose="02070309020205020404" pitchFamily="49" charset="0"/>
                <a:cs typeface="Courier New" panose="02070309020205020404" pitchFamily="49" charset="0"/>
              </a:endParaRPr>
            </a:p>
          </p:txBody>
        </p:sp>
        <p:sp>
          <p:nvSpPr>
            <p:cNvPr id="28" name="TextBox 27">
              <a:extLst>
                <a:ext uri="{FF2B5EF4-FFF2-40B4-BE49-F238E27FC236}">
                  <a16:creationId xmlns:a16="http://schemas.microsoft.com/office/drawing/2014/main" id="{1E50A26F-8FDD-CA4E-B48F-67FCC75C2074}"/>
                </a:ext>
              </a:extLst>
            </p:cNvPr>
            <p:cNvSpPr txBox="1"/>
            <p:nvPr/>
          </p:nvSpPr>
          <p:spPr>
            <a:xfrm>
              <a:off x="11963940" y="1338623"/>
              <a:ext cx="1172116" cy="338554"/>
            </a:xfrm>
            <a:prstGeom prst="rect">
              <a:avLst/>
            </a:prstGeom>
            <a:noFill/>
          </p:spPr>
          <p:txBody>
            <a:bodyPr wrap="none" rtlCol="0">
              <a:spAutoFit/>
            </a:bodyPr>
            <a:lstStyle/>
            <a:p>
              <a:r>
                <a:rPr lang="en-US" sz="1600" b="1" dirty="0" err="1">
                  <a:solidFill>
                    <a:srgbClr val="4C3282"/>
                  </a:solidFill>
                  <a:latin typeface="Courier New" panose="02070309020205020404" pitchFamily="49" charset="0"/>
                  <a:cs typeface="Courier New" panose="02070309020205020404" pitchFamily="49" charset="0"/>
                </a:rPr>
                <a:t>Makefile</a:t>
              </a:r>
              <a:endParaRPr lang="en-US" sz="1600" b="1" dirty="0">
                <a:solidFill>
                  <a:srgbClr val="4C3282"/>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4212202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4A64D-AEB6-3E4B-BB69-0D6211789820}"/>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22A34A4A-2E08-5246-8071-2C454711FF4A}"/>
              </a:ext>
            </a:extLst>
          </p:cNvPr>
          <p:cNvSpPr>
            <a:spLocks noGrp="1"/>
          </p:cNvSpPr>
          <p:nvPr>
            <p:ph type="sldNum" sz="quarter" idx="12"/>
          </p:nvPr>
        </p:nvSpPr>
        <p:spPr/>
        <p:txBody>
          <a:bodyPr/>
          <a:lstStyle/>
          <a:p>
            <a:fld id="{659665DE-58FC-41F4-AC58-2C90A5E00527}" type="slidenum">
              <a:rPr lang="en-US" smtClean="0"/>
              <a:t>16</a:t>
            </a:fld>
            <a:endParaRPr lang="en-US"/>
          </a:p>
        </p:txBody>
      </p:sp>
      <p:sp>
        <p:nvSpPr>
          <p:cNvPr id="5" name="Footer Placeholder 4">
            <a:extLst>
              <a:ext uri="{FF2B5EF4-FFF2-40B4-BE49-F238E27FC236}">
                <a16:creationId xmlns:a16="http://schemas.microsoft.com/office/drawing/2014/main" id="{483CCD56-E730-4A42-8BFC-A3308143BD6E}"/>
              </a:ext>
            </a:extLst>
          </p:cNvPr>
          <p:cNvSpPr>
            <a:spLocks noGrp="1"/>
          </p:cNvSpPr>
          <p:nvPr>
            <p:ph type="ftr" sz="quarter" idx="3"/>
          </p:nvPr>
        </p:nvSpPr>
        <p:spPr>
          <a:xfrm>
            <a:off x="4842742" y="6544402"/>
            <a:ext cx="5901459" cy="274320"/>
          </a:xfrm>
          <a:prstGeom prst="rect">
            <a:avLst/>
          </a:prstGeom>
        </p:spPr>
        <p:txBody>
          <a:bodyPr vert="horz" lIns="91440" tIns="45720" rIns="91440" bIns="45720" rtlCol="0" anchor="ctr"/>
          <a:lstStyle>
            <a:defPPr>
              <a:defRPr lang="en-US"/>
            </a:defPPr>
            <a:lvl1pPr marL="0" algn="r" defTabSz="457200" rtl="0" eaLnBrk="1" latinLnBrk="0" hangingPunct="1">
              <a:defRPr sz="1000" kern="1200" cap="all" baseline="0">
                <a:solidFill>
                  <a:srgbClr val="B6A479"/>
                </a:solidFill>
                <a:latin typeface="Segoe UI Light" panose="020B0502040204020203" pitchFamily="34" charset="0"/>
                <a:ea typeface="+mn-ea"/>
                <a:cs typeface="Segoe UI Light" panose="020B0502040204020203"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CSE 374 au 20 - Kasey Champion</a:t>
            </a:r>
            <a:endParaRPr lang="en-US" dirty="0"/>
          </a:p>
        </p:txBody>
      </p:sp>
      <p:grpSp>
        <p:nvGrpSpPr>
          <p:cNvPr id="6" name="Group 5">
            <a:extLst>
              <a:ext uri="{FF2B5EF4-FFF2-40B4-BE49-F238E27FC236}">
                <a16:creationId xmlns:a16="http://schemas.microsoft.com/office/drawing/2014/main" id="{4B6AE02C-E202-AE4F-9E01-DFF3BB60060A}"/>
              </a:ext>
            </a:extLst>
          </p:cNvPr>
          <p:cNvGrpSpPr/>
          <p:nvPr/>
        </p:nvGrpSpPr>
        <p:grpSpPr>
          <a:xfrm>
            <a:off x="5754112" y="1355967"/>
            <a:ext cx="5911556" cy="1809745"/>
            <a:chOff x="81969" y="4969645"/>
            <a:chExt cx="5911556" cy="1809745"/>
          </a:xfrm>
        </p:grpSpPr>
        <p:sp>
          <p:nvSpPr>
            <p:cNvPr id="7" name="TextBox 6">
              <a:extLst>
                <a:ext uri="{FF2B5EF4-FFF2-40B4-BE49-F238E27FC236}">
                  <a16:creationId xmlns:a16="http://schemas.microsoft.com/office/drawing/2014/main" id="{95708B1F-8FF7-BF40-B5CD-B3451CD3D55E}"/>
                </a:ext>
              </a:extLst>
            </p:cNvPr>
            <p:cNvSpPr txBox="1"/>
            <p:nvPr/>
          </p:nvSpPr>
          <p:spPr>
            <a:xfrm>
              <a:off x="2798113" y="4969645"/>
              <a:ext cx="534121" cy="369332"/>
            </a:xfrm>
            <a:prstGeom prst="rect">
              <a:avLst/>
            </a:prstGeom>
            <a:noFill/>
            <a:ln>
              <a:solidFill>
                <a:srgbClr val="B6A479"/>
              </a:solidFill>
            </a:ln>
          </p:spPr>
          <p:txBody>
            <a:bodyPr wrap="none" rtlCol="0">
              <a:spAutoFit/>
            </a:bodyPr>
            <a:lstStyle/>
            <a:p>
              <a:r>
                <a:rPr lang="en-US" dirty="0">
                  <a:latin typeface="Segoe UI Semilight" panose="020B0402040204020203" pitchFamily="34" charset="0"/>
                  <a:cs typeface="Segoe UI Semilight" panose="020B0402040204020203" pitchFamily="34" charset="0"/>
                </a:rPr>
                <a:t>talk</a:t>
              </a:r>
            </a:p>
          </p:txBody>
        </p:sp>
        <p:sp>
          <p:nvSpPr>
            <p:cNvPr id="8" name="TextBox 7">
              <a:extLst>
                <a:ext uri="{FF2B5EF4-FFF2-40B4-BE49-F238E27FC236}">
                  <a16:creationId xmlns:a16="http://schemas.microsoft.com/office/drawing/2014/main" id="{1BB1E8B2-CA37-6949-8EAF-F354E82AEB0E}"/>
                </a:ext>
              </a:extLst>
            </p:cNvPr>
            <p:cNvSpPr txBox="1"/>
            <p:nvPr/>
          </p:nvSpPr>
          <p:spPr>
            <a:xfrm>
              <a:off x="4461087" y="5741544"/>
              <a:ext cx="948914"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speak.o</a:t>
              </a:r>
              <a:endParaRPr lang="en-US" dirty="0">
                <a:latin typeface="Segoe UI Semilight" panose="020B0402040204020203" pitchFamily="34" charset="0"/>
                <a:cs typeface="Segoe UI Semilight" panose="020B0402040204020203" pitchFamily="34" charset="0"/>
              </a:endParaRPr>
            </a:p>
          </p:txBody>
        </p:sp>
        <p:sp>
          <p:nvSpPr>
            <p:cNvPr id="9" name="TextBox 8">
              <a:extLst>
                <a:ext uri="{FF2B5EF4-FFF2-40B4-BE49-F238E27FC236}">
                  <a16:creationId xmlns:a16="http://schemas.microsoft.com/office/drawing/2014/main" id="{CCA5C7CA-98FD-DF43-92B3-9757FF9BF023}"/>
                </a:ext>
              </a:extLst>
            </p:cNvPr>
            <p:cNvSpPr txBox="1"/>
            <p:nvPr/>
          </p:nvSpPr>
          <p:spPr>
            <a:xfrm>
              <a:off x="2637011" y="5746758"/>
              <a:ext cx="856325"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main.o</a:t>
              </a:r>
              <a:endParaRPr lang="en-US" dirty="0">
                <a:latin typeface="Segoe UI Semilight" panose="020B0402040204020203" pitchFamily="34" charset="0"/>
                <a:cs typeface="Segoe UI Semilight" panose="020B0402040204020203" pitchFamily="34" charset="0"/>
              </a:endParaRPr>
            </a:p>
          </p:txBody>
        </p:sp>
        <p:sp>
          <p:nvSpPr>
            <p:cNvPr id="10" name="TextBox 9">
              <a:extLst>
                <a:ext uri="{FF2B5EF4-FFF2-40B4-BE49-F238E27FC236}">
                  <a16:creationId xmlns:a16="http://schemas.microsoft.com/office/drawing/2014/main" id="{8A42B6B1-C51E-1A48-9A30-3970C4F5FCB6}"/>
                </a:ext>
              </a:extLst>
            </p:cNvPr>
            <p:cNvSpPr txBox="1"/>
            <p:nvPr/>
          </p:nvSpPr>
          <p:spPr>
            <a:xfrm>
              <a:off x="81969" y="6410058"/>
              <a:ext cx="894797"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shout.c</a:t>
              </a:r>
              <a:endParaRPr lang="en-US" dirty="0">
                <a:latin typeface="Segoe UI Semilight" panose="020B0402040204020203" pitchFamily="34" charset="0"/>
                <a:cs typeface="Segoe UI Semilight" panose="020B0402040204020203" pitchFamily="34" charset="0"/>
              </a:endParaRPr>
            </a:p>
          </p:txBody>
        </p:sp>
        <p:sp>
          <p:nvSpPr>
            <p:cNvPr id="11" name="TextBox 10">
              <a:extLst>
                <a:ext uri="{FF2B5EF4-FFF2-40B4-BE49-F238E27FC236}">
                  <a16:creationId xmlns:a16="http://schemas.microsoft.com/office/drawing/2014/main" id="{69BB6098-B75C-1F42-ADE8-89EDB0EE6972}"/>
                </a:ext>
              </a:extLst>
            </p:cNvPr>
            <p:cNvSpPr txBox="1"/>
            <p:nvPr/>
          </p:nvSpPr>
          <p:spPr>
            <a:xfrm>
              <a:off x="5051023" y="6410058"/>
              <a:ext cx="942502"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speak.c</a:t>
              </a:r>
              <a:endParaRPr lang="en-US" dirty="0">
                <a:latin typeface="Segoe UI Semilight" panose="020B0402040204020203" pitchFamily="34" charset="0"/>
                <a:cs typeface="Segoe UI Semilight" panose="020B0402040204020203" pitchFamily="34" charset="0"/>
              </a:endParaRPr>
            </a:p>
          </p:txBody>
        </p:sp>
        <p:sp>
          <p:nvSpPr>
            <p:cNvPr id="12" name="TextBox 11">
              <a:extLst>
                <a:ext uri="{FF2B5EF4-FFF2-40B4-BE49-F238E27FC236}">
                  <a16:creationId xmlns:a16="http://schemas.microsoft.com/office/drawing/2014/main" id="{0F30ED38-A4B1-D146-92B1-1112A40DBDAD}"/>
                </a:ext>
              </a:extLst>
            </p:cNvPr>
            <p:cNvSpPr txBox="1"/>
            <p:nvPr/>
          </p:nvSpPr>
          <p:spPr>
            <a:xfrm>
              <a:off x="2651231" y="6405539"/>
              <a:ext cx="827471"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main.c</a:t>
              </a:r>
              <a:endParaRPr lang="en-US" dirty="0">
                <a:latin typeface="Segoe UI Semilight" panose="020B0402040204020203" pitchFamily="34" charset="0"/>
                <a:cs typeface="Segoe UI Semilight" panose="020B0402040204020203" pitchFamily="34" charset="0"/>
              </a:endParaRPr>
            </a:p>
          </p:txBody>
        </p:sp>
        <p:cxnSp>
          <p:nvCxnSpPr>
            <p:cNvPr id="13" name="Straight Arrow Connector 12">
              <a:extLst>
                <a:ext uri="{FF2B5EF4-FFF2-40B4-BE49-F238E27FC236}">
                  <a16:creationId xmlns:a16="http://schemas.microsoft.com/office/drawing/2014/main" id="{F4617F71-8ED0-E44E-9A3B-6D0BDDFB94BA}"/>
                </a:ext>
              </a:extLst>
            </p:cNvPr>
            <p:cNvCxnSpPr>
              <a:cxnSpLocks/>
              <a:stCxn id="7" idx="2"/>
              <a:endCxn id="8" idx="0"/>
            </p:cNvCxnSpPr>
            <p:nvPr/>
          </p:nvCxnSpPr>
          <p:spPr>
            <a:xfrm>
              <a:off x="3065174" y="5338977"/>
              <a:ext cx="1870370" cy="402567"/>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618B5A7-70BF-454B-A4AF-930E49764341}"/>
                </a:ext>
              </a:extLst>
            </p:cNvPr>
            <p:cNvCxnSpPr>
              <a:cxnSpLocks/>
              <a:stCxn id="7" idx="2"/>
              <a:endCxn id="9" idx="0"/>
            </p:cNvCxnSpPr>
            <p:nvPr/>
          </p:nvCxnSpPr>
          <p:spPr>
            <a:xfrm>
              <a:off x="3065174" y="5338977"/>
              <a:ext cx="0" cy="407781"/>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0CE3529-72D5-124D-9B39-9F75F0B57291}"/>
                </a:ext>
              </a:extLst>
            </p:cNvPr>
            <p:cNvCxnSpPr>
              <a:cxnSpLocks/>
              <a:stCxn id="19" idx="2"/>
              <a:endCxn id="10" idx="0"/>
            </p:cNvCxnSpPr>
            <p:nvPr/>
          </p:nvCxnSpPr>
          <p:spPr>
            <a:xfrm flipH="1">
              <a:off x="529368" y="6114197"/>
              <a:ext cx="628364" cy="295861"/>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A65B36A-1980-CE45-9783-D1F4822D4A24}"/>
                </a:ext>
              </a:extLst>
            </p:cNvPr>
            <p:cNvCxnSpPr>
              <a:cxnSpLocks/>
              <a:stCxn id="8" idx="2"/>
              <a:endCxn id="11" idx="0"/>
            </p:cNvCxnSpPr>
            <p:nvPr/>
          </p:nvCxnSpPr>
          <p:spPr>
            <a:xfrm>
              <a:off x="4935544" y="6110876"/>
              <a:ext cx="586730" cy="299182"/>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5BAB2C1-A351-9742-BEFD-0A5ABAFA8A0C}"/>
                </a:ext>
              </a:extLst>
            </p:cNvPr>
            <p:cNvCxnSpPr>
              <a:cxnSpLocks/>
              <a:stCxn id="9" idx="2"/>
              <a:endCxn id="21" idx="0"/>
            </p:cNvCxnSpPr>
            <p:nvPr/>
          </p:nvCxnSpPr>
          <p:spPr>
            <a:xfrm flipH="1">
              <a:off x="1723156" y="6116090"/>
              <a:ext cx="1342018" cy="289449"/>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E73BB60-1B5E-814F-83B0-FC69068DAFFE}"/>
                </a:ext>
              </a:extLst>
            </p:cNvPr>
            <p:cNvCxnSpPr>
              <a:cxnSpLocks/>
              <a:stCxn id="9" idx="2"/>
              <a:endCxn id="12" idx="0"/>
            </p:cNvCxnSpPr>
            <p:nvPr/>
          </p:nvCxnSpPr>
          <p:spPr>
            <a:xfrm flipH="1">
              <a:off x="3064967" y="6116090"/>
              <a:ext cx="207" cy="289449"/>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72D3D3B-3639-3E44-B046-AFCF87883C7F}"/>
                </a:ext>
              </a:extLst>
            </p:cNvPr>
            <p:cNvSpPr txBox="1"/>
            <p:nvPr/>
          </p:nvSpPr>
          <p:spPr>
            <a:xfrm>
              <a:off x="695906" y="5744865"/>
              <a:ext cx="923651"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shout.o</a:t>
              </a:r>
              <a:endParaRPr lang="en-US" dirty="0">
                <a:latin typeface="Segoe UI Semilight" panose="020B0402040204020203" pitchFamily="34" charset="0"/>
                <a:cs typeface="Segoe UI Semilight" panose="020B0402040204020203" pitchFamily="34" charset="0"/>
              </a:endParaRPr>
            </a:p>
          </p:txBody>
        </p:sp>
        <p:cxnSp>
          <p:nvCxnSpPr>
            <p:cNvPr id="20" name="Straight Arrow Connector 19">
              <a:extLst>
                <a:ext uri="{FF2B5EF4-FFF2-40B4-BE49-F238E27FC236}">
                  <a16:creationId xmlns:a16="http://schemas.microsoft.com/office/drawing/2014/main" id="{926448E7-22E7-EC44-AE40-644BF5B22793}"/>
                </a:ext>
              </a:extLst>
            </p:cNvPr>
            <p:cNvCxnSpPr>
              <a:cxnSpLocks/>
              <a:stCxn id="7" idx="2"/>
              <a:endCxn id="19" idx="0"/>
            </p:cNvCxnSpPr>
            <p:nvPr/>
          </p:nvCxnSpPr>
          <p:spPr>
            <a:xfrm flipH="1">
              <a:off x="1157732" y="5338977"/>
              <a:ext cx="1907442" cy="405888"/>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B0993C8-AD73-CE45-9DA1-7D421B3E24E8}"/>
                </a:ext>
              </a:extLst>
            </p:cNvPr>
            <p:cNvSpPr txBox="1"/>
            <p:nvPr/>
          </p:nvSpPr>
          <p:spPr>
            <a:xfrm>
              <a:off x="1264536" y="6405539"/>
              <a:ext cx="917239"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shout.h</a:t>
              </a:r>
              <a:endParaRPr lang="en-US" dirty="0">
                <a:latin typeface="Segoe UI Semilight" panose="020B0402040204020203" pitchFamily="34" charset="0"/>
                <a:cs typeface="Segoe UI Semilight" panose="020B0402040204020203" pitchFamily="34" charset="0"/>
              </a:endParaRPr>
            </a:p>
          </p:txBody>
        </p:sp>
        <p:cxnSp>
          <p:nvCxnSpPr>
            <p:cNvPr id="22" name="Straight Arrow Connector 21">
              <a:extLst>
                <a:ext uri="{FF2B5EF4-FFF2-40B4-BE49-F238E27FC236}">
                  <a16:creationId xmlns:a16="http://schemas.microsoft.com/office/drawing/2014/main" id="{A6A27199-B7C4-224C-BC33-0D461CA926E9}"/>
                </a:ext>
              </a:extLst>
            </p:cNvPr>
            <p:cNvCxnSpPr>
              <a:cxnSpLocks/>
              <a:stCxn id="19" idx="2"/>
              <a:endCxn id="21" idx="0"/>
            </p:cNvCxnSpPr>
            <p:nvPr/>
          </p:nvCxnSpPr>
          <p:spPr>
            <a:xfrm>
              <a:off x="1157732" y="6114197"/>
              <a:ext cx="565424" cy="291342"/>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F382B5C-EEFB-C94A-91E2-CC26F788B091}"/>
                </a:ext>
              </a:extLst>
            </p:cNvPr>
            <p:cNvCxnSpPr>
              <a:cxnSpLocks/>
              <a:stCxn id="8" idx="2"/>
              <a:endCxn id="24" idx="0"/>
            </p:cNvCxnSpPr>
            <p:nvPr/>
          </p:nvCxnSpPr>
          <p:spPr>
            <a:xfrm flipH="1">
              <a:off x="4214440" y="6110876"/>
              <a:ext cx="721104" cy="294663"/>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7EB9519-C70D-3E41-9FDD-8150EDE81055}"/>
                </a:ext>
              </a:extLst>
            </p:cNvPr>
            <p:cNvSpPr txBox="1"/>
            <p:nvPr/>
          </p:nvSpPr>
          <p:spPr>
            <a:xfrm>
              <a:off x="3743189" y="6405539"/>
              <a:ext cx="942502"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speak.h</a:t>
              </a:r>
              <a:endParaRPr lang="en-US" dirty="0">
                <a:latin typeface="Segoe UI Semilight" panose="020B0402040204020203" pitchFamily="34" charset="0"/>
                <a:cs typeface="Segoe UI Semilight" panose="020B0402040204020203" pitchFamily="34" charset="0"/>
              </a:endParaRPr>
            </a:p>
          </p:txBody>
        </p:sp>
        <p:cxnSp>
          <p:nvCxnSpPr>
            <p:cNvPr id="25" name="Straight Arrow Connector 24">
              <a:extLst>
                <a:ext uri="{FF2B5EF4-FFF2-40B4-BE49-F238E27FC236}">
                  <a16:creationId xmlns:a16="http://schemas.microsoft.com/office/drawing/2014/main" id="{A9367629-EBA2-654D-8FC2-FC062CB821C7}"/>
                </a:ext>
              </a:extLst>
            </p:cNvPr>
            <p:cNvCxnSpPr>
              <a:cxnSpLocks/>
              <a:stCxn id="9" idx="2"/>
              <a:endCxn id="24" idx="0"/>
            </p:cNvCxnSpPr>
            <p:nvPr/>
          </p:nvCxnSpPr>
          <p:spPr>
            <a:xfrm>
              <a:off x="3065174" y="6116090"/>
              <a:ext cx="1149266" cy="289449"/>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E60E919-A9F9-B84A-B24D-146F2FFCCA3F}"/>
              </a:ext>
            </a:extLst>
          </p:cNvPr>
          <p:cNvGrpSpPr/>
          <p:nvPr/>
        </p:nvGrpSpPr>
        <p:grpSpPr>
          <a:xfrm>
            <a:off x="687353" y="1374364"/>
            <a:ext cx="8397066" cy="5307198"/>
            <a:chOff x="8928278" y="-1950779"/>
            <a:chExt cx="8397066" cy="5307198"/>
          </a:xfrm>
        </p:grpSpPr>
        <p:sp>
          <p:nvSpPr>
            <p:cNvPr id="27" name="Rectangle 26">
              <a:extLst>
                <a:ext uri="{FF2B5EF4-FFF2-40B4-BE49-F238E27FC236}">
                  <a16:creationId xmlns:a16="http://schemas.microsoft.com/office/drawing/2014/main" id="{5F7B4D9E-2A6D-B14C-BF95-F4A33B808F6A}"/>
                </a:ext>
              </a:extLst>
            </p:cNvPr>
            <p:cNvSpPr/>
            <p:nvPr/>
          </p:nvSpPr>
          <p:spPr>
            <a:xfrm>
              <a:off x="8928278" y="-1475673"/>
              <a:ext cx="8397066" cy="4832092"/>
            </a:xfrm>
            <a:prstGeom prst="rect">
              <a:avLst/>
            </a:prstGeom>
            <a:ln>
              <a:noFill/>
            </a:ln>
          </p:spPr>
          <p:txBody>
            <a:bodyPr wrap="square">
              <a:spAutoFit/>
            </a:bodyPr>
            <a:lstStyle/>
            <a:p>
              <a:r>
                <a:rPr lang="en-US" sz="1400" dirty="0">
                  <a:latin typeface="Courier New" panose="02070309020205020404" pitchFamily="49" charset="0"/>
                  <a:cs typeface="Courier New" panose="02070309020205020404" pitchFamily="49" charset="0"/>
                </a:rPr>
                <a:t>CC = </a:t>
              </a:r>
              <a:r>
                <a:rPr lang="en-US" sz="1400" dirty="0" err="1">
                  <a:latin typeface="Courier New" panose="02070309020205020404" pitchFamily="49" charset="0"/>
                  <a:cs typeface="Courier New" panose="02070309020205020404" pitchFamily="49" charset="0"/>
                </a:rPr>
                <a:t>gcc</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Compiler flags: -Wall for debugger warnings </a:t>
              </a:r>
            </a:p>
            <a:p>
              <a:r>
                <a:rPr lang="en-US" sz="1400" dirty="0">
                  <a:latin typeface="Courier New" panose="02070309020205020404" pitchFamily="49" charset="0"/>
                  <a:cs typeface="Courier New" panose="02070309020205020404" pitchFamily="49" charset="0"/>
                </a:rPr>
                <a:t># -std=c11 for updated standards </a:t>
              </a:r>
            </a:p>
            <a:p>
              <a:r>
                <a:rPr lang="en-US" sz="1400" dirty="0">
                  <a:latin typeface="Courier New" panose="02070309020205020404" pitchFamily="49" charset="0"/>
                  <a:cs typeface="Courier New" panose="02070309020205020404" pitchFamily="49" charset="0"/>
                </a:rPr>
                <a:t>CFLAGS = -Wall -std=c11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ifdef DEBUG </a:t>
              </a:r>
            </a:p>
            <a:p>
              <a:r>
                <a:rPr lang="en-US" sz="1400" dirty="0">
                  <a:latin typeface="Courier New" panose="02070309020205020404" pitchFamily="49" charset="0"/>
                  <a:cs typeface="Courier New" panose="02070309020205020404" pitchFamily="49" charset="0"/>
                </a:rPr>
                <a:t>CFLAGS += -g </a:t>
              </a:r>
            </a:p>
            <a:p>
              <a:r>
                <a:rPr lang="en-US" sz="1400" dirty="0">
                  <a:latin typeface="Courier New" panose="02070309020205020404" pitchFamily="49" charset="0"/>
                  <a:cs typeface="Courier New" panose="02070309020205020404" pitchFamily="49" charset="0"/>
                </a:rPr>
                <a:t>endif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The name of the program that we are producing. </a:t>
              </a:r>
            </a:p>
            <a:p>
              <a:r>
                <a:rPr lang="en-US" sz="1400" dirty="0">
                  <a:latin typeface="Courier New" panose="02070309020205020404" pitchFamily="49" charset="0"/>
                  <a:cs typeface="Courier New" panose="02070309020205020404" pitchFamily="49" charset="0"/>
                </a:rPr>
                <a:t>TARGET = talk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This is a "phony" target that tells </a:t>
              </a:r>
            </a:p>
            <a:p>
              <a:r>
                <a:rPr lang="en-US" sz="1400" dirty="0">
                  <a:latin typeface="Courier New" panose="02070309020205020404" pitchFamily="49" charset="0"/>
                  <a:cs typeface="Courier New" panose="02070309020205020404" pitchFamily="49" charset="0"/>
                </a:rPr>
                <a:t># make what other targets to build. </a:t>
              </a:r>
            </a:p>
            <a:p>
              <a:r>
                <a:rPr lang="en-US" sz="1400" dirty="0">
                  <a:latin typeface="Courier New" panose="02070309020205020404" pitchFamily="49" charset="0"/>
                  <a:cs typeface="Courier New" panose="02070309020205020404" pitchFamily="49" charset="0"/>
                </a:rPr>
                <a:t>all: $(TARGET)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All the .o files we need for our executable. </a:t>
              </a:r>
            </a:p>
            <a:p>
              <a:r>
                <a:rPr lang="en-US" sz="1400" dirty="0">
                  <a:latin typeface="Courier New" panose="02070309020205020404" pitchFamily="49" charset="0"/>
                  <a:cs typeface="Courier New" panose="02070309020205020404" pitchFamily="49" charset="0"/>
                </a:rPr>
                <a:t>OBJS = </a:t>
              </a:r>
              <a:r>
                <a:rPr lang="en-US" sz="1400" dirty="0" err="1">
                  <a:latin typeface="Courier New" panose="02070309020205020404" pitchFamily="49" charset="0"/>
                  <a:cs typeface="Courier New" panose="02070309020205020404" pitchFamily="49" charset="0"/>
                </a:rPr>
                <a:t>main.o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speak.o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shout.o</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The executable </a:t>
              </a:r>
            </a:p>
            <a:p>
              <a:r>
                <a:rPr lang="en-US" sz="1400" dirty="0">
                  <a:latin typeface="Courier New" panose="02070309020205020404" pitchFamily="49" charset="0"/>
                  <a:cs typeface="Courier New" panose="02070309020205020404" pitchFamily="49" charset="0"/>
                </a:rPr>
                <a:t>$(TARGET): $(OBJS) </a:t>
              </a:r>
            </a:p>
            <a:p>
              <a:r>
                <a:rPr lang="en-US" sz="1400" dirty="0">
                  <a:latin typeface="Courier New" panose="02070309020205020404" pitchFamily="49" charset="0"/>
                  <a:cs typeface="Courier New" panose="02070309020205020404" pitchFamily="49" charset="0"/>
                </a:rPr>
                <a:t>   $(CC) $(CFLAGS) -o talk $(OBJS) </a:t>
              </a:r>
            </a:p>
          </p:txBody>
        </p:sp>
        <p:sp>
          <p:nvSpPr>
            <p:cNvPr id="28" name="TextBox 27">
              <a:extLst>
                <a:ext uri="{FF2B5EF4-FFF2-40B4-BE49-F238E27FC236}">
                  <a16:creationId xmlns:a16="http://schemas.microsoft.com/office/drawing/2014/main" id="{1E50A26F-8FDD-CA4E-B48F-67FCC75C2074}"/>
                </a:ext>
              </a:extLst>
            </p:cNvPr>
            <p:cNvSpPr txBox="1"/>
            <p:nvPr/>
          </p:nvSpPr>
          <p:spPr>
            <a:xfrm>
              <a:off x="8928278" y="-1950779"/>
              <a:ext cx="1172116" cy="338554"/>
            </a:xfrm>
            <a:prstGeom prst="rect">
              <a:avLst/>
            </a:prstGeom>
            <a:noFill/>
          </p:spPr>
          <p:txBody>
            <a:bodyPr wrap="none" rtlCol="0">
              <a:spAutoFit/>
            </a:bodyPr>
            <a:lstStyle/>
            <a:p>
              <a:r>
                <a:rPr lang="en-US" sz="1600" b="1" dirty="0" err="1">
                  <a:solidFill>
                    <a:srgbClr val="4C3282"/>
                  </a:solidFill>
                  <a:latin typeface="Courier New" panose="02070309020205020404" pitchFamily="49" charset="0"/>
                  <a:cs typeface="Courier New" panose="02070309020205020404" pitchFamily="49" charset="0"/>
                </a:rPr>
                <a:t>Makefile</a:t>
              </a:r>
              <a:endParaRPr lang="en-US" sz="1600" b="1" dirty="0">
                <a:solidFill>
                  <a:srgbClr val="4C3282"/>
                </a:solidFill>
                <a:latin typeface="Courier New" panose="02070309020205020404" pitchFamily="49" charset="0"/>
                <a:cs typeface="Courier New" panose="02070309020205020404" pitchFamily="49" charset="0"/>
              </a:endParaRPr>
            </a:p>
          </p:txBody>
        </p:sp>
      </p:grpSp>
      <p:sp>
        <p:nvSpPr>
          <p:cNvPr id="3" name="Rectangle 2">
            <a:extLst>
              <a:ext uri="{FF2B5EF4-FFF2-40B4-BE49-F238E27FC236}">
                <a16:creationId xmlns:a16="http://schemas.microsoft.com/office/drawing/2014/main" id="{2AE3C71E-3E94-6A4D-A490-D36F877D2813}"/>
              </a:ext>
            </a:extLst>
          </p:cNvPr>
          <p:cNvSpPr/>
          <p:nvPr/>
        </p:nvSpPr>
        <p:spPr>
          <a:xfrm>
            <a:off x="6069343" y="4204155"/>
            <a:ext cx="6096000" cy="2246769"/>
          </a:xfrm>
          <a:prstGeom prst="rect">
            <a:avLst/>
          </a:prstGeom>
        </p:spPr>
        <p:txBody>
          <a:bodyPr>
            <a:spAutoFit/>
          </a:bodyPr>
          <a:lstStyle/>
          <a:p>
            <a:r>
              <a:rPr lang="en-US" sz="1400" dirty="0">
                <a:latin typeface="Courier New" panose="02070309020205020404" pitchFamily="49" charset="0"/>
                <a:cs typeface="Courier New" panose="02070309020205020404" pitchFamily="49" charset="0"/>
              </a:rPr>
              <a:t># Individual source files </a:t>
            </a:r>
          </a:p>
          <a:p>
            <a:r>
              <a:rPr lang="en-US" sz="1400" dirty="0" err="1">
                <a:latin typeface="Courier New" panose="02070309020205020404" pitchFamily="49" charset="0"/>
                <a:cs typeface="Courier New" panose="02070309020205020404" pitchFamily="49" charset="0"/>
              </a:rPr>
              <a:t>speak.o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speak.c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speak.h</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$(CC) $(CFLAGS) -c </a:t>
            </a:r>
            <a:r>
              <a:rPr lang="en-US" sz="1400" dirty="0" err="1">
                <a:latin typeface="Courier New" panose="02070309020205020404" pitchFamily="49" charset="0"/>
                <a:cs typeface="Courier New" panose="02070309020205020404" pitchFamily="49" charset="0"/>
              </a:rPr>
              <a:t>speak.c</a:t>
            </a:r>
            <a:r>
              <a:rPr lang="en-US" sz="1400" dirty="0">
                <a:latin typeface="Courier New" panose="02070309020205020404" pitchFamily="49" charset="0"/>
                <a:cs typeface="Courier New" panose="02070309020205020404" pitchFamily="49" charset="0"/>
              </a:rPr>
              <a:t> </a:t>
            </a:r>
          </a:p>
          <a:p>
            <a:r>
              <a:rPr lang="en-US" sz="1400" dirty="0" err="1">
                <a:latin typeface="Courier New" panose="02070309020205020404" pitchFamily="49" charset="0"/>
                <a:cs typeface="Courier New" panose="02070309020205020404" pitchFamily="49" charset="0"/>
              </a:rPr>
              <a:t>shout.o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shout.c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shout.h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speak.h</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$(CC) $(CFLAGS) -c </a:t>
            </a:r>
            <a:r>
              <a:rPr lang="en-US" sz="1400" dirty="0" err="1">
                <a:latin typeface="Courier New" panose="02070309020205020404" pitchFamily="49" charset="0"/>
                <a:cs typeface="Courier New" panose="02070309020205020404" pitchFamily="49" charset="0"/>
              </a:rPr>
              <a:t>shout.c</a:t>
            </a:r>
            <a:r>
              <a:rPr lang="en-US" sz="1400" dirty="0">
                <a:latin typeface="Courier New" panose="02070309020205020404" pitchFamily="49" charset="0"/>
                <a:cs typeface="Courier New" panose="02070309020205020404" pitchFamily="49" charset="0"/>
              </a:rPr>
              <a:t> </a:t>
            </a:r>
          </a:p>
          <a:p>
            <a:r>
              <a:rPr lang="en-US" sz="1400" dirty="0" err="1">
                <a:latin typeface="Courier New" panose="02070309020205020404" pitchFamily="49" charset="0"/>
                <a:cs typeface="Courier New" panose="02070309020205020404" pitchFamily="49" charset="0"/>
              </a:rPr>
              <a:t>main.o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main.c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speak.h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shout.h</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$(CC) $(CFLAGS) -c </a:t>
            </a:r>
            <a:r>
              <a:rPr lang="en-US" sz="1400" dirty="0" err="1">
                <a:latin typeface="Courier New" panose="02070309020205020404" pitchFamily="49" charset="0"/>
                <a:cs typeface="Courier New" panose="02070309020205020404" pitchFamily="49" charset="0"/>
              </a:rPr>
              <a:t>main.c</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 "phony" target to remove built files and backups </a:t>
            </a:r>
          </a:p>
          <a:p>
            <a:r>
              <a:rPr lang="en-US" sz="1400" dirty="0">
                <a:latin typeface="Courier New" panose="02070309020205020404" pitchFamily="49" charset="0"/>
                <a:cs typeface="Courier New" panose="02070309020205020404" pitchFamily="49" charset="0"/>
              </a:rPr>
              <a:t>clean: rm -f *.o talk *~</a:t>
            </a:r>
          </a:p>
        </p:txBody>
      </p:sp>
    </p:spTree>
    <p:extLst>
      <p:ext uri="{BB962C8B-B14F-4D97-AF65-F5344CB8AC3E}">
        <p14:creationId xmlns:p14="http://schemas.microsoft.com/office/powerpoint/2010/main" val="3393785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0747-B5C4-1F5B-868E-0995AB986F10}"/>
              </a:ext>
            </a:extLst>
          </p:cNvPr>
          <p:cNvSpPr>
            <a:spLocks noGrp="1"/>
          </p:cNvSpPr>
          <p:nvPr>
            <p:ph type="title"/>
          </p:nvPr>
        </p:nvSpPr>
        <p:spPr/>
        <p:txBody>
          <a:bodyPr/>
          <a:lstStyle/>
          <a:p>
            <a:r>
              <a:rPr lang="en-US" dirty="0"/>
              <a:t>An Increase In Complexity </a:t>
            </a:r>
          </a:p>
        </p:txBody>
      </p:sp>
      <p:sp>
        <p:nvSpPr>
          <p:cNvPr id="3" name="Content Placeholder 2">
            <a:extLst>
              <a:ext uri="{FF2B5EF4-FFF2-40B4-BE49-F238E27FC236}">
                <a16:creationId xmlns:a16="http://schemas.microsoft.com/office/drawing/2014/main" id="{7E7CC49E-D568-EB22-6FA1-B2F78417765E}"/>
              </a:ext>
            </a:extLst>
          </p:cNvPr>
          <p:cNvSpPr>
            <a:spLocks noGrp="1"/>
          </p:cNvSpPr>
          <p:nvPr>
            <p:ph idx="1"/>
          </p:nvPr>
        </p:nvSpPr>
        <p:spPr/>
        <p:txBody>
          <a:bodyPr/>
          <a:lstStyle/>
          <a:p>
            <a:r>
              <a:rPr lang="en-US" dirty="0"/>
              <a:t>As a project grows a Make file can become very complicated. </a:t>
            </a:r>
          </a:p>
          <a:p>
            <a:r>
              <a:rPr lang="en-US" dirty="0"/>
              <a:t>What usually happens is people start to roll their own build framework hacks. </a:t>
            </a:r>
          </a:p>
          <a:p>
            <a:r>
              <a:rPr lang="en-US" dirty="0"/>
              <a:t>The problems really start when your project starts using 3rd party code that also uses a hacked framework; what then? </a:t>
            </a:r>
          </a:p>
          <a:p>
            <a:r>
              <a:rPr lang="en-US" dirty="0"/>
              <a:t>Even on small projects (10 people) about 10% of time is spent on build issues.</a:t>
            </a:r>
          </a:p>
        </p:txBody>
      </p:sp>
    </p:spTree>
    <p:extLst>
      <p:ext uri="{BB962C8B-B14F-4D97-AF65-F5344CB8AC3E}">
        <p14:creationId xmlns:p14="http://schemas.microsoft.com/office/powerpoint/2010/main" val="3573479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BCA11-A374-CF1E-A934-0232DC574D34}"/>
              </a:ext>
            </a:extLst>
          </p:cNvPr>
          <p:cNvSpPr>
            <a:spLocks noGrp="1"/>
          </p:cNvSpPr>
          <p:nvPr>
            <p:ph type="title"/>
          </p:nvPr>
        </p:nvSpPr>
        <p:spPr/>
        <p:txBody>
          <a:bodyPr/>
          <a:lstStyle/>
          <a:p>
            <a:r>
              <a:rPr lang="en-US" dirty="0"/>
              <a:t>10% On What?</a:t>
            </a:r>
          </a:p>
        </p:txBody>
      </p:sp>
      <p:sp>
        <p:nvSpPr>
          <p:cNvPr id="3" name="Content Placeholder 2">
            <a:extLst>
              <a:ext uri="{FF2B5EF4-FFF2-40B4-BE49-F238E27FC236}">
                <a16:creationId xmlns:a16="http://schemas.microsoft.com/office/drawing/2014/main" id="{F3195ABC-02D3-0CEC-AA58-67A266C7ABB5}"/>
              </a:ext>
            </a:extLst>
          </p:cNvPr>
          <p:cNvSpPr>
            <a:spLocks noGrp="1"/>
          </p:cNvSpPr>
          <p:nvPr>
            <p:ph idx="1"/>
          </p:nvPr>
        </p:nvSpPr>
        <p:spPr/>
        <p:txBody>
          <a:bodyPr/>
          <a:lstStyle/>
          <a:p>
            <a:r>
              <a:rPr lang="en-US" dirty="0"/>
              <a:t>Bad dependencies resulting in hard to fix compilation errors. </a:t>
            </a:r>
          </a:p>
          <a:p>
            <a:r>
              <a:rPr lang="en-US" dirty="0"/>
              <a:t>Bad dependencies resulting in bad software images. </a:t>
            </a:r>
          </a:p>
          <a:p>
            <a:r>
              <a:rPr lang="en-US" dirty="0"/>
              <a:t>Slow compilation. </a:t>
            </a:r>
          </a:p>
          <a:p>
            <a:r>
              <a:rPr lang="en-US" dirty="0"/>
              <a:t>Time spent updating/fixing build files. </a:t>
            </a:r>
          </a:p>
          <a:p>
            <a:pPr lvl="1"/>
            <a:r>
              <a:rPr lang="en-US" dirty="0"/>
              <a:t>... there goes your profit.</a:t>
            </a:r>
          </a:p>
        </p:txBody>
      </p:sp>
    </p:spTree>
    <p:extLst>
      <p:ext uri="{BB962C8B-B14F-4D97-AF65-F5344CB8AC3E}">
        <p14:creationId xmlns:p14="http://schemas.microsoft.com/office/powerpoint/2010/main" val="558345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DC476-D865-79D9-C5A5-D03D14D67BE8}"/>
              </a:ext>
            </a:extLst>
          </p:cNvPr>
          <p:cNvSpPr>
            <a:spLocks noGrp="1"/>
          </p:cNvSpPr>
          <p:nvPr>
            <p:ph type="title"/>
          </p:nvPr>
        </p:nvSpPr>
        <p:spPr/>
        <p:txBody>
          <a:bodyPr/>
          <a:lstStyle/>
          <a:p>
            <a:r>
              <a:rPr lang="en-US" dirty="0"/>
              <a:t>Let’s Build a Build Tool!</a:t>
            </a:r>
          </a:p>
        </p:txBody>
      </p:sp>
      <p:sp>
        <p:nvSpPr>
          <p:cNvPr id="4" name="Rectangle 3">
            <a:extLst>
              <a:ext uri="{FF2B5EF4-FFF2-40B4-BE49-F238E27FC236}">
                <a16:creationId xmlns:a16="http://schemas.microsoft.com/office/drawing/2014/main" id="{6A250569-C8CD-09CD-FDE9-84883CB82BF3}"/>
              </a:ext>
            </a:extLst>
          </p:cNvPr>
          <p:cNvSpPr/>
          <p:nvPr/>
        </p:nvSpPr>
        <p:spPr>
          <a:xfrm>
            <a:off x="7569195" y="2843869"/>
            <a:ext cx="1649505" cy="7052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plot.py</a:t>
            </a:r>
          </a:p>
        </p:txBody>
      </p:sp>
      <p:cxnSp>
        <p:nvCxnSpPr>
          <p:cNvPr id="6" name="Straight Arrow Connector 5">
            <a:extLst>
              <a:ext uri="{FF2B5EF4-FFF2-40B4-BE49-F238E27FC236}">
                <a16:creationId xmlns:a16="http://schemas.microsoft.com/office/drawing/2014/main" id="{EE276C8B-BD8C-4EBF-A96B-C35B331C4906}"/>
              </a:ext>
            </a:extLst>
          </p:cNvPr>
          <p:cNvCxnSpPr>
            <a:cxnSpLocks/>
            <a:stCxn id="4" idx="3"/>
            <a:endCxn id="8" idx="1"/>
          </p:cNvCxnSpPr>
          <p:nvPr/>
        </p:nvCxnSpPr>
        <p:spPr>
          <a:xfrm>
            <a:off x="9218700" y="3196481"/>
            <a:ext cx="64845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F6C79FAF-E6B4-4B75-8BB9-CE3036157D89}"/>
              </a:ext>
            </a:extLst>
          </p:cNvPr>
          <p:cNvSpPr/>
          <p:nvPr/>
        </p:nvSpPr>
        <p:spPr>
          <a:xfrm>
            <a:off x="5320547" y="2843869"/>
            <a:ext cx="1649505" cy="7052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collated.csv</a:t>
            </a:r>
          </a:p>
        </p:txBody>
      </p:sp>
      <p:sp>
        <p:nvSpPr>
          <p:cNvPr id="8" name="Rectangle 7">
            <a:extLst>
              <a:ext uri="{FF2B5EF4-FFF2-40B4-BE49-F238E27FC236}">
                <a16:creationId xmlns:a16="http://schemas.microsoft.com/office/drawing/2014/main" id="{A06D6871-0BE1-8BB1-928F-0FEA05C32CE9}"/>
              </a:ext>
            </a:extLst>
          </p:cNvPr>
          <p:cNvSpPr/>
          <p:nvPr/>
        </p:nvSpPr>
        <p:spPr>
          <a:xfrm>
            <a:off x="9867157" y="2843869"/>
            <a:ext cx="1649505" cy="7052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result.csv</a:t>
            </a:r>
          </a:p>
        </p:txBody>
      </p:sp>
      <p:sp>
        <p:nvSpPr>
          <p:cNvPr id="12" name="Rectangle 11">
            <a:extLst>
              <a:ext uri="{FF2B5EF4-FFF2-40B4-BE49-F238E27FC236}">
                <a16:creationId xmlns:a16="http://schemas.microsoft.com/office/drawing/2014/main" id="{9B2E53C5-0F04-74B1-7F44-F6F5FBE7536F}"/>
              </a:ext>
            </a:extLst>
          </p:cNvPr>
          <p:cNvSpPr/>
          <p:nvPr/>
        </p:nvSpPr>
        <p:spPr>
          <a:xfrm>
            <a:off x="675338" y="1931335"/>
            <a:ext cx="1649505" cy="7052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collated.csv</a:t>
            </a:r>
          </a:p>
        </p:txBody>
      </p:sp>
      <p:sp>
        <p:nvSpPr>
          <p:cNvPr id="13" name="Rectangle 12">
            <a:extLst>
              <a:ext uri="{FF2B5EF4-FFF2-40B4-BE49-F238E27FC236}">
                <a16:creationId xmlns:a16="http://schemas.microsoft.com/office/drawing/2014/main" id="{ED0213C8-054A-509D-4042-B20D6BE98157}"/>
              </a:ext>
            </a:extLst>
          </p:cNvPr>
          <p:cNvSpPr/>
          <p:nvPr/>
        </p:nvSpPr>
        <p:spPr>
          <a:xfrm>
            <a:off x="675338" y="4044858"/>
            <a:ext cx="1649505" cy="7052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collated.csv</a:t>
            </a:r>
          </a:p>
        </p:txBody>
      </p:sp>
      <p:sp>
        <p:nvSpPr>
          <p:cNvPr id="14" name="Rectangle 13">
            <a:extLst>
              <a:ext uri="{FF2B5EF4-FFF2-40B4-BE49-F238E27FC236}">
                <a16:creationId xmlns:a16="http://schemas.microsoft.com/office/drawing/2014/main" id="{920C7A7D-B560-D427-4A0F-7E7CE844431C}"/>
              </a:ext>
            </a:extLst>
          </p:cNvPr>
          <p:cNvSpPr/>
          <p:nvPr/>
        </p:nvSpPr>
        <p:spPr>
          <a:xfrm>
            <a:off x="3098798" y="2843869"/>
            <a:ext cx="1649505" cy="7052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collated.csv</a:t>
            </a:r>
          </a:p>
        </p:txBody>
      </p:sp>
      <p:cxnSp>
        <p:nvCxnSpPr>
          <p:cNvPr id="18" name="Straight Arrow Connector 17">
            <a:extLst>
              <a:ext uri="{FF2B5EF4-FFF2-40B4-BE49-F238E27FC236}">
                <a16:creationId xmlns:a16="http://schemas.microsoft.com/office/drawing/2014/main" id="{83559AC7-4B4F-7D33-58AB-482178D65E9A}"/>
              </a:ext>
            </a:extLst>
          </p:cNvPr>
          <p:cNvCxnSpPr>
            <a:cxnSpLocks/>
            <a:stCxn id="13" idx="3"/>
            <a:endCxn id="14" idx="1"/>
          </p:cNvCxnSpPr>
          <p:nvPr/>
        </p:nvCxnSpPr>
        <p:spPr>
          <a:xfrm flipV="1">
            <a:off x="2324843" y="3196481"/>
            <a:ext cx="773955" cy="1200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8CB80529-065D-7867-7A8A-D3916B5A7860}"/>
              </a:ext>
            </a:extLst>
          </p:cNvPr>
          <p:cNvCxnSpPr>
            <a:cxnSpLocks/>
            <a:stCxn id="12" idx="3"/>
            <a:endCxn id="14" idx="1"/>
          </p:cNvCxnSpPr>
          <p:nvPr/>
        </p:nvCxnSpPr>
        <p:spPr>
          <a:xfrm>
            <a:off x="2324843" y="2283947"/>
            <a:ext cx="773955" cy="9125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AC0FCE54-DD44-4A5D-5885-2D6D5666006D}"/>
              </a:ext>
            </a:extLst>
          </p:cNvPr>
          <p:cNvCxnSpPr>
            <a:cxnSpLocks/>
            <a:stCxn id="14" idx="3"/>
            <a:endCxn id="7" idx="1"/>
          </p:cNvCxnSpPr>
          <p:nvPr/>
        </p:nvCxnSpPr>
        <p:spPr>
          <a:xfrm>
            <a:off x="4748303" y="3196481"/>
            <a:ext cx="57224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32290A97-10A3-ECA3-13A6-F6A2EF462317}"/>
              </a:ext>
            </a:extLst>
          </p:cNvPr>
          <p:cNvCxnSpPr>
            <a:cxnSpLocks/>
            <a:stCxn id="7" idx="3"/>
            <a:endCxn id="4" idx="1"/>
          </p:cNvCxnSpPr>
          <p:nvPr/>
        </p:nvCxnSpPr>
        <p:spPr>
          <a:xfrm>
            <a:off x="6970052" y="3196481"/>
            <a:ext cx="59914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0118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EE1D59-A3CA-E176-43CD-A96A4268D6D2}"/>
              </a:ext>
            </a:extLst>
          </p:cNvPr>
          <p:cNvSpPr>
            <a:spLocks noGrp="1"/>
          </p:cNvSpPr>
          <p:nvPr>
            <p:ph type="ctrTitle"/>
          </p:nvPr>
        </p:nvSpPr>
        <p:spPr/>
        <p:txBody>
          <a:bodyPr/>
          <a:lstStyle/>
          <a:p>
            <a:r>
              <a:rPr lang="en-US" dirty="0"/>
              <a:t>Lecture 6</a:t>
            </a:r>
          </a:p>
        </p:txBody>
      </p:sp>
      <p:sp>
        <p:nvSpPr>
          <p:cNvPr id="5" name="Text Placeholder 4">
            <a:extLst>
              <a:ext uri="{FF2B5EF4-FFF2-40B4-BE49-F238E27FC236}">
                <a16:creationId xmlns:a16="http://schemas.microsoft.com/office/drawing/2014/main" id="{5489B600-294E-65DF-EEDA-56F1669FF1E4}"/>
              </a:ext>
            </a:extLst>
          </p:cNvPr>
          <p:cNvSpPr>
            <a:spLocks noGrp="1"/>
          </p:cNvSpPr>
          <p:nvPr>
            <p:ph type="subTitle" idx="1"/>
          </p:nvPr>
        </p:nvSpPr>
        <p:spPr/>
        <p:txBody>
          <a:bodyPr/>
          <a:lstStyle/>
          <a:p>
            <a:r>
              <a:rPr lang="en-US" dirty="0"/>
              <a:t>First practice – A Build System</a:t>
            </a:r>
          </a:p>
        </p:txBody>
      </p:sp>
    </p:spTree>
    <p:extLst>
      <p:ext uri="{BB962C8B-B14F-4D97-AF65-F5344CB8AC3E}">
        <p14:creationId xmlns:p14="http://schemas.microsoft.com/office/powerpoint/2010/main" val="2244662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D354-6DD8-6591-7750-84FA02C5BDBD}"/>
              </a:ext>
            </a:extLst>
          </p:cNvPr>
          <p:cNvSpPr>
            <a:spLocks noGrp="1"/>
          </p:cNvSpPr>
          <p:nvPr>
            <p:ph type="title"/>
          </p:nvPr>
        </p:nvSpPr>
        <p:spPr/>
        <p:txBody>
          <a:bodyPr/>
          <a:lstStyle/>
          <a:p>
            <a:r>
              <a:rPr lang="en-US" dirty="0"/>
              <a:t>Concepts - Functions</a:t>
            </a:r>
          </a:p>
        </p:txBody>
      </p:sp>
      <p:sp>
        <p:nvSpPr>
          <p:cNvPr id="3" name="Content Placeholder 2">
            <a:extLst>
              <a:ext uri="{FF2B5EF4-FFF2-40B4-BE49-F238E27FC236}">
                <a16:creationId xmlns:a16="http://schemas.microsoft.com/office/drawing/2014/main" id="{10CCDEB2-3A86-3335-FC30-1F048164E353}"/>
              </a:ext>
            </a:extLst>
          </p:cNvPr>
          <p:cNvSpPr>
            <a:spLocks noGrp="1"/>
          </p:cNvSpPr>
          <p:nvPr>
            <p:ph idx="1"/>
          </p:nvPr>
        </p:nvSpPr>
        <p:spPr>
          <a:xfrm>
            <a:off x="838200" y="1825625"/>
            <a:ext cx="10666506" cy="4351338"/>
          </a:xfrm>
        </p:spPr>
        <p:txBody>
          <a:bodyPr>
            <a:normAutofit/>
          </a:bodyPr>
          <a:lstStyle/>
          <a:p>
            <a:r>
              <a:rPr lang="en-US" dirty="0"/>
              <a:t>Learned from make – run </a:t>
            </a:r>
            <a:r>
              <a:rPr lang="en-US" b="1" i="1" dirty="0"/>
              <a:t>recipe</a:t>
            </a:r>
            <a:r>
              <a:rPr lang="en-US" dirty="0"/>
              <a:t> on </a:t>
            </a:r>
            <a:r>
              <a:rPr lang="en-US" b="1" i="1" dirty="0"/>
              <a:t>source</a:t>
            </a:r>
            <a:r>
              <a:rPr lang="en-US" dirty="0"/>
              <a:t> to get </a:t>
            </a:r>
            <a:r>
              <a:rPr lang="en-US" b="1" i="1" dirty="0"/>
              <a:t>target</a:t>
            </a:r>
            <a:r>
              <a:rPr lang="en-US" i="1" dirty="0"/>
              <a:t> </a:t>
            </a:r>
          </a:p>
          <a:p>
            <a:r>
              <a:rPr lang="en-US" dirty="0"/>
              <a:t>When? If a target is stale with respect to any of its dependencies, the build manager runs a recipe to refresh it.</a:t>
            </a:r>
          </a:p>
          <a:p>
            <a:r>
              <a:rPr lang="en-US" dirty="0"/>
              <a:t>The build manager runs recipes in an order that respects dependencies, and it only runs each recipe once (if at all).</a:t>
            </a:r>
          </a:p>
          <a:p>
            <a:r>
              <a:rPr lang="en-US" dirty="0"/>
              <a:t>Constraint - in order for this to be possible, targets and dependencies must form a directed acyclic graph, i.e., there cannot be a cycle of links leading from a node back to itself.</a:t>
            </a:r>
          </a:p>
        </p:txBody>
      </p:sp>
      <p:pic>
        <p:nvPicPr>
          <p:cNvPr id="5" name="Picture 4">
            <a:extLst>
              <a:ext uri="{FF2B5EF4-FFF2-40B4-BE49-F238E27FC236}">
                <a16:creationId xmlns:a16="http://schemas.microsoft.com/office/drawing/2014/main" id="{68A91895-0099-7C69-6742-DCB92F2EDAAC}"/>
              </a:ext>
            </a:extLst>
          </p:cNvPr>
          <p:cNvPicPr>
            <a:picLocks noChangeAspect="1"/>
          </p:cNvPicPr>
          <p:nvPr/>
        </p:nvPicPr>
        <p:blipFill>
          <a:blip r:embed="rId2"/>
          <a:stretch>
            <a:fillRect/>
          </a:stretch>
        </p:blipFill>
        <p:spPr>
          <a:xfrm>
            <a:off x="8829675" y="347663"/>
            <a:ext cx="3057525" cy="1343025"/>
          </a:xfrm>
          <a:prstGeom prst="rect">
            <a:avLst/>
          </a:prstGeom>
        </p:spPr>
      </p:pic>
    </p:spTree>
    <p:extLst>
      <p:ext uri="{BB962C8B-B14F-4D97-AF65-F5344CB8AC3E}">
        <p14:creationId xmlns:p14="http://schemas.microsoft.com/office/powerpoint/2010/main" val="1209711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8AA1-2EB1-6108-DF21-0CB0DAD5EC25}"/>
              </a:ext>
            </a:extLst>
          </p:cNvPr>
          <p:cNvSpPr>
            <a:spLocks noGrp="1"/>
          </p:cNvSpPr>
          <p:nvPr>
            <p:ph type="title"/>
          </p:nvPr>
        </p:nvSpPr>
        <p:spPr/>
        <p:txBody>
          <a:bodyPr/>
          <a:lstStyle/>
          <a:p>
            <a:r>
              <a:rPr lang="en-US" dirty="0"/>
              <a:t>Concepts – Initial Design</a:t>
            </a:r>
          </a:p>
        </p:txBody>
      </p:sp>
      <p:sp>
        <p:nvSpPr>
          <p:cNvPr id="3" name="Content Placeholder 2">
            <a:extLst>
              <a:ext uri="{FF2B5EF4-FFF2-40B4-BE49-F238E27FC236}">
                <a16:creationId xmlns:a16="http://schemas.microsoft.com/office/drawing/2014/main" id="{D2599AB9-1439-1735-FB50-23760E60AAD7}"/>
              </a:ext>
            </a:extLst>
          </p:cNvPr>
          <p:cNvSpPr>
            <a:spLocks noGrp="1"/>
          </p:cNvSpPr>
          <p:nvPr>
            <p:ph idx="1"/>
          </p:nvPr>
        </p:nvSpPr>
        <p:spPr/>
        <p:txBody>
          <a:bodyPr/>
          <a:lstStyle/>
          <a:p>
            <a:r>
              <a:rPr lang="en-US" dirty="0"/>
              <a:t>Build rules -&gt; represent our recipes as JSON. </a:t>
            </a:r>
          </a:p>
          <a:p>
            <a:endParaRPr lang="en-US" dirty="0"/>
          </a:p>
          <a:p>
            <a:endParaRPr lang="en-US" dirty="0"/>
          </a:p>
        </p:txBody>
      </p:sp>
      <p:sp>
        <p:nvSpPr>
          <p:cNvPr id="6" name="Rectangle 4">
            <a:extLst>
              <a:ext uri="{FF2B5EF4-FFF2-40B4-BE49-F238E27FC236}">
                <a16:creationId xmlns:a16="http://schemas.microsoft.com/office/drawing/2014/main" id="{89698070-E5D7-B4E0-537C-F67737AB0C83}"/>
              </a:ext>
            </a:extLst>
          </p:cNvPr>
          <p:cNvSpPr>
            <a:spLocks noChangeArrowheads="1"/>
          </p:cNvSpPr>
          <p:nvPr/>
        </p:nvSpPr>
        <p:spPr bwMode="auto">
          <a:xfrm>
            <a:off x="938306" y="2745179"/>
            <a:ext cx="1041549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1" u="none" strike="noStrike" cap="none" normalizeH="0" baseline="0" dirty="0">
                <a:ln>
                  <a:noFill/>
                </a:ln>
                <a:solidFill>
                  <a:srgbClr val="204A87"/>
                </a:solidFill>
                <a:effectLst/>
                <a:latin typeface="Courier New" panose="02070309020205020404" pitchFamily="49" charset="0"/>
                <a:cs typeface="Courier New" panose="02070309020205020404" pitchFamily="49" charset="0"/>
              </a:rPr>
              <a:t>"A"</a:t>
            </a:r>
            <a:r>
              <a:rPr kumimoji="0" lang="en-US" altLang="en-US" sz="2800" b="1"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1"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2800" b="1"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1" i="1" u="none" strike="noStrike" cap="none" normalizeH="0" baseline="0" dirty="0">
                <a:ln>
                  <a:noFill/>
                </a:ln>
                <a:solidFill>
                  <a:srgbClr val="204A87"/>
                </a:solidFill>
                <a:effectLst/>
                <a:latin typeface="Courier New" panose="02070309020205020404" pitchFamily="49" charset="0"/>
                <a:cs typeface="Courier New" panose="02070309020205020404" pitchFamily="49" charset="0"/>
              </a:rPr>
              <a:t>"depends"</a:t>
            </a:r>
            <a:r>
              <a:rPr kumimoji="0" lang="en-US" altLang="en-US" sz="2800" b="1"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1"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2800" b="1"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1" u="none" strike="noStrike" cap="none" normalizeH="0" baseline="0" dirty="0">
                <a:ln>
                  <a:noFill/>
                </a:ln>
                <a:solidFill>
                  <a:srgbClr val="4E9A06"/>
                </a:solidFill>
                <a:effectLst/>
                <a:latin typeface="Courier New" panose="02070309020205020404" pitchFamily="49" charset="0"/>
                <a:cs typeface="Courier New" panose="02070309020205020404" pitchFamily="49" charset="0"/>
              </a:rPr>
              <a:t>"B"</a:t>
            </a:r>
            <a:r>
              <a:rPr kumimoji="0" lang="en-US" altLang="en-US" sz="2800" b="1"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1"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2800" b="1" i="1" u="none" strike="noStrike" cap="none" normalizeH="0" baseline="0" dirty="0">
                <a:ln>
                  <a:noFill/>
                </a:ln>
                <a:solidFill>
                  <a:srgbClr val="204A87"/>
                </a:solidFill>
                <a:effectLst/>
                <a:latin typeface="Courier New" panose="02070309020205020404" pitchFamily="49" charset="0"/>
                <a:cs typeface="Courier New" panose="02070309020205020404" pitchFamily="49" charset="0"/>
              </a:rPr>
              <a:t>"rule"</a:t>
            </a:r>
            <a:r>
              <a:rPr kumimoji="0" lang="en-US" altLang="en-US" sz="2800" b="1"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1"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2800" b="0" i="1" u="none" strike="noStrike" cap="none" normalizeH="0" baseline="0" dirty="0">
                <a:ln>
                  <a:noFill/>
                </a:ln>
                <a:solidFill>
                  <a:srgbClr val="4E9A06"/>
                </a:solidFill>
                <a:effectLst/>
                <a:latin typeface="Courier New" panose="02070309020205020404" pitchFamily="49" charset="0"/>
                <a:cs typeface="Courier New" panose="02070309020205020404" pitchFamily="49" charset="0"/>
              </a:rPr>
              <a:t>"build A"</a:t>
            </a:r>
            <a:r>
              <a:rPr kumimoji="0" lang="en-US" altLang="en-US" sz="2800" b="1"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1" u="none" strike="noStrike" cap="none" normalizeH="0" baseline="0" dirty="0">
                <a:ln>
                  <a:noFill/>
                </a:ln>
                <a:solidFill>
                  <a:srgbClr val="204A87"/>
                </a:solidFill>
                <a:effectLst/>
                <a:latin typeface="Courier New" panose="02070309020205020404" pitchFamily="49" charset="0"/>
                <a:cs typeface="Courier New" panose="02070309020205020404" pitchFamily="49" charset="0"/>
              </a:rPr>
              <a:t>"B"</a:t>
            </a:r>
            <a:r>
              <a:rPr kumimoji="0" lang="en-US" altLang="en-US" sz="2800" b="1"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1"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2800" b="1"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1" i="1" u="none" strike="noStrike" cap="none" normalizeH="0" baseline="0" dirty="0">
                <a:ln>
                  <a:noFill/>
                </a:ln>
                <a:solidFill>
                  <a:srgbClr val="204A87"/>
                </a:solidFill>
                <a:effectLst/>
                <a:latin typeface="Courier New" panose="02070309020205020404" pitchFamily="49" charset="0"/>
                <a:cs typeface="Courier New" panose="02070309020205020404" pitchFamily="49" charset="0"/>
              </a:rPr>
              <a:t>"depends"</a:t>
            </a:r>
            <a:r>
              <a:rPr kumimoji="0" lang="en-US" altLang="en-US" sz="2800" b="1"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1"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2800" b="1"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1"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2800" b="1" i="1" u="none" strike="noStrike" cap="none" normalizeH="0" baseline="0" dirty="0">
                <a:ln>
                  <a:noFill/>
                </a:ln>
                <a:solidFill>
                  <a:srgbClr val="204A87"/>
                </a:solidFill>
                <a:effectLst/>
                <a:latin typeface="Courier New" panose="02070309020205020404" pitchFamily="49" charset="0"/>
                <a:cs typeface="Courier New" panose="02070309020205020404" pitchFamily="49" charset="0"/>
              </a:rPr>
              <a:t>"rule"</a:t>
            </a:r>
            <a:r>
              <a:rPr kumimoji="0" lang="en-US" altLang="en-US" sz="2800" b="1"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1"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2800" b="0" i="1" u="none" strike="noStrike" cap="none" normalizeH="0" baseline="0" dirty="0">
                <a:ln>
                  <a:noFill/>
                </a:ln>
                <a:solidFill>
                  <a:srgbClr val="4E9A06"/>
                </a:solidFill>
                <a:effectLst/>
                <a:latin typeface="Courier New" panose="02070309020205020404" pitchFamily="49" charset="0"/>
                <a:cs typeface="Courier New" panose="02070309020205020404" pitchFamily="49" charset="0"/>
              </a:rPr>
              <a:t>"build B"</a:t>
            </a:r>
            <a:r>
              <a:rPr kumimoji="0" lang="en-US" altLang="en-US" sz="2800" b="1"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4776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E08C0-623D-6F80-D844-48C88BADD4CB}"/>
              </a:ext>
            </a:extLst>
          </p:cNvPr>
          <p:cNvSpPr>
            <a:spLocks noGrp="1"/>
          </p:cNvSpPr>
          <p:nvPr>
            <p:ph type="title"/>
          </p:nvPr>
        </p:nvSpPr>
        <p:spPr/>
        <p:txBody>
          <a:bodyPr/>
          <a:lstStyle/>
          <a:p>
            <a:r>
              <a:rPr lang="en-US" dirty="0"/>
              <a:t>Initial Design – Some coding</a:t>
            </a:r>
          </a:p>
        </p:txBody>
      </p:sp>
      <p:sp>
        <p:nvSpPr>
          <p:cNvPr id="3" name="Content Placeholder 2">
            <a:extLst>
              <a:ext uri="{FF2B5EF4-FFF2-40B4-BE49-F238E27FC236}">
                <a16:creationId xmlns:a16="http://schemas.microsoft.com/office/drawing/2014/main" id="{8BADB8C5-4FA3-E7BF-981F-7BA253FC34CB}"/>
              </a:ext>
            </a:extLst>
          </p:cNvPr>
          <p:cNvSpPr>
            <a:spLocks noGrp="1"/>
          </p:cNvSpPr>
          <p:nvPr>
            <p:ph idx="1"/>
          </p:nvPr>
        </p:nvSpPr>
        <p:spPr>
          <a:xfrm>
            <a:off x="838200" y="1825624"/>
            <a:ext cx="4307541" cy="4801313"/>
          </a:xfrm>
        </p:spPr>
        <p:txBody>
          <a:bodyPr/>
          <a:lstStyle/>
          <a:p>
            <a:r>
              <a:rPr lang="en-US" dirty="0"/>
              <a:t>Start simple</a:t>
            </a:r>
          </a:p>
          <a:p>
            <a:r>
              <a:rPr lang="en-US" dirty="0"/>
              <a:t>Refine as you go</a:t>
            </a:r>
          </a:p>
          <a:p>
            <a:pPr lvl="1"/>
            <a:r>
              <a:rPr lang="en-US" b="0" i="0" dirty="0">
                <a:solidFill>
                  <a:srgbClr val="000000"/>
                </a:solidFill>
                <a:effectLst/>
                <a:latin typeface="Helvetica" panose="020B0604020202020204" pitchFamily="34" charset="0"/>
              </a:rPr>
              <a:t>For now, “refreshing” means “prints the update rule”; we will come back and make this more sophisticated later.</a:t>
            </a:r>
            <a:endParaRPr lang="en-US" dirty="0"/>
          </a:p>
          <a:p>
            <a:r>
              <a:rPr lang="en-US" dirty="0"/>
              <a:t>Add complexity when only needed</a:t>
            </a:r>
          </a:p>
        </p:txBody>
      </p:sp>
      <p:sp>
        <p:nvSpPr>
          <p:cNvPr id="7" name="TextBox 6">
            <a:extLst>
              <a:ext uri="{FF2B5EF4-FFF2-40B4-BE49-F238E27FC236}">
                <a16:creationId xmlns:a16="http://schemas.microsoft.com/office/drawing/2014/main" id="{1829FBAC-F32F-8878-3D06-865B80A5960C}"/>
              </a:ext>
            </a:extLst>
          </p:cNvPr>
          <p:cNvSpPr txBox="1"/>
          <p:nvPr/>
        </p:nvSpPr>
        <p:spPr>
          <a:xfrm>
            <a:off x="4888753" y="2332975"/>
            <a:ext cx="6860988" cy="2862322"/>
          </a:xfrm>
          <a:prstGeom prst="rect">
            <a:avLst/>
          </a:prstGeom>
          <a:noFill/>
        </p:spPr>
        <p:txBody>
          <a:bodyPr wrap="square">
            <a:spAutoFit/>
          </a:bodyPr>
          <a:lstStyle/>
          <a:p>
            <a:r>
              <a:rPr lang="en-US" b="1" dirty="0">
                <a:solidFill>
                  <a:srgbClr val="0000FF"/>
                </a:solidFill>
                <a:effectLst/>
                <a:latin typeface="Consolas" panose="020B0609020204030204" pitchFamily="49" charset="0"/>
              </a:rPr>
              <a:t>class</a:t>
            </a:r>
            <a:r>
              <a:rPr lang="en-US" b="1" dirty="0">
                <a:solidFill>
                  <a:srgbClr val="000000"/>
                </a:solidFill>
                <a:effectLst/>
                <a:latin typeface="Consolas" panose="020B0609020204030204" pitchFamily="49" charset="0"/>
              </a:rPr>
              <a:t> </a:t>
            </a:r>
            <a:r>
              <a:rPr lang="en-US" b="1" dirty="0" err="1">
                <a:solidFill>
                  <a:srgbClr val="267F99"/>
                </a:solidFill>
                <a:effectLst/>
                <a:latin typeface="Consolas" panose="020B0609020204030204" pitchFamily="49" charset="0"/>
              </a:rPr>
              <a:t>BuildBase</a:t>
            </a:r>
            <a:r>
              <a:rPr lang="en-US" b="1" dirty="0">
                <a:solidFill>
                  <a:srgbClr val="000000"/>
                </a:solidFill>
                <a:effectLst/>
                <a:latin typeface="Consolas" panose="020B0609020204030204" pitchFamily="49" charset="0"/>
              </a:rPr>
              <a:t>:</a:t>
            </a:r>
          </a:p>
          <a:p>
            <a:r>
              <a:rPr lang="en-US" b="1" dirty="0">
                <a:solidFill>
                  <a:srgbClr val="000000"/>
                </a:solidFill>
                <a:effectLst/>
                <a:latin typeface="Consolas" panose="020B0609020204030204" pitchFamily="49" charset="0"/>
              </a:rPr>
              <a:t>    </a:t>
            </a:r>
            <a:r>
              <a:rPr lang="en-US" b="1" dirty="0">
                <a:solidFill>
                  <a:srgbClr val="0000FF"/>
                </a:solidFill>
                <a:effectLst/>
                <a:latin typeface="Consolas" panose="020B0609020204030204" pitchFamily="49" charset="0"/>
              </a:rPr>
              <a:t>def</a:t>
            </a:r>
            <a:r>
              <a:rPr lang="en-US" b="1" dirty="0">
                <a:solidFill>
                  <a:srgbClr val="000000"/>
                </a:solidFill>
                <a:effectLst/>
                <a:latin typeface="Consolas" panose="020B0609020204030204" pitchFamily="49" charset="0"/>
              </a:rPr>
              <a:t> </a:t>
            </a:r>
            <a:r>
              <a:rPr lang="en-US" b="1" dirty="0">
                <a:solidFill>
                  <a:srgbClr val="795E26"/>
                </a:solidFill>
                <a:effectLst/>
                <a:latin typeface="Consolas" panose="020B0609020204030204" pitchFamily="49" charset="0"/>
              </a:rPr>
              <a:t>build</a:t>
            </a:r>
            <a:r>
              <a:rPr lang="en-US" b="1" dirty="0">
                <a:solidFill>
                  <a:srgbClr val="000000"/>
                </a:solidFill>
                <a:effectLst/>
                <a:latin typeface="Consolas" panose="020B0609020204030204" pitchFamily="49" charset="0"/>
              </a:rPr>
              <a:t>(</a:t>
            </a:r>
            <a:r>
              <a:rPr lang="en-US" b="1" dirty="0">
                <a:solidFill>
                  <a:srgbClr val="001080"/>
                </a:solidFill>
                <a:effectLst/>
                <a:latin typeface="Consolas" panose="020B0609020204030204" pitchFamily="49" charset="0"/>
              </a:rPr>
              <a:t>self</a:t>
            </a:r>
            <a:r>
              <a:rPr lang="en-US" b="1" dirty="0">
                <a:solidFill>
                  <a:srgbClr val="000000"/>
                </a:solidFill>
                <a:effectLst/>
                <a:latin typeface="Consolas" panose="020B0609020204030204" pitchFamily="49" charset="0"/>
              </a:rPr>
              <a:t>, </a:t>
            </a:r>
            <a:r>
              <a:rPr lang="en-US" b="1" dirty="0" err="1">
                <a:solidFill>
                  <a:srgbClr val="001080"/>
                </a:solidFill>
                <a:effectLst/>
                <a:latin typeface="Consolas" panose="020B0609020204030204" pitchFamily="49" charset="0"/>
              </a:rPr>
              <a:t>config_file</a:t>
            </a:r>
            <a:r>
              <a:rPr lang="en-US" b="1" dirty="0">
                <a:solidFill>
                  <a:srgbClr val="000000"/>
                </a:solidFill>
                <a:effectLst/>
                <a:latin typeface="Consolas" panose="020B0609020204030204" pitchFamily="49" charset="0"/>
              </a:rPr>
              <a:t>):</a:t>
            </a:r>
          </a:p>
          <a:p>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config</a:t>
            </a:r>
            <a:r>
              <a:rPr lang="en-US" b="1" dirty="0">
                <a:solidFill>
                  <a:srgbClr val="000000"/>
                </a:solidFill>
                <a:effectLst/>
                <a:latin typeface="Consolas" panose="020B0609020204030204" pitchFamily="49" charset="0"/>
              </a:rPr>
              <a:t> = </a:t>
            </a:r>
            <a:r>
              <a:rPr lang="en-US" b="1" dirty="0" err="1">
                <a:solidFill>
                  <a:srgbClr val="001080"/>
                </a:solidFill>
                <a:effectLst/>
                <a:latin typeface="Consolas" panose="020B0609020204030204" pitchFamily="49" charset="0"/>
              </a:rPr>
              <a:t>self</a:t>
            </a:r>
            <a:r>
              <a:rPr lang="en-US" b="1" dirty="0" err="1">
                <a:solidFill>
                  <a:srgbClr val="000000"/>
                </a:solidFill>
                <a:effectLst/>
                <a:latin typeface="Consolas" panose="020B0609020204030204" pitchFamily="49" charset="0"/>
              </a:rPr>
              <a:t>.</a:t>
            </a:r>
            <a:r>
              <a:rPr lang="en-US" b="1" dirty="0" err="1">
                <a:solidFill>
                  <a:srgbClr val="795E26"/>
                </a:solidFill>
                <a:effectLst/>
                <a:latin typeface="Consolas" panose="020B0609020204030204" pitchFamily="49" charset="0"/>
              </a:rPr>
              <a:t>_configure</a:t>
            </a:r>
            <a:r>
              <a:rPr lang="en-US" b="1" dirty="0">
                <a:solidFill>
                  <a:srgbClr val="000000"/>
                </a:solidFill>
                <a:effectLst/>
                <a:latin typeface="Consolas" panose="020B0609020204030204" pitchFamily="49" charset="0"/>
              </a:rPr>
              <a:t>(</a:t>
            </a:r>
            <a:r>
              <a:rPr lang="en-US" b="1" dirty="0" err="1">
                <a:solidFill>
                  <a:srgbClr val="001080"/>
                </a:solidFill>
                <a:effectLst/>
                <a:latin typeface="Consolas" panose="020B0609020204030204" pitchFamily="49" charset="0"/>
              </a:rPr>
              <a:t>config_file</a:t>
            </a:r>
            <a:r>
              <a:rPr lang="en-US" b="1" dirty="0">
                <a:solidFill>
                  <a:srgbClr val="000000"/>
                </a:solidFill>
                <a:effectLst/>
                <a:latin typeface="Consolas" panose="020B0609020204030204" pitchFamily="49" charset="0"/>
              </a:rPr>
              <a:t>)</a:t>
            </a:r>
          </a:p>
          <a:p>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ordered</a:t>
            </a:r>
            <a:r>
              <a:rPr lang="en-US" b="1" dirty="0">
                <a:solidFill>
                  <a:srgbClr val="000000"/>
                </a:solidFill>
                <a:effectLst/>
                <a:latin typeface="Consolas" panose="020B0609020204030204" pitchFamily="49" charset="0"/>
              </a:rPr>
              <a:t> = </a:t>
            </a:r>
            <a:r>
              <a:rPr lang="en-US" b="1" dirty="0">
                <a:solidFill>
                  <a:srgbClr val="001080"/>
                </a:solidFill>
                <a:effectLst/>
                <a:latin typeface="Consolas" panose="020B0609020204030204" pitchFamily="49" charset="0"/>
              </a:rPr>
              <a:t>self</a:t>
            </a:r>
            <a:r>
              <a:rPr lang="en-US" b="1" dirty="0">
                <a:solidFill>
                  <a:srgbClr val="000000"/>
                </a:solidFill>
                <a:effectLst/>
                <a:latin typeface="Consolas" panose="020B0609020204030204" pitchFamily="49" charset="0"/>
              </a:rPr>
              <a:t>.</a:t>
            </a:r>
            <a:r>
              <a:rPr lang="en-US" b="1" dirty="0">
                <a:solidFill>
                  <a:srgbClr val="795E26"/>
                </a:solidFill>
                <a:effectLst/>
                <a:latin typeface="Consolas" panose="020B0609020204030204" pitchFamily="49" charset="0"/>
              </a:rPr>
              <a:t>_</a:t>
            </a:r>
            <a:r>
              <a:rPr lang="en-US" b="1" dirty="0" err="1">
                <a:solidFill>
                  <a:srgbClr val="795E26"/>
                </a:solidFill>
                <a:effectLst/>
                <a:latin typeface="Consolas" panose="020B0609020204030204" pitchFamily="49" charset="0"/>
              </a:rPr>
              <a:t>topo_sort</a:t>
            </a:r>
            <a:r>
              <a:rPr lang="en-US" b="1" dirty="0">
                <a:solidFill>
                  <a:srgbClr val="000000"/>
                </a:solidFill>
                <a:effectLst/>
                <a:latin typeface="Consolas" panose="020B0609020204030204" pitchFamily="49" charset="0"/>
              </a:rPr>
              <a:t>(</a:t>
            </a:r>
            <a:r>
              <a:rPr lang="en-US" b="1" dirty="0">
                <a:solidFill>
                  <a:srgbClr val="001080"/>
                </a:solidFill>
                <a:effectLst/>
                <a:latin typeface="Consolas" panose="020B0609020204030204" pitchFamily="49" charset="0"/>
              </a:rPr>
              <a:t>config</a:t>
            </a:r>
            <a:r>
              <a:rPr lang="en-US" b="1" dirty="0">
                <a:solidFill>
                  <a:srgbClr val="000000"/>
                </a:solidFill>
                <a:effectLst/>
                <a:latin typeface="Consolas" panose="020B0609020204030204" pitchFamily="49" charset="0"/>
              </a:rPr>
              <a:t>)</a:t>
            </a:r>
          </a:p>
          <a:p>
            <a:r>
              <a:rPr lang="en-US" b="1" dirty="0">
                <a:solidFill>
                  <a:srgbClr val="000000"/>
                </a:solidFill>
                <a:effectLst/>
                <a:latin typeface="Consolas" panose="020B0609020204030204" pitchFamily="49" charset="0"/>
              </a:rPr>
              <a:t>        </a:t>
            </a:r>
            <a:r>
              <a:rPr lang="en-US" b="1" dirty="0">
                <a:solidFill>
                  <a:srgbClr val="AF00DB"/>
                </a:solidFill>
                <a:effectLst/>
                <a:latin typeface="Consolas" panose="020B0609020204030204" pitchFamily="49" charset="0"/>
              </a:rPr>
              <a:t>for</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node</a:t>
            </a:r>
            <a:r>
              <a:rPr lang="en-US" b="1" dirty="0">
                <a:solidFill>
                  <a:srgbClr val="000000"/>
                </a:solidFill>
                <a:effectLst/>
                <a:latin typeface="Consolas" panose="020B0609020204030204" pitchFamily="49" charset="0"/>
              </a:rPr>
              <a:t> </a:t>
            </a:r>
            <a:r>
              <a:rPr lang="en-US" b="1" dirty="0">
                <a:solidFill>
                  <a:srgbClr val="AF00DB"/>
                </a:solidFill>
                <a:effectLst/>
                <a:latin typeface="Consolas" panose="020B0609020204030204" pitchFamily="49" charset="0"/>
              </a:rPr>
              <a:t>in</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ordered</a:t>
            </a:r>
            <a:r>
              <a:rPr lang="en-US" b="1" dirty="0">
                <a:solidFill>
                  <a:srgbClr val="000000"/>
                </a:solidFill>
                <a:effectLst/>
                <a:latin typeface="Consolas" panose="020B0609020204030204" pitchFamily="49" charset="0"/>
              </a:rPr>
              <a:t>:</a:t>
            </a:r>
          </a:p>
          <a:p>
            <a:r>
              <a:rPr lang="en-US" b="1" dirty="0">
                <a:solidFill>
                  <a:srgbClr val="000000"/>
                </a:solidFill>
                <a:effectLst/>
                <a:latin typeface="Consolas" panose="020B0609020204030204" pitchFamily="49" charset="0"/>
              </a:rPr>
              <a:t>            </a:t>
            </a:r>
            <a:r>
              <a:rPr lang="en-US" b="1" dirty="0" err="1">
                <a:solidFill>
                  <a:srgbClr val="001080"/>
                </a:solidFill>
                <a:effectLst/>
                <a:latin typeface="Consolas" panose="020B0609020204030204" pitchFamily="49" charset="0"/>
              </a:rPr>
              <a:t>self</a:t>
            </a:r>
            <a:r>
              <a:rPr lang="en-US" b="1" dirty="0" err="1">
                <a:solidFill>
                  <a:srgbClr val="000000"/>
                </a:solidFill>
                <a:effectLst/>
                <a:latin typeface="Consolas" panose="020B0609020204030204" pitchFamily="49" charset="0"/>
              </a:rPr>
              <a:t>.</a:t>
            </a:r>
            <a:r>
              <a:rPr lang="en-US" b="1" dirty="0" err="1">
                <a:solidFill>
                  <a:srgbClr val="795E26"/>
                </a:solidFill>
                <a:effectLst/>
                <a:latin typeface="Consolas" panose="020B0609020204030204" pitchFamily="49" charset="0"/>
              </a:rPr>
              <a:t>_refresh</a:t>
            </a:r>
            <a:r>
              <a:rPr lang="en-US" b="1" dirty="0">
                <a:solidFill>
                  <a:srgbClr val="000000"/>
                </a:solidFill>
                <a:effectLst/>
                <a:latin typeface="Consolas" panose="020B0609020204030204" pitchFamily="49" charset="0"/>
              </a:rPr>
              <a:t>(</a:t>
            </a:r>
            <a:r>
              <a:rPr lang="en-US" b="1" dirty="0">
                <a:solidFill>
                  <a:srgbClr val="001080"/>
                </a:solidFill>
                <a:effectLst/>
                <a:latin typeface="Consolas" panose="020B0609020204030204" pitchFamily="49" charset="0"/>
              </a:rPr>
              <a:t>config</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node</a:t>
            </a:r>
            <a:r>
              <a:rPr lang="en-US" b="1" dirty="0">
                <a:solidFill>
                  <a:srgbClr val="000000"/>
                </a:solidFill>
                <a:effectLst/>
                <a:latin typeface="Consolas" panose="020B0609020204030204" pitchFamily="49" charset="0"/>
              </a:rPr>
              <a:t>)</a:t>
            </a:r>
          </a:p>
          <a:p>
            <a:br>
              <a:rPr lang="en-US" b="1" dirty="0">
                <a:solidFill>
                  <a:srgbClr val="000000"/>
                </a:solidFill>
                <a:effectLst/>
                <a:latin typeface="Consolas" panose="020B0609020204030204" pitchFamily="49" charset="0"/>
              </a:rPr>
            </a:br>
            <a:r>
              <a:rPr lang="en-US" b="1" dirty="0">
                <a:solidFill>
                  <a:srgbClr val="000000"/>
                </a:solidFill>
                <a:effectLst/>
                <a:latin typeface="Consolas" panose="020B0609020204030204" pitchFamily="49" charset="0"/>
              </a:rPr>
              <a:t>    </a:t>
            </a:r>
            <a:r>
              <a:rPr lang="en-US" b="1" dirty="0">
                <a:solidFill>
                  <a:srgbClr val="0000FF"/>
                </a:solidFill>
                <a:effectLst/>
                <a:latin typeface="Consolas" panose="020B0609020204030204" pitchFamily="49" charset="0"/>
              </a:rPr>
              <a:t>def</a:t>
            </a:r>
            <a:r>
              <a:rPr lang="en-US" b="1" dirty="0">
                <a:solidFill>
                  <a:srgbClr val="000000"/>
                </a:solidFill>
                <a:effectLst/>
                <a:latin typeface="Consolas" panose="020B0609020204030204" pitchFamily="49" charset="0"/>
              </a:rPr>
              <a:t> </a:t>
            </a:r>
            <a:r>
              <a:rPr lang="en-US" b="1" dirty="0">
                <a:solidFill>
                  <a:srgbClr val="795E26"/>
                </a:solidFill>
                <a:effectLst/>
                <a:latin typeface="Consolas" panose="020B0609020204030204" pitchFamily="49" charset="0"/>
              </a:rPr>
              <a:t>_refresh</a:t>
            </a:r>
            <a:r>
              <a:rPr lang="en-US" b="1" dirty="0">
                <a:solidFill>
                  <a:srgbClr val="000000"/>
                </a:solidFill>
                <a:effectLst/>
                <a:latin typeface="Consolas" panose="020B0609020204030204" pitchFamily="49" charset="0"/>
              </a:rPr>
              <a:t>(</a:t>
            </a:r>
            <a:r>
              <a:rPr lang="en-US" b="1" dirty="0">
                <a:solidFill>
                  <a:srgbClr val="001080"/>
                </a:solidFill>
                <a:effectLst/>
                <a:latin typeface="Consolas" panose="020B0609020204030204" pitchFamily="49" charset="0"/>
              </a:rPr>
              <a:t>self</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config</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node</a:t>
            </a:r>
            <a:r>
              <a:rPr lang="en-US" b="1" dirty="0">
                <a:solidFill>
                  <a:srgbClr val="000000"/>
                </a:solidFill>
                <a:effectLst/>
                <a:latin typeface="Consolas" panose="020B0609020204030204" pitchFamily="49" charset="0"/>
              </a:rPr>
              <a:t>):</a:t>
            </a:r>
          </a:p>
          <a:p>
            <a:r>
              <a:rPr lang="en-US" b="1" dirty="0">
                <a:solidFill>
                  <a:srgbClr val="000000"/>
                </a:solidFill>
                <a:effectLst/>
                <a:latin typeface="Consolas" panose="020B0609020204030204" pitchFamily="49" charset="0"/>
              </a:rPr>
              <a:t>        </a:t>
            </a:r>
            <a:r>
              <a:rPr lang="en-US" b="1" dirty="0">
                <a:solidFill>
                  <a:srgbClr val="AF00DB"/>
                </a:solidFill>
                <a:effectLst/>
                <a:latin typeface="Consolas" panose="020B0609020204030204" pitchFamily="49" charset="0"/>
              </a:rPr>
              <a:t>assert</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node</a:t>
            </a:r>
            <a:r>
              <a:rPr lang="en-US" b="1" dirty="0">
                <a:solidFill>
                  <a:srgbClr val="000000"/>
                </a:solidFill>
                <a:effectLst/>
                <a:latin typeface="Consolas" panose="020B0609020204030204" pitchFamily="49" charset="0"/>
              </a:rPr>
              <a:t> </a:t>
            </a:r>
            <a:r>
              <a:rPr lang="en-US" b="1" dirty="0">
                <a:solidFill>
                  <a:srgbClr val="0000FF"/>
                </a:solidFill>
                <a:effectLst/>
                <a:latin typeface="Consolas" panose="020B0609020204030204" pitchFamily="49" charset="0"/>
              </a:rPr>
              <a:t>in</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config</a:t>
            </a:r>
            <a:r>
              <a:rPr lang="en-US" b="1" dirty="0">
                <a:solidFill>
                  <a:srgbClr val="000000"/>
                </a:solidFill>
                <a:effectLst/>
                <a:latin typeface="Consolas" panose="020B0609020204030204" pitchFamily="49" charset="0"/>
              </a:rPr>
              <a:t>, </a:t>
            </a:r>
            <a:r>
              <a:rPr lang="en-US" b="1" dirty="0" err="1">
                <a:solidFill>
                  <a:srgbClr val="0000FF"/>
                </a:solidFill>
                <a:effectLst/>
                <a:latin typeface="Consolas" panose="020B0609020204030204" pitchFamily="49" charset="0"/>
              </a:rPr>
              <a:t>f</a:t>
            </a:r>
            <a:r>
              <a:rPr lang="en-US" b="1" dirty="0" err="1">
                <a:solidFill>
                  <a:srgbClr val="A31515"/>
                </a:solidFill>
                <a:effectLst/>
                <a:latin typeface="Consolas" panose="020B0609020204030204" pitchFamily="49" charset="0"/>
              </a:rPr>
              <a:t>"Unknown</a:t>
            </a:r>
            <a:r>
              <a:rPr lang="en-US" b="1" dirty="0">
                <a:solidFill>
                  <a:srgbClr val="A31515"/>
                </a:solidFill>
                <a:effectLst/>
                <a:latin typeface="Consolas" panose="020B0609020204030204" pitchFamily="49" charset="0"/>
              </a:rPr>
              <a:t> node </a:t>
            </a:r>
            <a:r>
              <a:rPr lang="en-US" b="1" dirty="0">
                <a:solidFill>
                  <a:srgbClr val="0000FF"/>
                </a:solidFill>
                <a:effectLst/>
                <a:latin typeface="Consolas" panose="020B0609020204030204" pitchFamily="49" charset="0"/>
              </a:rPr>
              <a:t>{</a:t>
            </a:r>
            <a:r>
              <a:rPr lang="en-US" b="1" dirty="0">
                <a:solidFill>
                  <a:srgbClr val="001080"/>
                </a:solidFill>
                <a:effectLst/>
                <a:latin typeface="Consolas" panose="020B0609020204030204" pitchFamily="49" charset="0"/>
              </a:rPr>
              <a:t>node</a:t>
            </a:r>
            <a:r>
              <a:rPr lang="en-US" b="1" dirty="0">
                <a:solidFill>
                  <a:srgbClr val="0000FF"/>
                </a:solidFill>
                <a:effectLst/>
                <a:latin typeface="Consolas" panose="020B0609020204030204" pitchFamily="49" charset="0"/>
              </a:rPr>
              <a:t>}</a:t>
            </a:r>
            <a:r>
              <a:rPr lang="en-US" b="1" dirty="0">
                <a:solidFill>
                  <a:srgbClr val="A31515"/>
                </a:solidFill>
                <a:effectLst/>
                <a:latin typeface="Consolas" panose="020B0609020204030204" pitchFamily="49" charset="0"/>
              </a:rPr>
              <a:t>"</a:t>
            </a:r>
            <a:endParaRPr lang="en-US" b="1" dirty="0">
              <a:solidFill>
                <a:srgbClr val="000000"/>
              </a:solidFill>
              <a:effectLst/>
              <a:latin typeface="Consolas" panose="020B0609020204030204" pitchFamily="49" charset="0"/>
            </a:endParaRPr>
          </a:p>
          <a:p>
            <a:r>
              <a:rPr lang="en-US" b="1" dirty="0">
                <a:solidFill>
                  <a:srgbClr val="000000"/>
                </a:solidFill>
                <a:effectLst/>
                <a:latin typeface="Consolas" panose="020B0609020204030204" pitchFamily="49" charset="0"/>
              </a:rPr>
              <a:t>        </a:t>
            </a:r>
            <a:r>
              <a:rPr lang="en-US" b="1" dirty="0">
                <a:solidFill>
                  <a:srgbClr val="795E26"/>
                </a:solidFill>
                <a:effectLst/>
                <a:latin typeface="Consolas" panose="020B0609020204030204" pitchFamily="49" charset="0"/>
              </a:rPr>
              <a:t>print</a:t>
            </a:r>
            <a:r>
              <a:rPr lang="en-US" b="1" dirty="0">
                <a:solidFill>
                  <a:srgbClr val="000000"/>
                </a:solidFill>
                <a:effectLst/>
                <a:latin typeface="Consolas" panose="020B0609020204030204" pitchFamily="49" charset="0"/>
              </a:rPr>
              <a:t>(</a:t>
            </a:r>
            <a:r>
              <a:rPr lang="en-US" b="1" dirty="0">
                <a:solidFill>
                  <a:srgbClr val="001080"/>
                </a:solidFill>
                <a:effectLst/>
                <a:latin typeface="Consolas" panose="020B0609020204030204" pitchFamily="49" charset="0"/>
              </a:rPr>
              <a:t>config</a:t>
            </a:r>
            <a:r>
              <a:rPr lang="en-US" b="1" dirty="0">
                <a:solidFill>
                  <a:srgbClr val="000000"/>
                </a:solidFill>
                <a:effectLst/>
                <a:latin typeface="Consolas" panose="020B0609020204030204" pitchFamily="49" charset="0"/>
              </a:rPr>
              <a:t>[</a:t>
            </a:r>
            <a:r>
              <a:rPr lang="en-US" b="1" dirty="0">
                <a:solidFill>
                  <a:srgbClr val="001080"/>
                </a:solidFill>
                <a:effectLst/>
                <a:latin typeface="Consolas" panose="020B0609020204030204" pitchFamily="49" charset="0"/>
              </a:rPr>
              <a:t>node</a:t>
            </a:r>
            <a:r>
              <a:rPr lang="en-US" b="1" dirty="0">
                <a:solidFill>
                  <a:srgbClr val="000000"/>
                </a:solidFill>
                <a:effectLst/>
                <a:latin typeface="Consolas" panose="020B0609020204030204" pitchFamily="49" charset="0"/>
              </a:rPr>
              <a:t>][</a:t>
            </a:r>
            <a:r>
              <a:rPr lang="en-US" b="1" dirty="0">
                <a:solidFill>
                  <a:srgbClr val="A31515"/>
                </a:solidFill>
                <a:effectLst/>
                <a:latin typeface="Consolas" panose="020B0609020204030204" pitchFamily="49" charset="0"/>
              </a:rPr>
              <a:t>"rule"</a:t>
            </a:r>
            <a:r>
              <a:rPr lang="en-US" b="1"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28152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6720-4D05-3404-DDD9-38AD51BBD912}"/>
              </a:ext>
            </a:extLst>
          </p:cNvPr>
          <p:cNvSpPr>
            <a:spLocks noGrp="1"/>
          </p:cNvSpPr>
          <p:nvPr>
            <p:ph type="title"/>
          </p:nvPr>
        </p:nvSpPr>
        <p:spPr/>
        <p:txBody>
          <a:bodyPr/>
          <a:lstStyle/>
          <a:p>
            <a:r>
              <a:rPr lang="en-US" dirty="0"/>
              <a:t>Initial Design </a:t>
            </a:r>
          </a:p>
        </p:txBody>
      </p:sp>
      <p:sp>
        <p:nvSpPr>
          <p:cNvPr id="3" name="Content Placeholder 2">
            <a:extLst>
              <a:ext uri="{FF2B5EF4-FFF2-40B4-BE49-F238E27FC236}">
                <a16:creationId xmlns:a16="http://schemas.microsoft.com/office/drawing/2014/main" id="{C3590146-8840-F99A-3001-47AC3844956C}"/>
              </a:ext>
            </a:extLst>
          </p:cNvPr>
          <p:cNvSpPr>
            <a:spLocks noGrp="1"/>
          </p:cNvSpPr>
          <p:nvPr>
            <p:ph idx="1"/>
          </p:nvPr>
        </p:nvSpPr>
        <p:spPr>
          <a:xfrm>
            <a:off x="838200" y="1825625"/>
            <a:ext cx="5198035" cy="4351338"/>
          </a:xfrm>
        </p:spPr>
        <p:txBody>
          <a:bodyPr/>
          <a:lstStyle/>
          <a:p>
            <a:r>
              <a:rPr lang="en-US" dirty="0"/>
              <a:t>To load a configuration file, we read in the JSON, build a set of known targets, and then verify each rule using a helper method called _check</a:t>
            </a:r>
          </a:p>
        </p:txBody>
      </p:sp>
      <p:sp>
        <p:nvSpPr>
          <p:cNvPr id="8" name="TextBox 7">
            <a:extLst>
              <a:ext uri="{FF2B5EF4-FFF2-40B4-BE49-F238E27FC236}">
                <a16:creationId xmlns:a16="http://schemas.microsoft.com/office/drawing/2014/main" id="{15F9F5FE-4EC9-F32E-C1A7-059A12DF8ADE}"/>
              </a:ext>
            </a:extLst>
          </p:cNvPr>
          <p:cNvSpPr txBox="1"/>
          <p:nvPr/>
        </p:nvSpPr>
        <p:spPr>
          <a:xfrm>
            <a:off x="4512235" y="4184551"/>
            <a:ext cx="6096000" cy="2308324"/>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_configure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self</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config_file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with</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open</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config_file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reader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json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load</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reader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known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set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config</a:t>
            </a:r>
            <a:r>
              <a:rPr lang="en-US" b="0" dirty="0" err="1">
                <a:solidFill>
                  <a:srgbClr val="000000"/>
                </a:solidFill>
                <a:effectLst/>
                <a:latin typeface="Consolas" panose="020B0609020204030204" pitchFamily="49" charset="0"/>
              </a:rPr>
              <a:t>.keys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self</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_check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known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config</a:t>
            </a:r>
            <a:r>
              <a:rPr lang="en-US" b="0" dirty="0" err="1">
                <a:solidFill>
                  <a:srgbClr val="000000"/>
                </a:solidFill>
                <a:effectLst/>
                <a:latin typeface="Consolas" panose="020B0609020204030204" pitchFamily="49" charset="0"/>
              </a:rPr>
              <a:t>.items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4141472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3C87-2DE2-1197-CA21-4A852AADFEDC}"/>
              </a:ext>
            </a:extLst>
          </p:cNvPr>
          <p:cNvSpPr>
            <a:spLocks noGrp="1"/>
          </p:cNvSpPr>
          <p:nvPr>
            <p:ph type="title"/>
          </p:nvPr>
        </p:nvSpPr>
        <p:spPr/>
        <p:txBody>
          <a:bodyPr/>
          <a:lstStyle/>
          <a:p>
            <a:r>
              <a:rPr lang="en-US" dirty="0"/>
              <a:t>Initial Design – More code</a:t>
            </a:r>
          </a:p>
        </p:txBody>
      </p:sp>
      <p:sp>
        <p:nvSpPr>
          <p:cNvPr id="3" name="Content Placeholder 2">
            <a:extLst>
              <a:ext uri="{FF2B5EF4-FFF2-40B4-BE49-F238E27FC236}">
                <a16:creationId xmlns:a16="http://schemas.microsoft.com/office/drawing/2014/main" id="{7E13159C-1DDB-B941-EE45-27E275D75A23}"/>
              </a:ext>
            </a:extLst>
          </p:cNvPr>
          <p:cNvSpPr>
            <a:spLocks noGrp="1"/>
          </p:cNvSpPr>
          <p:nvPr>
            <p:ph idx="1"/>
          </p:nvPr>
        </p:nvSpPr>
        <p:spPr>
          <a:xfrm>
            <a:off x="838201" y="1825625"/>
            <a:ext cx="4349376" cy="4351338"/>
          </a:xfrm>
        </p:spPr>
        <p:txBody>
          <a:bodyPr>
            <a:normAutofit/>
          </a:bodyPr>
          <a:lstStyle/>
          <a:p>
            <a:r>
              <a:rPr lang="en-US" sz="2000" b="0" i="0" dirty="0">
                <a:solidFill>
                  <a:srgbClr val="000000"/>
                </a:solidFill>
                <a:effectLst/>
                <a:latin typeface="Helvetica" panose="020B0604020202020204" pitchFamily="34" charset="0"/>
              </a:rPr>
              <a:t>To check a rule, we make sure the dictionary that represents it has the required keys and that we have a rule for every dependency it mentions. We also transform the rule’s structure a bit to simplify later processing:</a:t>
            </a:r>
            <a:endParaRPr lang="en-US" sz="2000" dirty="0"/>
          </a:p>
        </p:txBody>
      </p:sp>
      <p:sp>
        <p:nvSpPr>
          <p:cNvPr id="5" name="TextBox 4">
            <a:extLst>
              <a:ext uri="{FF2B5EF4-FFF2-40B4-BE49-F238E27FC236}">
                <a16:creationId xmlns:a16="http://schemas.microsoft.com/office/drawing/2014/main" id="{B234D5A3-BDF0-97EF-B897-E34CE99BC869}"/>
              </a:ext>
            </a:extLst>
          </p:cNvPr>
          <p:cNvSpPr txBox="1"/>
          <p:nvPr/>
        </p:nvSpPr>
        <p:spPr>
          <a:xfrm>
            <a:off x="1541929" y="4341953"/>
            <a:ext cx="8869082" cy="2031325"/>
          </a:xfrm>
          <a:prstGeom prst="rect">
            <a:avLst/>
          </a:prstGeom>
          <a:noFill/>
        </p:spPr>
        <p:txBody>
          <a:bodyPr wrap="square">
            <a:spAutoFit/>
          </a:bodyPr>
          <a:lstStyle/>
          <a:p>
            <a:r>
              <a:rPr lang="en-US" b="1" dirty="0">
                <a:solidFill>
                  <a:srgbClr val="000000"/>
                </a:solidFill>
                <a:effectLst/>
                <a:latin typeface="Consolas" panose="020B0609020204030204" pitchFamily="49" charset="0"/>
              </a:rPr>
              <a:t>    </a:t>
            </a:r>
            <a:r>
              <a:rPr lang="en-US" b="1" dirty="0">
                <a:solidFill>
                  <a:srgbClr val="0000FF"/>
                </a:solidFill>
                <a:effectLst/>
                <a:latin typeface="Consolas" panose="020B0609020204030204" pitchFamily="49" charset="0"/>
              </a:rPr>
              <a:t>def</a:t>
            </a:r>
            <a:r>
              <a:rPr lang="en-US" b="1" dirty="0">
                <a:solidFill>
                  <a:srgbClr val="000000"/>
                </a:solidFill>
                <a:effectLst/>
                <a:latin typeface="Consolas" panose="020B0609020204030204" pitchFamily="49" charset="0"/>
              </a:rPr>
              <a:t> </a:t>
            </a:r>
            <a:r>
              <a:rPr lang="en-US" b="1" dirty="0">
                <a:solidFill>
                  <a:srgbClr val="795E26"/>
                </a:solidFill>
                <a:effectLst/>
                <a:latin typeface="Consolas" panose="020B0609020204030204" pitchFamily="49" charset="0"/>
              </a:rPr>
              <a:t>_check</a:t>
            </a:r>
            <a:r>
              <a:rPr lang="en-US" b="1" dirty="0">
                <a:solidFill>
                  <a:srgbClr val="000000"/>
                </a:solidFill>
                <a:effectLst/>
                <a:latin typeface="Consolas" panose="020B0609020204030204" pitchFamily="49" charset="0"/>
              </a:rPr>
              <a:t>(</a:t>
            </a:r>
            <a:r>
              <a:rPr lang="en-US" b="1" dirty="0">
                <a:solidFill>
                  <a:srgbClr val="001080"/>
                </a:solidFill>
                <a:effectLst/>
                <a:latin typeface="Consolas" panose="020B0609020204030204" pitchFamily="49" charset="0"/>
              </a:rPr>
              <a:t>self</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name</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details</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known</a:t>
            </a:r>
            <a:r>
              <a:rPr lang="en-US" b="1" dirty="0">
                <a:solidFill>
                  <a:srgbClr val="000000"/>
                </a:solidFill>
                <a:effectLst/>
                <a:latin typeface="Consolas" panose="020B0609020204030204" pitchFamily="49" charset="0"/>
              </a:rPr>
              <a:t>):</a:t>
            </a:r>
          </a:p>
          <a:p>
            <a:r>
              <a:rPr lang="en-US" b="1" dirty="0">
                <a:solidFill>
                  <a:srgbClr val="000000"/>
                </a:solidFill>
                <a:effectLst/>
                <a:latin typeface="Consolas" panose="020B0609020204030204" pitchFamily="49" charset="0"/>
              </a:rPr>
              <a:t>        </a:t>
            </a:r>
            <a:r>
              <a:rPr lang="en-US" b="1" dirty="0">
                <a:solidFill>
                  <a:srgbClr val="AF00DB"/>
                </a:solidFill>
                <a:effectLst/>
                <a:latin typeface="Consolas" panose="020B0609020204030204" pitchFamily="49" charset="0"/>
              </a:rPr>
              <a:t>assert</a:t>
            </a:r>
            <a:r>
              <a:rPr lang="en-US" b="1" dirty="0">
                <a:solidFill>
                  <a:srgbClr val="000000"/>
                </a:solidFill>
                <a:effectLst/>
                <a:latin typeface="Consolas" panose="020B0609020204030204" pitchFamily="49" charset="0"/>
              </a:rPr>
              <a:t> </a:t>
            </a:r>
            <a:r>
              <a:rPr lang="en-US" b="1" dirty="0">
                <a:solidFill>
                  <a:srgbClr val="A31515"/>
                </a:solidFill>
                <a:effectLst/>
                <a:latin typeface="Consolas" panose="020B0609020204030204" pitchFamily="49" charset="0"/>
              </a:rPr>
              <a:t>"rule"</a:t>
            </a:r>
            <a:r>
              <a:rPr lang="en-US" b="1" dirty="0">
                <a:solidFill>
                  <a:srgbClr val="000000"/>
                </a:solidFill>
                <a:effectLst/>
                <a:latin typeface="Consolas" panose="020B0609020204030204" pitchFamily="49" charset="0"/>
              </a:rPr>
              <a:t> </a:t>
            </a:r>
            <a:r>
              <a:rPr lang="en-US" b="1" dirty="0">
                <a:solidFill>
                  <a:srgbClr val="0000FF"/>
                </a:solidFill>
                <a:effectLst/>
                <a:latin typeface="Consolas" panose="020B0609020204030204" pitchFamily="49" charset="0"/>
              </a:rPr>
              <a:t>in</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details</a:t>
            </a:r>
            <a:r>
              <a:rPr lang="en-US" b="1" dirty="0">
                <a:solidFill>
                  <a:srgbClr val="000000"/>
                </a:solidFill>
                <a:effectLst/>
                <a:latin typeface="Consolas" panose="020B0609020204030204" pitchFamily="49" charset="0"/>
              </a:rPr>
              <a:t>, </a:t>
            </a:r>
            <a:r>
              <a:rPr lang="en-US" b="1" dirty="0" err="1">
                <a:solidFill>
                  <a:srgbClr val="0000FF"/>
                </a:solidFill>
                <a:effectLst/>
                <a:latin typeface="Consolas" panose="020B0609020204030204" pitchFamily="49" charset="0"/>
              </a:rPr>
              <a:t>f</a:t>
            </a:r>
            <a:r>
              <a:rPr lang="en-US" b="1" dirty="0" err="1">
                <a:solidFill>
                  <a:srgbClr val="A31515"/>
                </a:solidFill>
                <a:effectLst/>
                <a:latin typeface="Consolas" panose="020B0609020204030204" pitchFamily="49" charset="0"/>
              </a:rPr>
              <a:t>"Missing</a:t>
            </a:r>
            <a:r>
              <a:rPr lang="en-US" b="1" dirty="0">
                <a:solidFill>
                  <a:srgbClr val="A31515"/>
                </a:solidFill>
                <a:effectLst/>
                <a:latin typeface="Consolas" panose="020B0609020204030204" pitchFamily="49" charset="0"/>
              </a:rPr>
              <a:t> rule for </a:t>
            </a:r>
            <a:r>
              <a:rPr lang="en-US" b="1" dirty="0">
                <a:solidFill>
                  <a:srgbClr val="0000FF"/>
                </a:solidFill>
                <a:effectLst/>
                <a:latin typeface="Consolas" panose="020B0609020204030204" pitchFamily="49" charset="0"/>
              </a:rPr>
              <a:t>{</a:t>
            </a:r>
            <a:r>
              <a:rPr lang="en-US" b="1" dirty="0">
                <a:solidFill>
                  <a:srgbClr val="001080"/>
                </a:solidFill>
                <a:effectLst/>
                <a:latin typeface="Consolas" panose="020B0609020204030204" pitchFamily="49" charset="0"/>
              </a:rPr>
              <a:t>name</a:t>
            </a:r>
            <a:r>
              <a:rPr lang="en-US" b="1" dirty="0">
                <a:solidFill>
                  <a:srgbClr val="0000FF"/>
                </a:solidFill>
                <a:effectLst/>
                <a:latin typeface="Consolas" panose="020B0609020204030204" pitchFamily="49" charset="0"/>
              </a:rPr>
              <a:t>}</a:t>
            </a:r>
            <a:r>
              <a:rPr lang="en-US" b="1" dirty="0">
                <a:solidFill>
                  <a:srgbClr val="A31515"/>
                </a:solidFill>
                <a:effectLst/>
                <a:latin typeface="Consolas" panose="020B0609020204030204" pitchFamily="49" charset="0"/>
              </a:rPr>
              <a:t>"</a:t>
            </a:r>
            <a:endParaRPr lang="en-US" b="1" dirty="0">
              <a:solidFill>
                <a:srgbClr val="000000"/>
              </a:solidFill>
              <a:effectLst/>
              <a:latin typeface="Consolas" panose="020B0609020204030204" pitchFamily="49" charset="0"/>
            </a:endParaRPr>
          </a:p>
          <a:p>
            <a:r>
              <a:rPr lang="en-US" b="1" dirty="0">
                <a:solidFill>
                  <a:srgbClr val="000000"/>
                </a:solidFill>
                <a:effectLst/>
                <a:latin typeface="Consolas" panose="020B0609020204030204" pitchFamily="49" charset="0"/>
              </a:rPr>
              <a:t>        </a:t>
            </a:r>
            <a:r>
              <a:rPr lang="en-US" b="1" dirty="0">
                <a:solidFill>
                  <a:srgbClr val="AF00DB"/>
                </a:solidFill>
                <a:effectLst/>
                <a:latin typeface="Consolas" panose="020B0609020204030204" pitchFamily="49" charset="0"/>
              </a:rPr>
              <a:t>assert</a:t>
            </a:r>
            <a:r>
              <a:rPr lang="en-US" b="1" dirty="0">
                <a:solidFill>
                  <a:srgbClr val="000000"/>
                </a:solidFill>
                <a:effectLst/>
                <a:latin typeface="Consolas" panose="020B0609020204030204" pitchFamily="49" charset="0"/>
              </a:rPr>
              <a:t> </a:t>
            </a:r>
            <a:r>
              <a:rPr lang="en-US" b="1" dirty="0">
                <a:solidFill>
                  <a:srgbClr val="A31515"/>
                </a:solidFill>
                <a:effectLst/>
                <a:latin typeface="Consolas" panose="020B0609020204030204" pitchFamily="49" charset="0"/>
              </a:rPr>
              <a:t>"depends"</a:t>
            </a:r>
            <a:r>
              <a:rPr lang="en-US" b="1" dirty="0">
                <a:solidFill>
                  <a:srgbClr val="000000"/>
                </a:solidFill>
                <a:effectLst/>
                <a:latin typeface="Consolas" panose="020B0609020204030204" pitchFamily="49" charset="0"/>
              </a:rPr>
              <a:t> </a:t>
            </a:r>
            <a:r>
              <a:rPr lang="en-US" b="1" dirty="0">
                <a:solidFill>
                  <a:srgbClr val="0000FF"/>
                </a:solidFill>
                <a:effectLst/>
                <a:latin typeface="Consolas" panose="020B0609020204030204" pitchFamily="49" charset="0"/>
              </a:rPr>
              <a:t>in</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details</a:t>
            </a:r>
            <a:r>
              <a:rPr lang="en-US" b="1" dirty="0">
                <a:solidFill>
                  <a:srgbClr val="000000"/>
                </a:solidFill>
                <a:effectLst/>
                <a:latin typeface="Consolas" panose="020B0609020204030204" pitchFamily="49" charset="0"/>
              </a:rPr>
              <a:t>, </a:t>
            </a:r>
            <a:r>
              <a:rPr lang="en-US" b="1" dirty="0" err="1">
                <a:solidFill>
                  <a:srgbClr val="0000FF"/>
                </a:solidFill>
                <a:effectLst/>
                <a:latin typeface="Consolas" panose="020B0609020204030204" pitchFamily="49" charset="0"/>
              </a:rPr>
              <a:t>f</a:t>
            </a:r>
            <a:r>
              <a:rPr lang="en-US" b="1" dirty="0" err="1">
                <a:solidFill>
                  <a:srgbClr val="A31515"/>
                </a:solidFill>
                <a:effectLst/>
                <a:latin typeface="Consolas" panose="020B0609020204030204" pitchFamily="49" charset="0"/>
              </a:rPr>
              <a:t>"Missing</a:t>
            </a:r>
            <a:r>
              <a:rPr lang="en-US" b="1" dirty="0">
                <a:solidFill>
                  <a:srgbClr val="A31515"/>
                </a:solidFill>
                <a:effectLst/>
                <a:latin typeface="Consolas" panose="020B0609020204030204" pitchFamily="49" charset="0"/>
              </a:rPr>
              <a:t> depends for </a:t>
            </a:r>
            <a:r>
              <a:rPr lang="en-US" b="1" dirty="0">
                <a:solidFill>
                  <a:srgbClr val="0000FF"/>
                </a:solidFill>
                <a:effectLst/>
                <a:latin typeface="Consolas" panose="020B0609020204030204" pitchFamily="49" charset="0"/>
              </a:rPr>
              <a:t>{</a:t>
            </a:r>
            <a:r>
              <a:rPr lang="en-US" b="1" dirty="0">
                <a:solidFill>
                  <a:srgbClr val="001080"/>
                </a:solidFill>
                <a:effectLst/>
                <a:latin typeface="Consolas" panose="020B0609020204030204" pitchFamily="49" charset="0"/>
              </a:rPr>
              <a:t>name</a:t>
            </a:r>
            <a:r>
              <a:rPr lang="en-US" b="1" dirty="0">
                <a:solidFill>
                  <a:srgbClr val="0000FF"/>
                </a:solidFill>
                <a:effectLst/>
                <a:latin typeface="Consolas" panose="020B0609020204030204" pitchFamily="49" charset="0"/>
              </a:rPr>
              <a:t>}</a:t>
            </a:r>
            <a:r>
              <a:rPr lang="en-US" b="1" dirty="0">
                <a:solidFill>
                  <a:srgbClr val="A31515"/>
                </a:solidFill>
                <a:effectLst/>
                <a:latin typeface="Consolas" panose="020B0609020204030204" pitchFamily="49" charset="0"/>
              </a:rPr>
              <a:t>"</a:t>
            </a:r>
            <a:endParaRPr lang="en-US" b="1" dirty="0">
              <a:solidFill>
                <a:srgbClr val="000000"/>
              </a:solidFill>
              <a:effectLst/>
              <a:latin typeface="Consolas" panose="020B0609020204030204" pitchFamily="49" charset="0"/>
            </a:endParaRPr>
          </a:p>
          <a:p>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depends</a:t>
            </a:r>
            <a:r>
              <a:rPr lang="en-US" b="1" dirty="0">
                <a:solidFill>
                  <a:srgbClr val="000000"/>
                </a:solidFill>
                <a:effectLst/>
                <a:latin typeface="Consolas" panose="020B0609020204030204" pitchFamily="49" charset="0"/>
              </a:rPr>
              <a:t> = </a:t>
            </a:r>
            <a:r>
              <a:rPr lang="en-US" b="1" dirty="0">
                <a:solidFill>
                  <a:srgbClr val="267F99"/>
                </a:solidFill>
                <a:effectLst/>
                <a:latin typeface="Consolas" panose="020B0609020204030204" pitchFamily="49" charset="0"/>
              </a:rPr>
              <a:t>set</a:t>
            </a:r>
            <a:r>
              <a:rPr lang="en-US" b="1" dirty="0">
                <a:solidFill>
                  <a:srgbClr val="000000"/>
                </a:solidFill>
                <a:effectLst/>
                <a:latin typeface="Consolas" panose="020B0609020204030204" pitchFamily="49" charset="0"/>
              </a:rPr>
              <a:t>(</a:t>
            </a:r>
            <a:r>
              <a:rPr lang="en-US" b="1" dirty="0">
                <a:solidFill>
                  <a:srgbClr val="001080"/>
                </a:solidFill>
                <a:effectLst/>
                <a:latin typeface="Consolas" panose="020B0609020204030204" pitchFamily="49" charset="0"/>
              </a:rPr>
              <a:t>details</a:t>
            </a:r>
            <a:r>
              <a:rPr lang="en-US" b="1" dirty="0">
                <a:solidFill>
                  <a:srgbClr val="000000"/>
                </a:solidFill>
                <a:effectLst/>
                <a:latin typeface="Consolas" panose="020B0609020204030204" pitchFamily="49" charset="0"/>
              </a:rPr>
              <a:t>[</a:t>
            </a:r>
            <a:r>
              <a:rPr lang="en-US" b="1" dirty="0">
                <a:solidFill>
                  <a:srgbClr val="A31515"/>
                </a:solidFill>
                <a:effectLst/>
                <a:latin typeface="Consolas" panose="020B0609020204030204" pitchFamily="49" charset="0"/>
              </a:rPr>
              <a:t>"depends"</a:t>
            </a:r>
            <a:r>
              <a:rPr lang="en-US" b="1" dirty="0">
                <a:solidFill>
                  <a:srgbClr val="000000"/>
                </a:solidFill>
                <a:effectLst/>
                <a:latin typeface="Consolas" panose="020B0609020204030204" pitchFamily="49" charset="0"/>
              </a:rPr>
              <a:t>])</a:t>
            </a:r>
          </a:p>
          <a:p>
            <a:r>
              <a:rPr lang="en-US" b="1" dirty="0">
                <a:solidFill>
                  <a:srgbClr val="000000"/>
                </a:solidFill>
                <a:effectLst/>
                <a:latin typeface="Consolas" panose="020B0609020204030204" pitchFamily="49" charset="0"/>
              </a:rPr>
              <a:t>        </a:t>
            </a:r>
            <a:r>
              <a:rPr lang="en-US" b="1" dirty="0">
                <a:solidFill>
                  <a:srgbClr val="AF00DB"/>
                </a:solidFill>
                <a:effectLst/>
                <a:latin typeface="Consolas" panose="020B0609020204030204" pitchFamily="49" charset="0"/>
              </a:rPr>
              <a:t>assert</a:t>
            </a:r>
            <a:r>
              <a:rPr lang="en-US" b="1" dirty="0">
                <a:solidFill>
                  <a:srgbClr val="000000"/>
                </a:solidFill>
                <a:effectLst/>
                <a:latin typeface="Consolas" panose="020B0609020204030204" pitchFamily="49" charset="0"/>
              </a:rPr>
              <a:t> </a:t>
            </a:r>
            <a:r>
              <a:rPr lang="en-US" b="1" dirty="0" err="1">
                <a:solidFill>
                  <a:srgbClr val="001080"/>
                </a:solidFill>
                <a:effectLst/>
                <a:latin typeface="Consolas" panose="020B0609020204030204" pitchFamily="49" charset="0"/>
              </a:rPr>
              <a:t>depends</a:t>
            </a:r>
            <a:r>
              <a:rPr lang="en-US" b="1" dirty="0" err="1">
                <a:solidFill>
                  <a:srgbClr val="000000"/>
                </a:solidFill>
                <a:effectLst/>
                <a:latin typeface="Consolas" panose="020B0609020204030204" pitchFamily="49" charset="0"/>
              </a:rPr>
              <a:t>.</a:t>
            </a:r>
            <a:r>
              <a:rPr lang="en-US" b="1" dirty="0" err="1">
                <a:solidFill>
                  <a:srgbClr val="795E26"/>
                </a:solidFill>
                <a:effectLst/>
                <a:latin typeface="Consolas" panose="020B0609020204030204" pitchFamily="49" charset="0"/>
              </a:rPr>
              <a:t>issubset</a:t>
            </a:r>
            <a:r>
              <a:rPr lang="en-US" b="1" dirty="0">
                <a:solidFill>
                  <a:srgbClr val="000000"/>
                </a:solidFill>
                <a:effectLst/>
                <a:latin typeface="Consolas" panose="020B0609020204030204" pitchFamily="49" charset="0"/>
              </a:rPr>
              <a:t>(</a:t>
            </a:r>
            <a:r>
              <a:rPr lang="en-US" b="1" dirty="0">
                <a:solidFill>
                  <a:srgbClr val="001080"/>
                </a:solidFill>
                <a:effectLst/>
                <a:latin typeface="Consolas" panose="020B0609020204030204" pitchFamily="49" charset="0"/>
              </a:rPr>
              <a:t>known</a:t>
            </a:r>
            <a:r>
              <a:rPr lang="en-US" b="1" dirty="0">
                <a:solidFill>
                  <a:srgbClr val="000000"/>
                </a:solidFill>
                <a:effectLst/>
                <a:latin typeface="Consolas" panose="020B0609020204030204" pitchFamily="49" charset="0"/>
              </a:rPr>
              <a:t>), \</a:t>
            </a:r>
          </a:p>
          <a:p>
            <a:r>
              <a:rPr lang="en-US" b="1" dirty="0">
                <a:solidFill>
                  <a:srgbClr val="000000"/>
                </a:solidFill>
                <a:effectLst/>
                <a:latin typeface="Consolas" panose="020B0609020204030204" pitchFamily="49" charset="0"/>
              </a:rPr>
              <a:t>            </a:t>
            </a:r>
            <a:r>
              <a:rPr lang="en-US" b="1" dirty="0" err="1">
                <a:solidFill>
                  <a:srgbClr val="0000FF"/>
                </a:solidFill>
                <a:effectLst/>
                <a:latin typeface="Consolas" panose="020B0609020204030204" pitchFamily="49" charset="0"/>
              </a:rPr>
              <a:t>f</a:t>
            </a:r>
            <a:r>
              <a:rPr lang="en-US" b="1" dirty="0" err="1">
                <a:solidFill>
                  <a:srgbClr val="A31515"/>
                </a:solidFill>
                <a:effectLst/>
                <a:latin typeface="Consolas" panose="020B0609020204030204" pitchFamily="49" charset="0"/>
              </a:rPr>
              <a:t>"Unknown</a:t>
            </a:r>
            <a:r>
              <a:rPr lang="en-US" b="1" dirty="0">
                <a:solidFill>
                  <a:srgbClr val="A31515"/>
                </a:solidFill>
                <a:effectLst/>
                <a:latin typeface="Consolas" panose="020B0609020204030204" pitchFamily="49" charset="0"/>
              </a:rPr>
              <a:t> depends for </a:t>
            </a:r>
            <a:r>
              <a:rPr lang="en-US" b="1" dirty="0">
                <a:solidFill>
                  <a:srgbClr val="0000FF"/>
                </a:solidFill>
                <a:effectLst/>
                <a:latin typeface="Consolas" panose="020B0609020204030204" pitchFamily="49" charset="0"/>
              </a:rPr>
              <a:t>{</a:t>
            </a:r>
            <a:r>
              <a:rPr lang="en-US" b="1" dirty="0">
                <a:solidFill>
                  <a:srgbClr val="001080"/>
                </a:solidFill>
                <a:effectLst/>
                <a:latin typeface="Consolas" panose="020B0609020204030204" pitchFamily="49" charset="0"/>
              </a:rPr>
              <a:t>name</a:t>
            </a:r>
            <a:r>
              <a:rPr lang="en-US" b="1" dirty="0">
                <a:solidFill>
                  <a:srgbClr val="0000FF"/>
                </a:solidFill>
                <a:effectLst/>
                <a:latin typeface="Consolas" panose="020B0609020204030204" pitchFamily="49" charset="0"/>
              </a:rPr>
              <a:t>}</a:t>
            </a:r>
            <a:r>
              <a:rPr lang="en-US" b="1" dirty="0">
                <a:solidFill>
                  <a:srgbClr val="A31515"/>
                </a:solidFill>
                <a:effectLst/>
                <a:latin typeface="Consolas" panose="020B0609020204030204" pitchFamily="49" charset="0"/>
              </a:rPr>
              <a:t>"</a:t>
            </a:r>
            <a:endParaRPr lang="en-US" b="1" dirty="0">
              <a:solidFill>
                <a:srgbClr val="000000"/>
              </a:solidFill>
              <a:effectLst/>
              <a:latin typeface="Consolas" panose="020B0609020204030204" pitchFamily="49" charset="0"/>
            </a:endParaRPr>
          </a:p>
          <a:p>
            <a:r>
              <a:rPr lang="en-US" b="1" dirty="0">
                <a:solidFill>
                  <a:srgbClr val="000000"/>
                </a:solidFill>
                <a:effectLst/>
                <a:latin typeface="Consolas" panose="020B0609020204030204" pitchFamily="49" charset="0"/>
              </a:rPr>
              <a:t>        </a:t>
            </a:r>
            <a:r>
              <a:rPr lang="en-US" b="1" dirty="0">
                <a:solidFill>
                  <a:srgbClr val="AF00DB"/>
                </a:solidFill>
                <a:effectLst/>
                <a:latin typeface="Consolas" panose="020B0609020204030204" pitchFamily="49" charset="0"/>
              </a:rPr>
              <a:t>return</a:t>
            </a:r>
            <a:r>
              <a:rPr lang="en-US" b="1" dirty="0">
                <a:solidFill>
                  <a:srgbClr val="000000"/>
                </a:solidFill>
                <a:effectLst/>
                <a:latin typeface="Consolas" panose="020B0609020204030204" pitchFamily="49" charset="0"/>
              </a:rPr>
              <a:t> {</a:t>
            </a:r>
            <a:r>
              <a:rPr lang="en-US" b="1" dirty="0">
                <a:solidFill>
                  <a:srgbClr val="A31515"/>
                </a:solidFill>
                <a:effectLst/>
                <a:latin typeface="Consolas" panose="020B0609020204030204" pitchFamily="49" charset="0"/>
              </a:rPr>
              <a:t>"rule"</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details</a:t>
            </a:r>
            <a:r>
              <a:rPr lang="en-US" b="1" dirty="0">
                <a:solidFill>
                  <a:srgbClr val="000000"/>
                </a:solidFill>
                <a:effectLst/>
                <a:latin typeface="Consolas" panose="020B0609020204030204" pitchFamily="49" charset="0"/>
              </a:rPr>
              <a:t>[</a:t>
            </a:r>
            <a:r>
              <a:rPr lang="en-US" b="1" dirty="0">
                <a:solidFill>
                  <a:srgbClr val="A31515"/>
                </a:solidFill>
                <a:effectLst/>
                <a:latin typeface="Consolas" panose="020B0609020204030204" pitchFamily="49" charset="0"/>
              </a:rPr>
              <a:t>"rule"</a:t>
            </a:r>
            <a:r>
              <a:rPr lang="en-US" b="1" dirty="0">
                <a:solidFill>
                  <a:srgbClr val="000000"/>
                </a:solidFill>
                <a:effectLst/>
                <a:latin typeface="Consolas" panose="020B0609020204030204" pitchFamily="49" charset="0"/>
              </a:rPr>
              <a:t>], </a:t>
            </a:r>
            <a:r>
              <a:rPr lang="en-US" b="1" dirty="0">
                <a:solidFill>
                  <a:srgbClr val="A31515"/>
                </a:solidFill>
                <a:effectLst/>
                <a:latin typeface="Consolas" panose="020B0609020204030204" pitchFamily="49" charset="0"/>
              </a:rPr>
              <a:t>"depends"</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depends</a:t>
            </a:r>
            <a:r>
              <a:rPr lang="en-US" b="1" dirty="0">
                <a:solidFill>
                  <a:srgbClr val="000000"/>
                </a:solidFill>
                <a:effectLst/>
                <a:latin typeface="Consolas" panose="020B0609020204030204" pitchFamily="49" charset="0"/>
              </a:rPr>
              <a:t>}</a:t>
            </a:r>
          </a:p>
        </p:txBody>
      </p:sp>
      <p:pic>
        <p:nvPicPr>
          <p:cNvPr id="7" name="Picture 6">
            <a:extLst>
              <a:ext uri="{FF2B5EF4-FFF2-40B4-BE49-F238E27FC236}">
                <a16:creationId xmlns:a16="http://schemas.microsoft.com/office/drawing/2014/main" id="{22F3C8CB-B6B5-7EC2-8C81-C0345B9FAA48}"/>
              </a:ext>
            </a:extLst>
          </p:cNvPr>
          <p:cNvPicPr>
            <a:picLocks noChangeAspect="1"/>
          </p:cNvPicPr>
          <p:nvPr/>
        </p:nvPicPr>
        <p:blipFill>
          <a:blip r:embed="rId2"/>
          <a:stretch>
            <a:fillRect/>
          </a:stretch>
        </p:blipFill>
        <p:spPr>
          <a:xfrm>
            <a:off x="6364940" y="1825625"/>
            <a:ext cx="3753224" cy="2381614"/>
          </a:xfrm>
          <a:prstGeom prst="rect">
            <a:avLst/>
          </a:prstGeom>
        </p:spPr>
      </p:pic>
    </p:spTree>
    <p:extLst>
      <p:ext uri="{BB962C8B-B14F-4D97-AF65-F5344CB8AC3E}">
        <p14:creationId xmlns:p14="http://schemas.microsoft.com/office/powerpoint/2010/main" val="2968885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751CF-0C93-1501-A8C5-1C17DFAAA6A0}"/>
              </a:ext>
            </a:extLst>
          </p:cNvPr>
          <p:cNvSpPr>
            <a:spLocks noGrp="1"/>
          </p:cNvSpPr>
          <p:nvPr>
            <p:ph type="title"/>
          </p:nvPr>
        </p:nvSpPr>
        <p:spPr/>
        <p:txBody>
          <a:bodyPr/>
          <a:lstStyle/>
          <a:p>
            <a:r>
              <a:rPr lang="en-US" dirty="0"/>
              <a:t>Central Algorithm</a:t>
            </a:r>
          </a:p>
        </p:txBody>
      </p:sp>
      <p:sp>
        <p:nvSpPr>
          <p:cNvPr id="3" name="Content Placeholder 2">
            <a:extLst>
              <a:ext uri="{FF2B5EF4-FFF2-40B4-BE49-F238E27FC236}">
                <a16:creationId xmlns:a16="http://schemas.microsoft.com/office/drawing/2014/main" id="{CB24A36F-9AC1-6541-1ED8-3A2FD6DF568F}"/>
              </a:ext>
            </a:extLst>
          </p:cNvPr>
          <p:cNvSpPr>
            <a:spLocks noGrp="1"/>
          </p:cNvSpPr>
          <p:nvPr>
            <p:ph idx="1"/>
          </p:nvPr>
        </p:nvSpPr>
        <p:spPr>
          <a:xfrm>
            <a:off x="838200" y="1607671"/>
            <a:ext cx="10515600" cy="2814917"/>
          </a:xfrm>
        </p:spPr>
        <p:txBody>
          <a:bodyPr>
            <a:normAutofit fontScale="92500" lnSpcReduction="10000"/>
          </a:bodyPr>
          <a:lstStyle/>
          <a:p>
            <a:r>
              <a:rPr lang="en-US" dirty="0"/>
              <a:t>We find all the nodes in the dependency graph that don’t have any outstanding dependencies.</a:t>
            </a:r>
          </a:p>
          <a:p>
            <a:r>
              <a:rPr lang="en-US" dirty="0"/>
              <a:t>We append those to the result and then remove them from the dependencies of all the other nodes in the graph.</a:t>
            </a:r>
          </a:p>
          <a:p>
            <a:r>
              <a:rPr lang="en-US" dirty="0"/>
              <a:t>If anything is still in the graph, we go back to the first step.</a:t>
            </a:r>
          </a:p>
          <a:p>
            <a:r>
              <a:rPr lang="en-US" dirty="0"/>
              <a:t>If at any point the graph isn’t empty but nothing is available, we have found a circular dependency, so we report the problem and fail.</a:t>
            </a:r>
          </a:p>
          <a:p>
            <a:endParaRPr lang="en-US" dirty="0"/>
          </a:p>
          <a:p>
            <a:endParaRPr lang="en-US" dirty="0"/>
          </a:p>
        </p:txBody>
      </p:sp>
      <p:pic>
        <p:nvPicPr>
          <p:cNvPr id="5" name="Picture 4">
            <a:extLst>
              <a:ext uri="{FF2B5EF4-FFF2-40B4-BE49-F238E27FC236}">
                <a16:creationId xmlns:a16="http://schemas.microsoft.com/office/drawing/2014/main" id="{48B38FDB-A81B-EE09-F605-1862F81E1D41}"/>
              </a:ext>
            </a:extLst>
          </p:cNvPr>
          <p:cNvPicPr>
            <a:picLocks noChangeAspect="1"/>
          </p:cNvPicPr>
          <p:nvPr/>
        </p:nvPicPr>
        <p:blipFill>
          <a:blip r:embed="rId2"/>
          <a:stretch>
            <a:fillRect/>
          </a:stretch>
        </p:blipFill>
        <p:spPr>
          <a:xfrm>
            <a:off x="2480048" y="4496173"/>
            <a:ext cx="7375641" cy="2245285"/>
          </a:xfrm>
          <a:prstGeom prst="rect">
            <a:avLst/>
          </a:prstGeom>
        </p:spPr>
      </p:pic>
    </p:spTree>
    <p:extLst>
      <p:ext uri="{BB962C8B-B14F-4D97-AF65-F5344CB8AC3E}">
        <p14:creationId xmlns:p14="http://schemas.microsoft.com/office/powerpoint/2010/main" val="36997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3D9A8-79A9-0126-8A16-51A21C4F5EB2}"/>
              </a:ext>
            </a:extLst>
          </p:cNvPr>
          <p:cNvSpPr>
            <a:spLocks noGrp="1"/>
          </p:cNvSpPr>
          <p:nvPr>
            <p:ph type="title"/>
          </p:nvPr>
        </p:nvSpPr>
        <p:spPr/>
        <p:txBody>
          <a:bodyPr/>
          <a:lstStyle/>
          <a:p>
            <a:r>
              <a:rPr lang="en-US" dirty="0"/>
              <a:t>Central Algorithm Implementation</a:t>
            </a:r>
          </a:p>
        </p:txBody>
      </p:sp>
      <p:sp>
        <p:nvSpPr>
          <p:cNvPr id="5" name="TextBox 4">
            <a:extLst>
              <a:ext uri="{FF2B5EF4-FFF2-40B4-BE49-F238E27FC236}">
                <a16:creationId xmlns:a16="http://schemas.microsoft.com/office/drawing/2014/main" id="{323AFCD1-4576-EC18-5A7D-2EF88D4B6BEA}"/>
              </a:ext>
            </a:extLst>
          </p:cNvPr>
          <p:cNvSpPr txBox="1"/>
          <p:nvPr/>
        </p:nvSpPr>
        <p:spPr>
          <a:xfrm>
            <a:off x="1404472" y="1514972"/>
            <a:ext cx="8785412" cy="3693319"/>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_</a:t>
            </a:r>
            <a:r>
              <a:rPr lang="en-US" b="0" dirty="0" err="1">
                <a:solidFill>
                  <a:srgbClr val="795E26"/>
                </a:solidFill>
                <a:effectLst/>
                <a:latin typeface="Consolas" panose="020B0609020204030204" pitchFamily="49" charset="0"/>
              </a:rPr>
              <a:t>topo_sort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self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graph</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"depends"</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result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while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graph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available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graph</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not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graph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assert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available</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f</a:t>
            </a:r>
            <a:r>
              <a:rPr lang="en-US" b="0" dirty="0" err="1">
                <a:solidFill>
                  <a:srgbClr val="A31515"/>
                </a:solidFill>
                <a:effectLst/>
                <a:latin typeface="Consolas" panose="020B0609020204030204" pitchFamily="49" charset="0"/>
              </a:rPr>
              <a:t>"Circular</a:t>
            </a:r>
            <a:r>
              <a:rPr lang="en-US" b="0" dirty="0">
                <a:solidFill>
                  <a:srgbClr val="A31515"/>
                </a:solidFill>
                <a:effectLst/>
                <a:latin typeface="Consolas" panose="020B0609020204030204" pitchFamily="49" charset="0"/>
              </a:rPr>
              <a:t> graph </a:t>
            </a:r>
            <a:r>
              <a:rPr lang="en-US" b="0" dirty="0">
                <a:solidFill>
                  <a:srgbClr val="0000FF"/>
                </a:solidFill>
                <a:effectLst/>
                <a:latin typeface="Consolas" panose="020B0609020204030204" pitchFamily="49" charset="0"/>
              </a:rPr>
              <a:t>{</a:t>
            </a:r>
            <a:r>
              <a:rPr lang="en-US" b="0" dirty="0" err="1">
                <a:solidFill>
                  <a:srgbClr val="001080"/>
                </a:solidFill>
                <a:effectLst/>
                <a:latin typeface="Consolas" panose="020B0609020204030204" pitchFamily="49" charset="0"/>
              </a:rPr>
              <a:t>graph</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keys</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result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extend</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available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graph</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graph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available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graph</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not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available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result</a:t>
            </a:r>
            <a:endParaRPr lang="en-US" b="0" dirty="0">
              <a:solidFill>
                <a:srgbClr val="000000"/>
              </a:solidFill>
              <a:effectLst/>
              <a:latin typeface="Consolas" panose="020B0609020204030204" pitchFamily="49" charset="0"/>
            </a:endParaRPr>
          </a:p>
        </p:txBody>
      </p:sp>
      <p:sp>
        <p:nvSpPr>
          <p:cNvPr id="6" name="Rectangle 4">
            <a:extLst>
              <a:ext uri="{FF2B5EF4-FFF2-40B4-BE49-F238E27FC236}">
                <a16:creationId xmlns:a16="http://schemas.microsoft.com/office/drawing/2014/main" id="{1336EE0C-03EC-C70D-2D67-1847E132C652}"/>
              </a:ext>
            </a:extLst>
          </p:cNvPr>
          <p:cNvSpPr>
            <a:spLocks noChangeArrowheads="1"/>
          </p:cNvSpPr>
          <p:nvPr/>
        </p:nvSpPr>
        <p:spPr bwMode="auto">
          <a:xfrm>
            <a:off x="6598023" y="5538768"/>
            <a:ext cx="507402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u="none" strike="noStrike" cap="none" normalizeH="0" baseline="0" dirty="0">
                <a:ln>
                  <a:noFill/>
                </a:ln>
                <a:solidFill>
                  <a:srgbClr val="204A87"/>
                </a:solidFill>
                <a:effectLst/>
                <a:latin typeface="Courier New" panose="02070309020205020404" pitchFamily="49" charset="0"/>
                <a:cs typeface="Courier New" panose="02070309020205020404" pitchFamily="49" charset="0"/>
              </a:rPr>
              <a:t>"A"</a:t>
            </a:r>
            <a:r>
              <a:rPr kumimoji="0" lang="en-US" altLang="en-US" sz="14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14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u="none" strike="noStrike" cap="none" normalizeH="0" baseline="0" dirty="0">
                <a:ln>
                  <a:noFill/>
                </a:ln>
                <a:solidFill>
                  <a:srgbClr val="204A87"/>
                </a:solidFill>
                <a:effectLst/>
                <a:latin typeface="Courier New" panose="02070309020205020404" pitchFamily="49" charset="0"/>
                <a:cs typeface="Courier New" panose="02070309020205020404" pitchFamily="49" charset="0"/>
              </a:rPr>
              <a:t>"depends"</a:t>
            </a:r>
            <a:r>
              <a:rPr kumimoji="0" lang="en-US" altLang="en-US" sz="14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14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u="none" strike="noStrike" cap="none" normalizeH="0" baseline="0" dirty="0">
                <a:ln>
                  <a:noFill/>
                </a:ln>
                <a:solidFill>
                  <a:srgbClr val="4E9A06"/>
                </a:solidFill>
                <a:effectLst/>
                <a:latin typeface="Courier New" panose="02070309020205020404" pitchFamily="49" charset="0"/>
                <a:cs typeface="Courier New" panose="02070309020205020404" pitchFamily="49" charset="0"/>
              </a:rPr>
              <a:t>"B"</a:t>
            </a:r>
            <a:r>
              <a:rPr kumimoji="0" lang="en-US" altLang="en-US" sz="14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1400" b="1" u="none" strike="noStrike" cap="none" normalizeH="0" baseline="0" dirty="0">
                <a:ln>
                  <a:noFill/>
                </a:ln>
                <a:solidFill>
                  <a:srgbClr val="204A87"/>
                </a:solidFill>
                <a:effectLst/>
                <a:latin typeface="Courier New" panose="02070309020205020404" pitchFamily="49" charset="0"/>
                <a:cs typeface="Courier New" panose="02070309020205020404" pitchFamily="49" charset="0"/>
              </a:rPr>
              <a:t>"rule"</a:t>
            </a:r>
            <a:r>
              <a:rPr kumimoji="0" lang="en-US" altLang="en-US" sz="14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1400" b="0" u="none" strike="noStrike" cap="none" normalizeH="0" baseline="0" dirty="0">
                <a:ln>
                  <a:noFill/>
                </a:ln>
                <a:solidFill>
                  <a:srgbClr val="4E9A06"/>
                </a:solidFill>
                <a:effectLst/>
                <a:latin typeface="Courier New" panose="02070309020205020404" pitchFamily="49" charset="0"/>
                <a:cs typeface="Courier New" panose="02070309020205020404" pitchFamily="49" charset="0"/>
              </a:rPr>
              <a:t>"build A"</a:t>
            </a:r>
            <a:r>
              <a:rPr kumimoji="0" lang="en-US" altLang="en-US" sz="14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u="none" strike="noStrike" cap="none" normalizeH="0" baseline="0" dirty="0">
                <a:ln>
                  <a:noFill/>
                </a:ln>
                <a:solidFill>
                  <a:srgbClr val="204A87"/>
                </a:solidFill>
                <a:effectLst/>
                <a:latin typeface="Courier New" panose="02070309020205020404" pitchFamily="49" charset="0"/>
                <a:cs typeface="Courier New" panose="02070309020205020404" pitchFamily="49" charset="0"/>
              </a:rPr>
              <a:t>"B"</a:t>
            </a:r>
            <a:r>
              <a:rPr kumimoji="0" lang="en-US" altLang="en-US" sz="14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14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u="none" strike="noStrike" cap="none" normalizeH="0" baseline="0" dirty="0">
                <a:ln>
                  <a:noFill/>
                </a:ln>
                <a:solidFill>
                  <a:srgbClr val="204A87"/>
                </a:solidFill>
                <a:effectLst/>
                <a:latin typeface="Courier New" panose="02070309020205020404" pitchFamily="49" charset="0"/>
                <a:cs typeface="Courier New" panose="02070309020205020404" pitchFamily="49" charset="0"/>
              </a:rPr>
              <a:t>"depends"</a:t>
            </a:r>
            <a:r>
              <a:rPr kumimoji="0" lang="en-US" altLang="en-US" sz="14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14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1400" b="1" u="none" strike="noStrike" cap="none" normalizeH="0" baseline="0" dirty="0">
                <a:ln>
                  <a:noFill/>
                </a:ln>
                <a:solidFill>
                  <a:srgbClr val="204A87"/>
                </a:solidFill>
                <a:effectLst/>
                <a:latin typeface="Courier New" panose="02070309020205020404" pitchFamily="49" charset="0"/>
                <a:cs typeface="Courier New" panose="02070309020205020404" pitchFamily="49" charset="0"/>
              </a:rPr>
              <a:t>"rule"</a:t>
            </a:r>
            <a:r>
              <a:rPr kumimoji="0" lang="en-US" altLang="en-US" sz="14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1400" b="0" u="none" strike="noStrike" cap="none" normalizeH="0" baseline="0" dirty="0">
                <a:ln>
                  <a:noFill/>
                </a:ln>
                <a:solidFill>
                  <a:srgbClr val="4E9A06"/>
                </a:solidFill>
                <a:effectLst/>
                <a:latin typeface="Courier New" panose="02070309020205020404" pitchFamily="49" charset="0"/>
                <a:cs typeface="Courier New" panose="02070309020205020404" pitchFamily="49" charset="0"/>
              </a:rPr>
              <a:t>"build B"</a:t>
            </a:r>
            <a:r>
              <a:rPr kumimoji="0" lang="en-US" altLang="en-US" sz="14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0" u="none" strike="noStrike" cap="none" normalizeH="0" baseline="0" dirty="0">
                <a:ln>
                  <a:noFill/>
                </a:ln>
                <a:solidFill>
                  <a:schemeClr val="tx1"/>
                </a:solidFill>
                <a:effectLst/>
              </a:rPr>
              <a:t> </a:t>
            </a:r>
            <a:endParaRPr kumimoji="0" lang="en-US" altLang="en-US" sz="3200" b="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307833D2-3026-A17F-3217-70F237881D93}"/>
              </a:ext>
            </a:extLst>
          </p:cNvPr>
          <p:cNvSpPr txBox="1"/>
          <p:nvPr/>
        </p:nvSpPr>
        <p:spPr>
          <a:xfrm>
            <a:off x="6598023" y="5208291"/>
            <a:ext cx="2122248" cy="369332"/>
          </a:xfrm>
          <a:prstGeom prst="rect">
            <a:avLst/>
          </a:prstGeom>
          <a:noFill/>
        </p:spPr>
        <p:txBody>
          <a:bodyPr wrap="none" rtlCol="0">
            <a:spAutoFit/>
          </a:bodyPr>
          <a:lstStyle/>
          <a:p>
            <a:r>
              <a:rPr lang="en-US" dirty="0"/>
              <a:t>What is the output?</a:t>
            </a:r>
          </a:p>
        </p:txBody>
      </p:sp>
    </p:spTree>
    <p:extLst>
      <p:ext uri="{BB962C8B-B14F-4D97-AF65-F5344CB8AC3E}">
        <p14:creationId xmlns:p14="http://schemas.microsoft.com/office/powerpoint/2010/main" val="2007318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8560-1F23-9FB5-A3E7-52CED78EF6EF}"/>
              </a:ext>
            </a:extLst>
          </p:cNvPr>
          <p:cNvSpPr>
            <a:spLocks noGrp="1"/>
          </p:cNvSpPr>
          <p:nvPr>
            <p:ph type="title"/>
          </p:nvPr>
        </p:nvSpPr>
        <p:spPr/>
        <p:txBody>
          <a:bodyPr/>
          <a:lstStyle/>
          <a:p>
            <a:r>
              <a:rPr lang="en-US" dirty="0"/>
              <a:t>Design Refinement</a:t>
            </a:r>
          </a:p>
        </p:txBody>
      </p:sp>
      <p:sp>
        <p:nvSpPr>
          <p:cNvPr id="3" name="Content Placeholder 2">
            <a:extLst>
              <a:ext uri="{FF2B5EF4-FFF2-40B4-BE49-F238E27FC236}">
                <a16:creationId xmlns:a16="http://schemas.microsoft.com/office/drawing/2014/main" id="{D98CF5DC-69E4-19F0-1293-4E128E00DE8E}"/>
              </a:ext>
            </a:extLst>
          </p:cNvPr>
          <p:cNvSpPr>
            <a:spLocks noGrp="1"/>
          </p:cNvSpPr>
          <p:nvPr>
            <p:ph idx="1"/>
          </p:nvPr>
        </p:nvSpPr>
        <p:spPr/>
        <p:txBody>
          <a:bodyPr>
            <a:normAutofit fontScale="85000" lnSpcReduction="20000"/>
          </a:bodyPr>
          <a:lstStyle/>
          <a:p>
            <a:r>
              <a:rPr lang="en-US" b="0" i="0" dirty="0">
                <a:solidFill>
                  <a:srgbClr val="000000"/>
                </a:solidFill>
                <a:effectLst/>
                <a:latin typeface="Helvetica" panose="020B0604020202020204" pitchFamily="34" charset="0"/>
              </a:rPr>
              <a:t>Our implementation works, but we can do better:</a:t>
            </a:r>
          </a:p>
          <a:p>
            <a:r>
              <a:rPr lang="en-US" dirty="0"/>
              <a:t>The configuration might not come directly from a JSON file—for example, it might be embedded in a larger file or generated by another program—so we should modify the constructor to take a configuration as input. - Volatility</a:t>
            </a:r>
          </a:p>
          <a:p>
            <a:pPr lvl="1"/>
            <a:r>
              <a:rPr lang="en-US" dirty="0"/>
              <a:t>Printing actions to the screen isn’t very useful, so we should collect them and return an ordered list of the commands for the build manager.</a:t>
            </a:r>
          </a:p>
          <a:p>
            <a:pPr lvl="1"/>
            <a:r>
              <a:rPr lang="en-US" dirty="0"/>
              <a:t>assert isn’t a friendly way to handle user errors; we should raise </a:t>
            </a:r>
            <a:r>
              <a:rPr lang="en-US" dirty="0" err="1"/>
              <a:t>ValueError</a:t>
            </a:r>
            <a:r>
              <a:rPr lang="en-US" dirty="0"/>
              <a:t> (or a custom exception of our own) to indicate a problem.</a:t>
            </a:r>
          </a:p>
          <a:p>
            <a:r>
              <a:rPr lang="en-US" dirty="0"/>
              <a:t>Our topological sort isn’t stable, i.e., there’s no way to predict the order in which two “equal” nodes will be added to the ordering. We will explore the reason for this in the exercises, but for now, we should sort node names when appending to the result list so that our tests can know what to check for.</a:t>
            </a:r>
          </a:p>
          <a:p>
            <a:r>
              <a:rPr lang="en-US" dirty="0"/>
              <a:t>We might want to add other keys to rules, so we should put that check in a separate method that we can override.</a:t>
            </a:r>
          </a:p>
        </p:txBody>
      </p:sp>
    </p:spTree>
    <p:extLst>
      <p:ext uri="{BB962C8B-B14F-4D97-AF65-F5344CB8AC3E}">
        <p14:creationId xmlns:p14="http://schemas.microsoft.com/office/powerpoint/2010/main" val="193866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E7C3F-AA34-2576-94A4-7FB6DA606463}"/>
              </a:ext>
            </a:extLst>
          </p:cNvPr>
          <p:cNvSpPr>
            <a:spLocks noGrp="1"/>
          </p:cNvSpPr>
          <p:nvPr>
            <p:ph type="title"/>
          </p:nvPr>
        </p:nvSpPr>
        <p:spPr/>
        <p:txBody>
          <a:bodyPr/>
          <a:lstStyle/>
          <a:p>
            <a:r>
              <a:rPr lang="en-US" dirty="0"/>
              <a:t>Better Design</a:t>
            </a:r>
          </a:p>
        </p:txBody>
      </p:sp>
      <p:sp>
        <p:nvSpPr>
          <p:cNvPr id="3" name="Content Placeholder 2">
            <a:extLst>
              <a:ext uri="{FF2B5EF4-FFF2-40B4-BE49-F238E27FC236}">
                <a16:creationId xmlns:a16="http://schemas.microsoft.com/office/drawing/2014/main" id="{11D0E106-235D-4222-FF9C-8D9CC1EC2B22}"/>
              </a:ext>
            </a:extLst>
          </p:cNvPr>
          <p:cNvSpPr>
            <a:spLocks noGrp="1"/>
          </p:cNvSpPr>
          <p:nvPr>
            <p:ph idx="1"/>
          </p:nvPr>
        </p:nvSpPr>
        <p:spPr>
          <a:xfrm>
            <a:off x="838200" y="1825625"/>
            <a:ext cx="4468906" cy="4351338"/>
          </a:xfrm>
        </p:spPr>
        <p:txBody>
          <a:bodyPr/>
          <a:lstStyle/>
          <a:p>
            <a:pPr algn="l"/>
            <a:r>
              <a:rPr lang="en-US" b="0" i="0" dirty="0">
                <a:solidFill>
                  <a:srgbClr val="000000"/>
                </a:solidFill>
                <a:effectLst/>
                <a:latin typeface="Helvetica" panose="020B0604020202020204" pitchFamily="34" charset="0"/>
              </a:rPr>
              <a:t>The top level of our better build manager looks like this:</a:t>
            </a:r>
          </a:p>
          <a:p>
            <a:pPr marL="0" indent="0">
              <a:buNone/>
            </a:pPr>
            <a:br>
              <a:rPr lang="en-US" b="0" i="0" dirty="0">
                <a:solidFill>
                  <a:srgbClr val="000000"/>
                </a:solidFill>
                <a:effectLst/>
                <a:latin typeface="Helvetica" panose="020B0604020202020204" pitchFamily="34" charset="0"/>
              </a:rPr>
            </a:br>
            <a:endParaRPr lang="en-US" dirty="0"/>
          </a:p>
        </p:txBody>
      </p:sp>
      <p:sp>
        <p:nvSpPr>
          <p:cNvPr id="5" name="TextBox 4">
            <a:extLst>
              <a:ext uri="{FF2B5EF4-FFF2-40B4-BE49-F238E27FC236}">
                <a16:creationId xmlns:a16="http://schemas.microsoft.com/office/drawing/2014/main" id="{3800A2B7-C520-258B-AE38-4983C4228A16}"/>
              </a:ext>
            </a:extLst>
          </p:cNvPr>
          <p:cNvSpPr txBox="1"/>
          <p:nvPr/>
        </p:nvSpPr>
        <p:spPr>
          <a:xfrm>
            <a:off x="4972422" y="1447149"/>
            <a:ext cx="7506447" cy="4524315"/>
          </a:xfrm>
          <a:prstGeom prst="rect">
            <a:avLst/>
          </a:prstGeom>
          <a:noFill/>
        </p:spPr>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BuildBetter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build</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self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self</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_configure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ordered</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self</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_</a:t>
            </a:r>
            <a:r>
              <a:rPr lang="en-US" b="0" dirty="0" err="1">
                <a:solidFill>
                  <a:srgbClr val="795E26"/>
                </a:solidFill>
                <a:effectLst/>
                <a:latin typeface="Consolas" panose="020B0609020204030204" pitchFamily="49" charset="0"/>
              </a:rPr>
              <a:t>topo_sort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actions</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ordered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self</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_refresh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actions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actions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_refresh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self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actions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assert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f</a:t>
            </a:r>
            <a:r>
              <a:rPr lang="en-US" b="0" dirty="0" err="1">
                <a:solidFill>
                  <a:srgbClr val="A31515"/>
                </a:solidFill>
                <a:effectLst/>
                <a:latin typeface="Consolas" panose="020B0609020204030204" pitchFamily="49" charset="0"/>
              </a:rPr>
              <a:t>"Unknown</a:t>
            </a:r>
            <a:r>
              <a:rPr lang="en-US" b="0" dirty="0">
                <a:solidFill>
                  <a:srgbClr val="A31515"/>
                </a:solidFill>
                <a:effectLst/>
                <a:latin typeface="Consolas" panose="020B0609020204030204" pitchFamily="49" charset="0"/>
              </a:rPr>
              <a:t> node </a:t>
            </a:r>
            <a:r>
              <a:rPr lang="en-US" b="0" dirty="0">
                <a:solidFill>
                  <a:srgbClr val="0000FF"/>
                </a:solidFill>
                <a:effectLst/>
                <a:latin typeface="Consolas" panose="020B0609020204030204" pitchFamily="49" charset="0"/>
              </a:rPr>
              <a:t>{</a:t>
            </a:r>
            <a:r>
              <a:rPr lang="en-US" b="0" dirty="0">
                <a:solidFill>
                  <a:srgbClr val="001080"/>
                </a:solidFill>
                <a:effectLst/>
                <a:latin typeface="Consolas" panose="020B0609020204030204" pitchFamily="49" charset="0"/>
              </a:rPr>
              <a:t>node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actions</a:t>
            </a:r>
            <a:r>
              <a:rPr lang="en-US" b="0" dirty="0" err="1">
                <a:solidFill>
                  <a:srgbClr val="000000"/>
                </a:solidFill>
                <a:effectLst/>
                <a:latin typeface="Consolas" panose="020B0609020204030204" pitchFamily="49" charset="0"/>
              </a:rPr>
              <a:t>.append</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node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"rule"</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_must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self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condition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message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not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condition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raise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ValueError</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message</a:t>
            </a: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24634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5D2A-3481-0654-5F9D-E0E23627EC47}"/>
              </a:ext>
            </a:extLst>
          </p:cNvPr>
          <p:cNvSpPr>
            <a:spLocks noGrp="1"/>
          </p:cNvSpPr>
          <p:nvPr>
            <p:ph type="title"/>
          </p:nvPr>
        </p:nvSpPr>
        <p:spPr/>
        <p:txBody>
          <a:bodyPr>
            <a:normAutofit/>
          </a:bodyPr>
          <a:lstStyle/>
          <a:p>
            <a:pPr algn="l"/>
            <a:r>
              <a:rPr lang="en-US" b="0" i="0" dirty="0">
                <a:solidFill>
                  <a:srgbClr val="000000"/>
                </a:solidFill>
                <a:effectLst/>
                <a:latin typeface="Helvetica" panose="020B0604020202020204" pitchFamily="34" charset="0"/>
              </a:rPr>
              <a:t>Revised Configuration Code</a:t>
            </a:r>
            <a:endParaRPr lang="en-US" dirty="0"/>
          </a:p>
        </p:txBody>
      </p:sp>
      <p:sp>
        <p:nvSpPr>
          <p:cNvPr id="5" name="TextBox 4">
            <a:extLst>
              <a:ext uri="{FF2B5EF4-FFF2-40B4-BE49-F238E27FC236}">
                <a16:creationId xmlns:a16="http://schemas.microsoft.com/office/drawing/2014/main" id="{AE54FF1E-B3DC-AD2D-3CC2-0E2B2CF2A985}"/>
              </a:ext>
            </a:extLst>
          </p:cNvPr>
          <p:cNvSpPr txBox="1"/>
          <p:nvPr/>
        </p:nvSpPr>
        <p:spPr>
          <a:xfrm>
            <a:off x="352613" y="1690688"/>
            <a:ext cx="12233834" cy="4524315"/>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_configure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self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known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set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config</a:t>
            </a:r>
            <a:r>
              <a:rPr lang="en-US" b="0" dirty="0" err="1">
                <a:solidFill>
                  <a:srgbClr val="000000"/>
                </a:solidFill>
                <a:effectLst/>
                <a:latin typeface="Consolas" panose="020B0609020204030204" pitchFamily="49" charset="0"/>
              </a:rPr>
              <a:t>.keys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self</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_check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known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config</a:t>
            </a:r>
            <a:r>
              <a:rPr lang="en-US" b="0" dirty="0" err="1">
                <a:solidFill>
                  <a:srgbClr val="000000"/>
                </a:solidFill>
                <a:effectLst/>
                <a:latin typeface="Consolas" panose="020B0609020204030204" pitchFamily="49" charset="0"/>
              </a:rPr>
              <a:t>.items</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_check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self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details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known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self</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_</a:t>
            </a:r>
            <a:r>
              <a:rPr lang="en-US" b="0" dirty="0" err="1">
                <a:solidFill>
                  <a:srgbClr val="795E26"/>
                </a:solidFill>
                <a:effectLst/>
                <a:latin typeface="Consolas" panose="020B0609020204030204" pitchFamily="49" charset="0"/>
              </a:rPr>
              <a:t>check_keys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details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depends</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set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details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"depends"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self</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_must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depends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issubset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known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f</a:t>
            </a:r>
            <a:r>
              <a:rPr lang="en-US" b="0" dirty="0" err="1">
                <a:solidFill>
                  <a:srgbClr val="A31515"/>
                </a:solidFill>
                <a:effectLst/>
                <a:latin typeface="Consolas" panose="020B0609020204030204" pitchFamily="49" charset="0"/>
              </a:rPr>
              <a:t>"Unknown</a:t>
            </a:r>
            <a:r>
              <a:rPr lang="en-US" b="0" dirty="0">
                <a:solidFill>
                  <a:srgbClr val="A31515"/>
                </a:solidFill>
                <a:effectLst/>
                <a:latin typeface="Consolas" panose="020B0609020204030204" pitchFamily="49" charset="0"/>
              </a:rPr>
              <a:t> depends for </a:t>
            </a:r>
            <a:r>
              <a:rPr lang="en-US" b="0" dirty="0">
                <a:solidFill>
                  <a:srgbClr val="0000FF"/>
                </a:solidFill>
                <a:effectLst/>
                <a:latin typeface="Consolas" panose="020B0609020204030204" pitchFamily="49" charset="0"/>
              </a:rPr>
              <a:t>{</a:t>
            </a:r>
            <a:r>
              <a:rPr lang="en-US" b="0" dirty="0">
                <a:solidFill>
                  <a:srgbClr val="001080"/>
                </a:solidFill>
                <a:effectLst/>
                <a:latin typeface="Consolas" panose="020B0609020204030204" pitchFamily="49" charset="0"/>
              </a:rPr>
              <a: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result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details</a:t>
            </a:r>
            <a:r>
              <a:rPr lang="en-US" b="0" dirty="0" err="1">
                <a:solidFill>
                  <a:srgbClr val="000000"/>
                </a:solidFill>
                <a:effectLst/>
                <a:latin typeface="Consolas" panose="020B0609020204030204" pitchFamily="49" charset="0"/>
              </a:rPr>
              <a:t>.copy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result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"depends"</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depends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result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_</a:t>
            </a:r>
            <a:r>
              <a:rPr lang="en-US" b="0" dirty="0" err="1">
                <a:solidFill>
                  <a:srgbClr val="795E26"/>
                </a:solidFill>
                <a:effectLst/>
                <a:latin typeface="Consolas" panose="020B0609020204030204" pitchFamily="49" charset="0"/>
              </a:rPr>
              <a:t>check_keys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self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details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self</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_must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"rule"</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details</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f</a:t>
            </a:r>
            <a:r>
              <a:rPr lang="en-US" b="0" dirty="0" err="1">
                <a:solidFill>
                  <a:srgbClr val="A31515"/>
                </a:solidFill>
                <a:effectLst/>
                <a:latin typeface="Consolas" panose="020B0609020204030204" pitchFamily="49" charset="0"/>
              </a:rPr>
              <a:t>"Missing</a:t>
            </a:r>
            <a:r>
              <a:rPr lang="en-US" b="0" dirty="0">
                <a:solidFill>
                  <a:srgbClr val="A31515"/>
                </a:solidFill>
                <a:effectLst/>
                <a:latin typeface="Consolas" panose="020B0609020204030204" pitchFamily="49" charset="0"/>
              </a:rPr>
              <a:t> rule for </a:t>
            </a:r>
            <a:r>
              <a:rPr lang="en-US" b="0" dirty="0">
                <a:solidFill>
                  <a:srgbClr val="0000FF"/>
                </a:solidFill>
                <a:effectLst/>
                <a:latin typeface="Consolas" panose="020B0609020204030204" pitchFamily="49" charset="0"/>
              </a:rPr>
              <a:t>{</a:t>
            </a:r>
            <a:r>
              <a:rPr lang="en-US" b="0" dirty="0">
                <a:solidFill>
                  <a:srgbClr val="001080"/>
                </a:solidFill>
                <a:effectLst/>
                <a:latin typeface="Consolas" panose="020B0609020204030204" pitchFamily="49" charset="0"/>
              </a:rPr>
              <a: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self</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_must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"depends"</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details</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f</a:t>
            </a:r>
            <a:r>
              <a:rPr lang="en-US" b="0" dirty="0" err="1">
                <a:solidFill>
                  <a:srgbClr val="A31515"/>
                </a:solidFill>
                <a:effectLst/>
                <a:latin typeface="Consolas" panose="020B0609020204030204" pitchFamily="49" charset="0"/>
              </a:rPr>
              <a:t>"Missing</a:t>
            </a:r>
            <a:r>
              <a:rPr lang="en-US" b="0" dirty="0">
                <a:solidFill>
                  <a:srgbClr val="A31515"/>
                </a:solidFill>
                <a:effectLst/>
                <a:latin typeface="Consolas" panose="020B0609020204030204" pitchFamily="49" charset="0"/>
              </a:rPr>
              <a:t> depends for </a:t>
            </a:r>
            <a:r>
              <a:rPr lang="en-US" b="0" dirty="0">
                <a:solidFill>
                  <a:srgbClr val="0000FF"/>
                </a:solidFill>
                <a:effectLst/>
                <a:latin typeface="Consolas" panose="020B0609020204030204" pitchFamily="49" charset="0"/>
              </a:rPr>
              <a:t>{</a:t>
            </a:r>
            <a:r>
              <a:rPr lang="en-US" b="0" dirty="0">
                <a:solidFill>
                  <a:srgbClr val="001080"/>
                </a:solidFill>
                <a:effectLst/>
                <a:latin typeface="Consolas" panose="020B0609020204030204" pitchFamily="49" charset="0"/>
              </a:rPr>
              <a: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6362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B90B4-A2D7-F268-AA2E-C48ADE3AB265}"/>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1140FCFE-3C52-9C46-4F5B-7F6F6E0A338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07629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187E-D690-CDDA-D6C1-67C442CE355C}"/>
              </a:ext>
            </a:extLst>
          </p:cNvPr>
          <p:cNvSpPr>
            <a:spLocks noGrp="1"/>
          </p:cNvSpPr>
          <p:nvPr>
            <p:ph type="title"/>
          </p:nvPr>
        </p:nvSpPr>
        <p:spPr/>
        <p:txBody>
          <a:bodyPr/>
          <a:lstStyle/>
          <a:p>
            <a:r>
              <a:rPr lang="en-US" dirty="0"/>
              <a:t>Updated Topological Sort</a:t>
            </a:r>
          </a:p>
        </p:txBody>
      </p:sp>
      <p:sp>
        <p:nvSpPr>
          <p:cNvPr id="5" name="TextBox 4">
            <a:extLst>
              <a:ext uri="{FF2B5EF4-FFF2-40B4-BE49-F238E27FC236}">
                <a16:creationId xmlns:a16="http://schemas.microsoft.com/office/drawing/2014/main" id="{F0ECBD54-69A6-AB14-E70F-EA072C524FC6}"/>
              </a:ext>
            </a:extLst>
          </p:cNvPr>
          <p:cNvSpPr txBox="1"/>
          <p:nvPr/>
        </p:nvSpPr>
        <p:spPr>
          <a:xfrm>
            <a:off x="436282" y="1805738"/>
            <a:ext cx="11588376" cy="4247317"/>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graph</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"depends"</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result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while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graph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available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graph</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not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graph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self</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_must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available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f</a:t>
            </a:r>
            <a:r>
              <a:rPr lang="en-US" b="0" dirty="0" err="1">
                <a:solidFill>
                  <a:srgbClr val="A31515"/>
                </a:solidFill>
                <a:effectLst/>
                <a:latin typeface="Consolas" panose="020B0609020204030204" pitchFamily="49" charset="0"/>
              </a:rPr>
              <a:t>"Circular</a:t>
            </a:r>
            <a:r>
              <a:rPr lang="en-US" b="0" dirty="0">
                <a:solidFill>
                  <a:srgbClr val="A31515"/>
                </a:solidFill>
                <a:effectLst/>
                <a:latin typeface="Consolas" panose="020B0609020204030204" pitchFamily="49" charset="0"/>
              </a:rPr>
              <a:t> graph </a:t>
            </a:r>
            <a:r>
              <a:rPr lang="en-US" b="0" dirty="0">
                <a:solidFill>
                  <a:srgbClr val="0000FF"/>
                </a:solidFill>
                <a:effectLst/>
                <a:latin typeface="Consolas" panose="020B0609020204030204" pitchFamily="49" charset="0"/>
              </a:rPr>
              <a:t>{</a:t>
            </a:r>
            <a:r>
              <a:rPr lang="en-US" b="0" dirty="0">
                <a:solidFill>
                  <a:srgbClr val="267F99"/>
                </a:solidFill>
                <a:effectLst/>
                <a:latin typeface="Consolas" panose="020B0609020204030204" pitchFamily="49" charset="0"/>
              </a:rPr>
              <a:t>list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graph</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keys</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result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extend</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sorted</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available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graph</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graph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available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graph</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not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available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result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60399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1C77E-DC54-AA0E-78B2-4CB5F632CC6F}"/>
              </a:ext>
            </a:extLst>
          </p:cNvPr>
          <p:cNvSpPr>
            <a:spLocks noGrp="1"/>
          </p:cNvSpPr>
          <p:nvPr>
            <p:ph type="title"/>
          </p:nvPr>
        </p:nvSpPr>
        <p:spPr/>
        <p:txBody>
          <a:bodyPr/>
          <a:lstStyle/>
          <a:p>
            <a:r>
              <a:rPr lang="en-US" dirty="0"/>
              <a:t>Tests Are Always Good</a:t>
            </a:r>
          </a:p>
        </p:txBody>
      </p:sp>
      <p:sp>
        <p:nvSpPr>
          <p:cNvPr id="5" name="TextBox 4">
            <a:extLst>
              <a:ext uri="{FF2B5EF4-FFF2-40B4-BE49-F238E27FC236}">
                <a16:creationId xmlns:a16="http://schemas.microsoft.com/office/drawing/2014/main" id="{90F30F44-F49A-900B-09C8-7F74041FF70A}"/>
              </a:ext>
            </a:extLst>
          </p:cNvPr>
          <p:cNvSpPr txBox="1"/>
          <p:nvPr/>
        </p:nvSpPr>
        <p:spPr>
          <a:xfrm>
            <a:off x="838200" y="1917716"/>
            <a:ext cx="13058589" cy="3693319"/>
          </a:xfrm>
          <a:prstGeom prst="rect">
            <a:avLst/>
          </a:prstGeom>
          <a:noFill/>
        </p:spPr>
        <p:txBody>
          <a:bodyPr wrap="square">
            <a:spAutoFit/>
          </a:bodyPr>
          <a:lstStyle/>
          <a:p>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build_better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BuildBetter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Builder</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test_empty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assert</a:t>
            </a:r>
            <a:r>
              <a:rPr lang="en-US" b="0" dirty="0">
                <a:solidFill>
                  <a:srgbClr val="000000"/>
                </a:solidFill>
                <a:effectLst/>
                <a:latin typeface="Consolas" panose="020B0609020204030204" pitchFamily="49" charset="0"/>
              </a:rPr>
              <a:t> Builder().build({}) == []</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test_single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action_A</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"build A"</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"depends"</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"rule"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action_A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assert</a:t>
            </a:r>
            <a:r>
              <a:rPr lang="en-US" b="0" dirty="0">
                <a:solidFill>
                  <a:srgbClr val="000000"/>
                </a:solidFill>
                <a:effectLst/>
                <a:latin typeface="Consolas" panose="020B0609020204030204" pitchFamily="49" charset="0"/>
              </a:rPr>
              <a:t> Builder().build(</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action_A</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507374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B5A58-A4D5-4AA3-7959-C3724CA7F594}"/>
              </a:ext>
            </a:extLst>
          </p:cNvPr>
          <p:cNvSpPr>
            <a:spLocks noGrp="1"/>
          </p:cNvSpPr>
          <p:nvPr>
            <p:ph type="title"/>
          </p:nvPr>
        </p:nvSpPr>
        <p:spPr/>
        <p:txBody>
          <a:bodyPr/>
          <a:lstStyle/>
          <a:p>
            <a:r>
              <a:rPr lang="en-US" dirty="0"/>
              <a:t>Is This a Good Design? Test by New Function</a:t>
            </a:r>
          </a:p>
        </p:txBody>
      </p:sp>
      <p:sp>
        <p:nvSpPr>
          <p:cNvPr id="5" name="TextBox 4">
            <a:extLst>
              <a:ext uri="{FF2B5EF4-FFF2-40B4-BE49-F238E27FC236}">
                <a16:creationId xmlns:a16="http://schemas.microsoft.com/office/drawing/2014/main" id="{BEAE8EAA-22CD-57C1-A148-028E377CFEDD}"/>
              </a:ext>
            </a:extLst>
          </p:cNvPr>
          <p:cNvSpPr txBox="1"/>
          <p:nvPr/>
        </p:nvSpPr>
        <p:spPr>
          <a:xfrm>
            <a:off x="838199" y="2057789"/>
            <a:ext cx="9817847" cy="3416320"/>
          </a:xfrm>
          <a:prstGeom prst="rect">
            <a:avLst/>
          </a:prstGeom>
          <a:noFill/>
        </p:spPr>
        <p:txBody>
          <a:bodyPr wrap="square">
            <a:spAutoFit/>
          </a:bodyPr>
          <a:lstStyle/>
          <a:p>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test_diamond_dep</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action_A</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"build A"</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action_B</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"build B"</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action_C</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"build C"</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action_D</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"build 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"depends"</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"rule"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action_A</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"depends"</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"D"</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"rule"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action_B</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"depends"</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"D"</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"rule"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action_C</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"D"</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"depends"</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"rule"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action_D</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assert</a:t>
            </a:r>
            <a:r>
              <a:rPr lang="en-US" b="0" dirty="0">
                <a:solidFill>
                  <a:srgbClr val="000000"/>
                </a:solidFill>
                <a:effectLst/>
                <a:latin typeface="Consolas" panose="020B0609020204030204" pitchFamily="49" charset="0"/>
              </a:rPr>
              <a:t> Builder().build(</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action_B</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action_A</a:t>
            </a:r>
            <a:r>
              <a:rPr lang="en-US"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917CC284-0986-1FC0-5053-090883AF5F12}"/>
              </a:ext>
            </a:extLst>
          </p:cNvPr>
          <p:cNvSpPr txBox="1"/>
          <p:nvPr/>
        </p:nvSpPr>
        <p:spPr>
          <a:xfrm>
            <a:off x="5175624" y="6107953"/>
            <a:ext cx="2237985" cy="461665"/>
          </a:xfrm>
          <a:prstGeom prst="rect">
            <a:avLst/>
          </a:prstGeom>
          <a:noFill/>
        </p:spPr>
        <p:txBody>
          <a:bodyPr wrap="none" rtlCol="0">
            <a:spAutoFit/>
          </a:bodyPr>
          <a:lstStyle/>
          <a:p>
            <a:r>
              <a:rPr lang="en-US" sz="2400" b="1" dirty="0"/>
              <a:t>HOMEWORK!!!</a:t>
            </a:r>
          </a:p>
        </p:txBody>
      </p:sp>
    </p:spTree>
    <p:extLst>
      <p:ext uri="{BB962C8B-B14F-4D97-AF65-F5344CB8AC3E}">
        <p14:creationId xmlns:p14="http://schemas.microsoft.com/office/powerpoint/2010/main" val="2383481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24EB-EC70-0724-5FB2-13DCEC6CD710}"/>
              </a:ext>
            </a:extLst>
          </p:cNvPr>
          <p:cNvSpPr>
            <a:spLocks noGrp="1"/>
          </p:cNvSpPr>
          <p:nvPr>
            <p:ph type="title"/>
          </p:nvPr>
        </p:nvSpPr>
        <p:spPr/>
        <p:txBody>
          <a:bodyPr/>
          <a:lstStyle/>
          <a:p>
            <a:r>
              <a:rPr lang="en-US" dirty="0"/>
              <a:t>Build with Timestamps</a:t>
            </a:r>
          </a:p>
        </p:txBody>
      </p:sp>
      <p:sp>
        <p:nvSpPr>
          <p:cNvPr id="5" name="TextBox 4">
            <a:extLst>
              <a:ext uri="{FF2B5EF4-FFF2-40B4-BE49-F238E27FC236}">
                <a16:creationId xmlns:a16="http://schemas.microsoft.com/office/drawing/2014/main" id="{C4E4E82D-DCD5-F180-F016-E7771ADB5973}"/>
              </a:ext>
            </a:extLst>
          </p:cNvPr>
          <p:cNvSpPr txBox="1"/>
          <p:nvPr/>
        </p:nvSpPr>
        <p:spPr>
          <a:xfrm>
            <a:off x="938306" y="1690688"/>
            <a:ext cx="10112188" cy="4247317"/>
          </a:xfrm>
          <a:prstGeom prst="rect">
            <a:avLst/>
          </a:prstGeom>
          <a:noFill/>
        </p:spPr>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BuildTime</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BuildBetter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_</a:t>
            </a:r>
            <a:r>
              <a:rPr lang="en-US" b="0" dirty="0" err="1">
                <a:solidFill>
                  <a:srgbClr val="795E26"/>
                </a:solidFill>
                <a:effectLst/>
                <a:latin typeface="Consolas" panose="020B0609020204030204" pitchFamily="49" charset="0"/>
              </a:rPr>
              <a:t>check_keys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self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details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super</a:t>
            </a:r>
            <a:r>
              <a:rPr lang="en-US" b="0" dirty="0">
                <a:solidFill>
                  <a:srgbClr val="000000"/>
                </a:solidFill>
                <a:effectLst/>
                <a:latin typeface="Consolas" panose="020B0609020204030204" pitchFamily="49" charset="0"/>
              </a:rPr>
              <a:t>()._</a:t>
            </a:r>
            <a:r>
              <a:rPr lang="en-US" b="0" dirty="0" err="1">
                <a:solidFill>
                  <a:srgbClr val="000000"/>
                </a:solidFill>
                <a:effectLst/>
                <a:latin typeface="Consolas" panose="020B0609020204030204" pitchFamily="49" charset="0"/>
              </a:rPr>
              <a:t>check_keys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details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self</a:t>
            </a:r>
            <a:r>
              <a:rPr lang="en-US" b="0" dirty="0" err="1">
                <a:solidFill>
                  <a:srgbClr val="000000"/>
                </a:solidFill>
                <a:effectLst/>
                <a:latin typeface="Consolas" panose="020B0609020204030204" pitchFamily="49" charset="0"/>
              </a:rPr>
              <a:t>._must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details</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f</a:t>
            </a:r>
            <a:r>
              <a:rPr lang="en-US" b="0" dirty="0" err="1">
                <a:solidFill>
                  <a:srgbClr val="A31515"/>
                </a:solidFill>
                <a:effectLst/>
                <a:latin typeface="Consolas" panose="020B0609020204030204" pitchFamily="49" charset="0"/>
              </a:rPr>
              <a:t>"No</a:t>
            </a:r>
            <a:r>
              <a:rPr lang="en-US" b="0" dirty="0">
                <a:solidFill>
                  <a:srgbClr val="A31515"/>
                </a:solidFill>
                <a:effectLst/>
                <a:latin typeface="Consolas" panose="020B0609020204030204" pitchFamily="49" charset="0"/>
              </a:rPr>
              <a:t> time for </a:t>
            </a:r>
            <a:r>
              <a:rPr lang="en-US" b="0" dirty="0">
                <a:solidFill>
                  <a:srgbClr val="0000FF"/>
                </a:solidFill>
                <a:effectLst/>
                <a:latin typeface="Consolas" panose="020B0609020204030204" pitchFamily="49" charset="0"/>
              </a:rPr>
              <a:t>{</a:t>
            </a:r>
            <a:r>
              <a:rPr lang="en-US" b="0" dirty="0">
                <a:solidFill>
                  <a:srgbClr val="001080"/>
                </a:solidFill>
                <a:effectLst/>
                <a:latin typeface="Consolas" panose="020B0609020204030204" pitchFamily="49" charset="0"/>
              </a:rPr>
              <a: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_refresh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self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actions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assert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f</a:t>
            </a:r>
            <a:r>
              <a:rPr lang="en-US" b="0" dirty="0" err="1">
                <a:solidFill>
                  <a:srgbClr val="A31515"/>
                </a:solidFill>
                <a:effectLst/>
                <a:latin typeface="Consolas" panose="020B0609020204030204" pitchFamily="49" charset="0"/>
              </a:rPr>
              <a:t>"Unknown</a:t>
            </a:r>
            <a:r>
              <a:rPr lang="en-US" b="0" dirty="0">
                <a:solidFill>
                  <a:srgbClr val="A31515"/>
                </a:solidFill>
                <a:effectLst/>
                <a:latin typeface="Consolas" panose="020B0609020204030204" pitchFamily="49" charset="0"/>
              </a:rPr>
              <a:t> node </a:t>
            </a:r>
            <a:r>
              <a:rPr lang="en-US" b="0" dirty="0">
                <a:solidFill>
                  <a:srgbClr val="0000FF"/>
                </a:solidFill>
                <a:effectLst/>
                <a:latin typeface="Consolas" panose="020B0609020204030204" pitchFamily="49" charset="0"/>
              </a:rPr>
              <a:t>{</a:t>
            </a:r>
            <a:r>
              <a:rPr lang="en-US" b="0" dirty="0">
                <a:solidFill>
                  <a:srgbClr val="001080"/>
                </a:solidFill>
                <a:effectLst/>
                <a:latin typeface="Consolas" panose="020B0609020204030204" pitchFamily="49" charset="0"/>
              </a:rPr>
              <a:t>node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self</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_</a:t>
            </a:r>
            <a:r>
              <a:rPr lang="en-US" b="0" dirty="0" err="1">
                <a:solidFill>
                  <a:srgbClr val="795E26"/>
                </a:solidFill>
                <a:effectLst/>
                <a:latin typeface="Consolas" panose="020B0609020204030204" pitchFamily="49" charset="0"/>
              </a:rPr>
              <a:t>needs_update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node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actions</a:t>
            </a:r>
            <a:r>
              <a:rPr lang="en-US" b="0" dirty="0" err="1">
                <a:solidFill>
                  <a:srgbClr val="000000"/>
                </a:solidFill>
                <a:effectLst/>
                <a:latin typeface="Consolas" panose="020B0609020204030204" pitchFamily="49" charset="0"/>
              </a:rPr>
              <a:t>.append</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node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"rule"</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_</a:t>
            </a:r>
            <a:r>
              <a:rPr lang="en-US" b="0" dirty="0" err="1">
                <a:solidFill>
                  <a:srgbClr val="795E26"/>
                </a:solidFill>
                <a:effectLst/>
                <a:latin typeface="Consolas" panose="020B0609020204030204" pitchFamily="49" charset="0"/>
              </a:rPr>
              <a:t>needs_update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self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node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any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node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"time"</a:t>
            </a:r>
            <a:r>
              <a:rPr lang="en-US" b="0" dirty="0">
                <a:solidFill>
                  <a:srgbClr val="000000"/>
                </a:solidFill>
                <a:effectLst/>
                <a:latin typeface="Consolas" panose="020B0609020204030204" pitchFamily="49" charset="0"/>
              </a:rPr>
              <a:t>] &lt;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node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"depends"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419943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EE9A-25CC-EB87-5003-89280F9D4F4D}"/>
              </a:ext>
            </a:extLst>
          </p:cNvPr>
          <p:cNvSpPr>
            <a:spLocks noGrp="1"/>
          </p:cNvSpPr>
          <p:nvPr>
            <p:ph type="title"/>
          </p:nvPr>
        </p:nvSpPr>
        <p:spPr/>
        <p:txBody>
          <a:bodyPr/>
          <a:lstStyle/>
          <a:p>
            <a:r>
              <a:rPr lang="en-US" dirty="0"/>
              <a:t>What We Actually Did</a:t>
            </a:r>
          </a:p>
        </p:txBody>
      </p:sp>
      <p:sp>
        <p:nvSpPr>
          <p:cNvPr id="3" name="Content Placeholder 2">
            <a:extLst>
              <a:ext uri="{FF2B5EF4-FFF2-40B4-BE49-F238E27FC236}">
                <a16:creationId xmlns:a16="http://schemas.microsoft.com/office/drawing/2014/main" id="{1244A85C-A1FE-E7F9-E69C-685B1A61FD53}"/>
              </a:ext>
            </a:extLst>
          </p:cNvPr>
          <p:cNvSpPr>
            <a:spLocks noGrp="1"/>
          </p:cNvSpPr>
          <p:nvPr>
            <p:ph idx="1"/>
          </p:nvPr>
        </p:nvSpPr>
        <p:spPr/>
        <p:txBody>
          <a:bodyPr>
            <a:normAutofit/>
          </a:bodyPr>
          <a:lstStyle/>
          <a:p>
            <a:r>
              <a:rPr lang="en-US" b="0" i="0" dirty="0">
                <a:solidFill>
                  <a:srgbClr val="000000"/>
                </a:solidFill>
                <a:effectLst/>
                <a:latin typeface="Helvetica" panose="020B0604020202020204" pitchFamily="34" charset="0"/>
              </a:rPr>
              <a:t>Our final design uses the </a:t>
            </a:r>
            <a:r>
              <a:rPr lang="en-US" b="1" i="0" dirty="0">
                <a:effectLst/>
                <a:latin typeface="Helvetica" panose="020B0604020202020204" pitchFamily="34" charset="0"/>
                <a:hlinkClick r:id="rId2" tooltip="A design pattern in which a parent class defines an overall sequence of operations by calling abstract methods that child classes must then implement. Each child class then behaves in the same general way, but implements the steps differently."/>
              </a:rPr>
              <a:t>Template Method</a:t>
            </a:r>
            <a:r>
              <a:rPr lang="en-US" b="0" i="0" dirty="0">
                <a:solidFill>
                  <a:srgbClr val="000000"/>
                </a:solidFill>
                <a:effectLst/>
                <a:latin typeface="Helvetica" panose="020B0604020202020204" pitchFamily="34" charset="0"/>
              </a:rPr>
              <a:t> pattern: </a:t>
            </a:r>
          </a:p>
          <a:p>
            <a:pPr lvl="1"/>
            <a:r>
              <a:rPr lang="en-US" b="0" i="0" dirty="0">
                <a:solidFill>
                  <a:srgbClr val="000000"/>
                </a:solidFill>
                <a:effectLst/>
                <a:latin typeface="Helvetica" panose="020B0604020202020204" pitchFamily="34" charset="0"/>
              </a:rPr>
              <a:t>a method in a parent class defines the control flow, while child classes implement those operations. </a:t>
            </a:r>
          </a:p>
          <a:p>
            <a:r>
              <a:rPr lang="en-US" b="0" i="0" dirty="0">
                <a:solidFill>
                  <a:srgbClr val="000000"/>
                </a:solidFill>
                <a:effectLst/>
                <a:latin typeface="Helvetica" panose="020B0604020202020204" pitchFamily="34" charset="0"/>
              </a:rPr>
              <a:t>We didn’t know in advance exactly how to divide our code into methods; instead, as we were creating a class that loaded and used timestamps, we reorganized the parent class to create the </a:t>
            </a:r>
            <a:r>
              <a:rPr lang="en-US" b="1" i="0" dirty="0">
                <a:effectLst/>
                <a:latin typeface="Helvetica" panose="020B0604020202020204" pitchFamily="34" charset="0"/>
                <a:hlinkClick r:id="rId3" tooltip="An action that a thing can do: for example, a door can be opened or a document can be printed. Good user interfaces make affordances easy to discover."/>
              </a:rPr>
              <a:t>affordances</a:t>
            </a:r>
            <a:r>
              <a:rPr lang="en-US" b="0" i="0" dirty="0">
                <a:solidFill>
                  <a:srgbClr val="000000"/>
                </a:solidFill>
                <a:effectLst/>
                <a:latin typeface="Helvetica" panose="020B0604020202020204" pitchFamily="34" charset="0"/>
              </a:rPr>
              <a:t> we needed at the points of volatility. </a:t>
            </a:r>
          </a:p>
          <a:p>
            <a:endParaRPr lang="en-US" dirty="0"/>
          </a:p>
        </p:txBody>
      </p:sp>
    </p:spTree>
    <p:extLst>
      <p:ext uri="{BB962C8B-B14F-4D97-AF65-F5344CB8AC3E}">
        <p14:creationId xmlns:p14="http://schemas.microsoft.com/office/powerpoint/2010/main" val="933662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223EF-4DB2-FD57-F172-41B8FCD5DB80}"/>
              </a:ext>
            </a:extLst>
          </p:cNvPr>
          <p:cNvSpPr>
            <a:spLocks noGrp="1"/>
          </p:cNvSpPr>
          <p:nvPr>
            <p:ph type="title"/>
          </p:nvPr>
        </p:nvSpPr>
        <p:spPr/>
        <p:txBody>
          <a:bodyPr/>
          <a:lstStyle/>
          <a:p>
            <a:r>
              <a:rPr lang="en-US" dirty="0"/>
              <a:t>Summary</a:t>
            </a:r>
          </a:p>
        </p:txBody>
      </p:sp>
      <p:pic>
        <p:nvPicPr>
          <p:cNvPr id="6" name="Picture 5">
            <a:extLst>
              <a:ext uri="{FF2B5EF4-FFF2-40B4-BE49-F238E27FC236}">
                <a16:creationId xmlns:a16="http://schemas.microsoft.com/office/drawing/2014/main" id="{E7AFB8D8-2B78-8E37-E4B2-F774FB1137A2}"/>
              </a:ext>
            </a:extLst>
          </p:cNvPr>
          <p:cNvPicPr>
            <a:picLocks noChangeAspect="1"/>
          </p:cNvPicPr>
          <p:nvPr/>
        </p:nvPicPr>
        <p:blipFill>
          <a:blip r:embed="rId2"/>
          <a:stretch>
            <a:fillRect/>
          </a:stretch>
        </p:blipFill>
        <p:spPr>
          <a:xfrm>
            <a:off x="1088371" y="1779774"/>
            <a:ext cx="9549747" cy="4235649"/>
          </a:xfrm>
          <a:prstGeom prst="rect">
            <a:avLst/>
          </a:prstGeom>
        </p:spPr>
      </p:pic>
    </p:spTree>
    <p:extLst>
      <p:ext uri="{BB962C8B-B14F-4D97-AF65-F5344CB8AC3E}">
        <p14:creationId xmlns:p14="http://schemas.microsoft.com/office/powerpoint/2010/main" val="741993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08839-AF20-4A16-B745-03C4A477C6C7}"/>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61B87115-0248-523B-82D7-203929ABEF12}"/>
              </a:ext>
            </a:extLst>
          </p:cNvPr>
          <p:cNvSpPr>
            <a:spLocks noGrp="1"/>
          </p:cNvSpPr>
          <p:nvPr>
            <p:ph idx="1"/>
          </p:nvPr>
        </p:nvSpPr>
        <p:spPr/>
        <p:txBody>
          <a:bodyPr>
            <a:normAutofit fontScale="55000" lnSpcReduction="20000"/>
          </a:bodyPr>
          <a:lstStyle/>
          <a:p>
            <a:r>
              <a:rPr lang="en-US" dirty="0"/>
              <a:t>Which concepts were used?</a:t>
            </a:r>
          </a:p>
          <a:p>
            <a:r>
              <a:rPr lang="en-US" dirty="0"/>
              <a:t>Rewrite the configuration validator to use JSON Schema via the associated Python module.</a:t>
            </a:r>
          </a:p>
          <a:p>
            <a:r>
              <a:rPr lang="en-US" dirty="0"/>
              <a:t>Modify the build manager so that a configuration file can specify whether its rule should succeed or fail. (This isn’t particularly useful in real life, but it helps with testing.) Modify it so that if a rule fails, other buildable targets are still built (but anything that depends directly or indirectly on the target whose rule failed is not built).  Write tests to check that this change works correctly.</a:t>
            </a:r>
          </a:p>
          <a:p>
            <a:r>
              <a:rPr lang="en-US" dirty="0"/>
              <a:t>Modify the build manager so that it can read multiple build files and execute their combined rules. What does your solution do if two or more files specify rules for the same target?</a:t>
            </a:r>
          </a:p>
          <a:p>
            <a:r>
              <a:rPr lang="en-US" dirty="0"/>
              <a:t>Write a program called build_init.py that calculates a hash for every file mentioned in the build configuration and stores the hash along with the file’s name in </a:t>
            </a:r>
            <a:r>
              <a:rPr lang="en-US" dirty="0" err="1"/>
              <a:t>build_hash.json</a:t>
            </a:r>
            <a:r>
              <a:rPr lang="en-US" dirty="0"/>
              <a:t>. Modify the build manager to compare the current hashes of files with those stored in </a:t>
            </a:r>
            <a:r>
              <a:rPr lang="en-US" dirty="0" err="1"/>
              <a:t>build_hash.json</a:t>
            </a:r>
            <a:r>
              <a:rPr lang="en-US" dirty="0"/>
              <a:t> to determine what is out of date, and to update </a:t>
            </a:r>
            <a:r>
              <a:rPr lang="en-US" dirty="0" err="1"/>
              <a:t>build_hash.json</a:t>
            </a:r>
            <a:r>
              <a:rPr lang="en-US" dirty="0"/>
              <a:t> each time it runs.</a:t>
            </a:r>
          </a:p>
          <a:p>
            <a:r>
              <a:rPr lang="en-US" dirty="0"/>
              <a:t>A dry run of a build shows the rules that would be executed but doesn’t actually execute them. Modify the build system in this chapter so that it can do dry runs.</a:t>
            </a:r>
          </a:p>
          <a:p>
            <a:r>
              <a:rPr lang="en-US" dirty="0"/>
              <a:t>A phony target is one that doesn’t correspond to a file. Developers often put phony targets in build files to give themselves an easy way to re-run tests, check code style, and so on. Modify the build system in this target so that users can mark targets as phony.</a:t>
            </a:r>
          </a:p>
          <a:p>
            <a:r>
              <a:rPr lang="en-US" dirty="0"/>
              <a:t>Modify the tool built in this chapter so that one build file can import definitions and dependencies from another. How does your system prevent circular dependencies?</a:t>
            </a:r>
          </a:p>
        </p:txBody>
      </p:sp>
    </p:spTree>
    <p:extLst>
      <p:ext uri="{BB962C8B-B14F-4D97-AF65-F5344CB8AC3E}">
        <p14:creationId xmlns:p14="http://schemas.microsoft.com/office/powerpoint/2010/main" val="3901880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C898-AE17-3E40-5CD4-D45FA1880307}"/>
              </a:ext>
            </a:extLst>
          </p:cNvPr>
          <p:cNvSpPr>
            <a:spLocks noGrp="1"/>
          </p:cNvSpPr>
          <p:nvPr>
            <p:ph type="title"/>
          </p:nvPr>
        </p:nvSpPr>
        <p:spPr/>
        <p:txBody>
          <a:bodyPr/>
          <a:lstStyle/>
          <a:p>
            <a:r>
              <a:rPr lang="en-US" dirty="0"/>
              <a:t>What is a Build Tools? – A Definition</a:t>
            </a:r>
          </a:p>
        </p:txBody>
      </p:sp>
      <p:sp>
        <p:nvSpPr>
          <p:cNvPr id="3" name="Content Placeholder 2">
            <a:extLst>
              <a:ext uri="{FF2B5EF4-FFF2-40B4-BE49-F238E27FC236}">
                <a16:creationId xmlns:a16="http://schemas.microsoft.com/office/drawing/2014/main" id="{A9274200-490C-5ADF-0378-CD9582FDD04E}"/>
              </a:ext>
            </a:extLst>
          </p:cNvPr>
          <p:cNvSpPr>
            <a:spLocks noGrp="1"/>
          </p:cNvSpPr>
          <p:nvPr>
            <p:ph idx="1"/>
          </p:nvPr>
        </p:nvSpPr>
        <p:spPr/>
        <p:txBody>
          <a:bodyPr>
            <a:normAutofit fontScale="92500" lnSpcReduction="10000"/>
          </a:bodyPr>
          <a:lstStyle/>
          <a:p>
            <a:pPr algn="l" fontAlgn="ctr"/>
            <a:r>
              <a:rPr lang="en-US" b="0" i="0" dirty="0">
                <a:solidFill>
                  <a:srgbClr val="001D35"/>
                </a:solidFill>
                <a:effectLst/>
                <a:latin typeface="Google Sans"/>
              </a:rPr>
              <a:t>A build tool is a program that automates the process of turning source code into a deployable program. Build tools can help improve productivity, consistency, and dependability by automating repetitive tasks. </a:t>
            </a:r>
          </a:p>
          <a:p>
            <a:pPr algn="l"/>
            <a:r>
              <a:rPr lang="en-US" b="0" i="0" dirty="0">
                <a:solidFill>
                  <a:srgbClr val="001D35"/>
                </a:solidFill>
                <a:effectLst/>
                <a:latin typeface="Google Sans"/>
              </a:rPr>
              <a:t>Here are some things build tools can do:</a:t>
            </a:r>
          </a:p>
          <a:p>
            <a:pPr lvl="1" fontAlgn="ctr"/>
            <a:r>
              <a:rPr lang="en-US" b="1" i="0" dirty="0">
                <a:solidFill>
                  <a:srgbClr val="001D35"/>
                </a:solidFill>
                <a:effectLst/>
                <a:latin typeface="Google Sans"/>
              </a:rPr>
              <a:t>Compile code</a:t>
            </a:r>
            <a:r>
              <a:rPr lang="en-US" b="0" i="0" dirty="0">
                <a:solidFill>
                  <a:srgbClr val="001D35"/>
                </a:solidFill>
                <a:effectLst/>
                <a:latin typeface="Google Sans"/>
              </a:rPr>
              <a:t>: Convert source code into machine code that the computer can understand </a:t>
            </a:r>
          </a:p>
          <a:p>
            <a:pPr lvl="1" fontAlgn="ctr"/>
            <a:r>
              <a:rPr lang="en-US" b="1" i="0" dirty="0">
                <a:solidFill>
                  <a:srgbClr val="001D35"/>
                </a:solidFill>
                <a:effectLst/>
                <a:latin typeface="Google Sans"/>
              </a:rPr>
              <a:t>Run tests</a:t>
            </a:r>
            <a:r>
              <a:rPr lang="en-US" b="0" i="0" dirty="0">
                <a:solidFill>
                  <a:srgbClr val="001D35"/>
                </a:solidFill>
                <a:effectLst/>
                <a:latin typeface="Google Sans"/>
              </a:rPr>
              <a:t>: Run unit tests and report their results </a:t>
            </a:r>
          </a:p>
          <a:p>
            <a:pPr lvl="1" fontAlgn="ctr"/>
            <a:r>
              <a:rPr lang="en-US" b="1" i="0" dirty="0">
                <a:solidFill>
                  <a:srgbClr val="001D35"/>
                </a:solidFill>
                <a:effectLst/>
                <a:latin typeface="Google Sans"/>
              </a:rPr>
              <a:t>Package code</a:t>
            </a:r>
            <a:r>
              <a:rPr lang="en-US" b="0" i="0" dirty="0">
                <a:solidFill>
                  <a:srgbClr val="001D35"/>
                </a:solidFill>
                <a:effectLst/>
                <a:latin typeface="Google Sans"/>
              </a:rPr>
              <a:t>: Bundle compiled code into an executable form </a:t>
            </a:r>
          </a:p>
          <a:p>
            <a:pPr lvl="1" fontAlgn="ctr"/>
            <a:r>
              <a:rPr lang="en-US" b="1" i="0" dirty="0">
                <a:solidFill>
                  <a:srgbClr val="001D35"/>
                </a:solidFill>
                <a:effectLst/>
                <a:latin typeface="Google Sans"/>
              </a:rPr>
              <a:t>Download dependencies</a:t>
            </a:r>
            <a:r>
              <a:rPr lang="en-US" b="0" i="0" dirty="0">
                <a:solidFill>
                  <a:srgbClr val="001D35"/>
                </a:solidFill>
                <a:effectLst/>
                <a:latin typeface="Google Sans"/>
              </a:rPr>
              <a:t>: Download third-party dependencies </a:t>
            </a:r>
          </a:p>
          <a:p>
            <a:pPr lvl="1" fontAlgn="ctr"/>
            <a:r>
              <a:rPr lang="en-US" b="1" i="0" dirty="0">
                <a:solidFill>
                  <a:srgbClr val="001D35"/>
                </a:solidFill>
                <a:effectLst/>
                <a:latin typeface="Google Sans"/>
              </a:rPr>
              <a:t>Preview changes</a:t>
            </a:r>
            <a:r>
              <a:rPr lang="en-US" b="0" i="0" dirty="0">
                <a:solidFill>
                  <a:srgbClr val="001D35"/>
                </a:solidFill>
                <a:effectLst/>
                <a:latin typeface="Google Sans"/>
              </a:rPr>
              <a:t>: Automatically preview changes to an application </a:t>
            </a:r>
          </a:p>
          <a:p>
            <a:pPr lvl="1" fontAlgn="ctr"/>
            <a:r>
              <a:rPr lang="en-US" b="1" i="0" dirty="0">
                <a:solidFill>
                  <a:srgbClr val="001D35"/>
                </a:solidFill>
                <a:effectLst/>
                <a:latin typeface="Google Sans"/>
              </a:rPr>
              <a:t>Combine files</a:t>
            </a:r>
            <a:r>
              <a:rPr lang="en-US" b="0" i="0" dirty="0">
                <a:solidFill>
                  <a:srgbClr val="001D35"/>
                </a:solidFill>
                <a:effectLst/>
                <a:latin typeface="Google Sans"/>
              </a:rPr>
              <a:t>: E.g., combine JavaScript modules and CSS into bundled files </a:t>
            </a:r>
          </a:p>
          <a:p>
            <a:pPr lvl="1"/>
            <a:r>
              <a:rPr lang="en-US" b="1" i="0" dirty="0">
                <a:solidFill>
                  <a:srgbClr val="001D35"/>
                </a:solidFill>
                <a:effectLst/>
                <a:latin typeface="Google Sans"/>
              </a:rPr>
              <a:t>Minify files</a:t>
            </a:r>
            <a:r>
              <a:rPr lang="en-US" b="0" i="0" dirty="0">
                <a:solidFill>
                  <a:srgbClr val="001D35"/>
                </a:solidFill>
                <a:effectLst/>
                <a:latin typeface="Google Sans"/>
              </a:rPr>
              <a:t>: Minify files to improve performance </a:t>
            </a:r>
          </a:p>
          <a:p>
            <a:endParaRPr lang="en-US" dirty="0"/>
          </a:p>
        </p:txBody>
      </p:sp>
    </p:spTree>
    <p:extLst>
      <p:ext uri="{BB962C8B-B14F-4D97-AF65-F5344CB8AC3E}">
        <p14:creationId xmlns:p14="http://schemas.microsoft.com/office/powerpoint/2010/main" val="878173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084FE-19F8-DB72-EFF5-36D821E0AD9E}"/>
              </a:ext>
            </a:extLst>
          </p:cNvPr>
          <p:cNvSpPr>
            <a:spLocks noGrp="1"/>
          </p:cNvSpPr>
          <p:nvPr>
            <p:ph type="title"/>
          </p:nvPr>
        </p:nvSpPr>
        <p:spPr/>
        <p:txBody>
          <a:bodyPr/>
          <a:lstStyle/>
          <a:p>
            <a:r>
              <a:rPr lang="en-US" dirty="0"/>
              <a:t>Excellent Source of Knowledge</a:t>
            </a:r>
          </a:p>
        </p:txBody>
      </p:sp>
      <p:sp>
        <p:nvSpPr>
          <p:cNvPr id="3" name="Content Placeholder 2">
            <a:extLst>
              <a:ext uri="{FF2B5EF4-FFF2-40B4-BE49-F238E27FC236}">
                <a16:creationId xmlns:a16="http://schemas.microsoft.com/office/drawing/2014/main" id="{D30AA09B-4863-B132-794B-B37196A5CEE3}"/>
              </a:ext>
            </a:extLst>
          </p:cNvPr>
          <p:cNvSpPr>
            <a:spLocks noGrp="1"/>
          </p:cNvSpPr>
          <p:nvPr>
            <p:ph idx="1"/>
          </p:nvPr>
        </p:nvSpPr>
        <p:spPr>
          <a:xfrm>
            <a:off x="838199" y="1825625"/>
            <a:ext cx="6803243" cy="4351338"/>
          </a:xfrm>
        </p:spPr>
        <p:txBody>
          <a:bodyPr/>
          <a:lstStyle/>
          <a:p>
            <a:r>
              <a:rPr lang="en-US" dirty="0"/>
              <a:t>Some examples and diagrams used from book.</a:t>
            </a:r>
          </a:p>
          <a:p>
            <a:r>
              <a:rPr lang="en-US" dirty="0"/>
              <a:t>Software build systems; Principles and Experience. (2011). Reference and Research Book News, 26(3) </a:t>
            </a:r>
          </a:p>
        </p:txBody>
      </p:sp>
      <p:pic>
        <p:nvPicPr>
          <p:cNvPr id="1026" name="Picture 2" descr="Software Build Systems: Principles and Experience See more 1st Edition1st  Edition">
            <a:extLst>
              <a:ext uri="{FF2B5EF4-FFF2-40B4-BE49-F238E27FC236}">
                <a16:creationId xmlns:a16="http://schemas.microsoft.com/office/drawing/2014/main" id="{53D1FBD6-945F-0CD5-ECA5-0C2ED3997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4233" y="1825625"/>
            <a:ext cx="312853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283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4EC9C-910D-B3E5-C56A-D0E227DED118}"/>
              </a:ext>
            </a:extLst>
          </p:cNvPr>
          <p:cNvSpPr>
            <a:spLocks noGrp="1"/>
          </p:cNvSpPr>
          <p:nvPr>
            <p:ph type="title"/>
          </p:nvPr>
        </p:nvSpPr>
        <p:spPr/>
        <p:txBody>
          <a:bodyPr/>
          <a:lstStyle/>
          <a:p>
            <a:r>
              <a:rPr lang="en-US" dirty="0"/>
              <a:t>Why Build?</a:t>
            </a:r>
          </a:p>
        </p:txBody>
      </p:sp>
      <p:sp>
        <p:nvSpPr>
          <p:cNvPr id="3" name="Content Placeholder 2">
            <a:extLst>
              <a:ext uri="{FF2B5EF4-FFF2-40B4-BE49-F238E27FC236}">
                <a16:creationId xmlns:a16="http://schemas.microsoft.com/office/drawing/2014/main" id="{F49160A2-4DC0-99D9-0BB2-32A55134DD89}"/>
              </a:ext>
            </a:extLst>
          </p:cNvPr>
          <p:cNvSpPr>
            <a:spLocks noGrp="1"/>
          </p:cNvSpPr>
          <p:nvPr>
            <p:ph idx="1"/>
          </p:nvPr>
        </p:nvSpPr>
        <p:spPr/>
        <p:txBody>
          <a:bodyPr/>
          <a:lstStyle/>
          <a:p>
            <a:r>
              <a:rPr lang="en-US" dirty="0"/>
              <a:t>Anytime you want to do more than compile half a dozen files.</a:t>
            </a:r>
          </a:p>
          <a:p>
            <a:r>
              <a:rPr lang="en-US" dirty="0"/>
              <a:t>Simplifies software development and testing. </a:t>
            </a:r>
          </a:p>
          <a:p>
            <a:r>
              <a:rPr lang="en-US" dirty="0"/>
              <a:t>You want to make a change to your code and hit ‘go' which will compile all your code, run all your tests, and maybe even automatically generate documentation and deploy your application </a:t>
            </a:r>
          </a:p>
          <a:p>
            <a:r>
              <a:rPr lang="en-US" dirty="0"/>
              <a:t>And maybe do more.</a:t>
            </a:r>
          </a:p>
        </p:txBody>
      </p:sp>
    </p:spTree>
    <p:extLst>
      <p:ext uri="{BB962C8B-B14F-4D97-AF65-F5344CB8AC3E}">
        <p14:creationId xmlns:p14="http://schemas.microsoft.com/office/powerpoint/2010/main" val="2901450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7B53B-B7A1-3FE0-8A20-12F3330C1250}"/>
              </a:ext>
            </a:extLst>
          </p:cNvPr>
          <p:cNvSpPr>
            <a:spLocks noGrp="1"/>
          </p:cNvSpPr>
          <p:nvPr>
            <p:ph type="title"/>
          </p:nvPr>
        </p:nvSpPr>
        <p:spPr/>
        <p:txBody>
          <a:bodyPr/>
          <a:lstStyle/>
          <a:p>
            <a:r>
              <a:rPr lang="en-US" dirty="0"/>
              <a:t>What Can You Build?</a:t>
            </a:r>
          </a:p>
        </p:txBody>
      </p:sp>
      <p:sp>
        <p:nvSpPr>
          <p:cNvPr id="3" name="Content Placeholder 2">
            <a:extLst>
              <a:ext uri="{FF2B5EF4-FFF2-40B4-BE49-F238E27FC236}">
                <a16:creationId xmlns:a16="http://schemas.microsoft.com/office/drawing/2014/main" id="{A08EB783-31CA-6B5C-4000-1559C08B848A}"/>
              </a:ext>
            </a:extLst>
          </p:cNvPr>
          <p:cNvSpPr>
            <a:spLocks noGrp="1"/>
          </p:cNvSpPr>
          <p:nvPr>
            <p:ph idx="1"/>
          </p:nvPr>
        </p:nvSpPr>
        <p:spPr/>
        <p:txBody>
          <a:bodyPr/>
          <a:lstStyle/>
          <a:p>
            <a:r>
              <a:rPr lang="en-US" dirty="0"/>
              <a:t>Compilation of software from source to executable. </a:t>
            </a:r>
          </a:p>
          <a:p>
            <a:pPr lvl="1"/>
            <a:r>
              <a:rPr lang="en-US" dirty="0"/>
              <a:t>C, C++, Java, C# </a:t>
            </a:r>
          </a:p>
          <a:p>
            <a:r>
              <a:rPr lang="en-US" dirty="0"/>
              <a:t>Packaging. </a:t>
            </a:r>
          </a:p>
          <a:p>
            <a:pPr lvl="1"/>
            <a:r>
              <a:rPr lang="en-US" dirty="0"/>
              <a:t>Python, JavaScript/Node (Interpreted Languages) </a:t>
            </a:r>
          </a:p>
          <a:p>
            <a:pPr lvl="1"/>
            <a:r>
              <a:rPr lang="en-US" dirty="0"/>
              <a:t>Web based applications </a:t>
            </a:r>
          </a:p>
          <a:p>
            <a:pPr lvl="2"/>
            <a:r>
              <a:rPr lang="en-US" dirty="0"/>
              <a:t>Combination of compiling source, or hybrid source, along with configuration files. </a:t>
            </a:r>
          </a:p>
          <a:p>
            <a:r>
              <a:rPr lang="en-US" dirty="0"/>
              <a:t>Unit and integration testing. </a:t>
            </a:r>
          </a:p>
          <a:p>
            <a:r>
              <a:rPr lang="en-US" dirty="0"/>
              <a:t>Automatically generate documentation.</a:t>
            </a:r>
          </a:p>
          <a:p>
            <a:r>
              <a:rPr lang="en-US" dirty="0"/>
              <a:t>And more…</a:t>
            </a:r>
          </a:p>
        </p:txBody>
      </p:sp>
    </p:spTree>
    <p:extLst>
      <p:ext uri="{BB962C8B-B14F-4D97-AF65-F5344CB8AC3E}">
        <p14:creationId xmlns:p14="http://schemas.microsoft.com/office/powerpoint/2010/main" val="183634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CE150-8BB2-9CCF-EDDD-6ACBD85E7E6B}"/>
              </a:ext>
            </a:extLst>
          </p:cNvPr>
          <p:cNvSpPr>
            <a:spLocks noGrp="1"/>
          </p:cNvSpPr>
          <p:nvPr>
            <p:ph type="title"/>
          </p:nvPr>
        </p:nvSpPr>
        <p:spPr/>
        <p:txBody>
          <a:bodyPr/>
          <a:lstStyle/>
          <a:p>
            <a:r>
              <a:rPr lang="en-US" dirty="0"/>
              <a:t>Make</a:t>
            </a:r>
          </a:p>
        </p:txBody>
      </p:sp>
      <p:sp>
        <p:nvSpPr>
          <p:cNvPr id="3" name="Content Placeholder 2">
            <a:extLst>
              <a:ext uri="{FF2B5EF4-FFF2-40B4-BE49-F238E27FC236}">
                <a16:creationId xmlns:a16="http://schemas.microsoft.com/office/drawing/2014/main" id="{2F4AC067-9683-7B86-DBC1-9391CB5A88B7}"/>
              </a:ext>
            </a:extLst>
          </p:cNvPr>
          <p:cNvSpPr>
            <a:spLocks noGrp="1"/>
          </p:cNvSpPr>
          <p:nvPr>
            <p:ph idx="1"/>
          </p:nvPr>
        </p:nvSpPr>
        <p:spPr/>
        <p:txBody>
          <a:bodyPr>
            <a:normAutofit fontScale="92500" lnSpcReduction="20000"/>
          </a:bodyPr>
          <a:lstStyle/>
          <a:p>
            <a:r>
              <a:rPr lang="en-US" dirty="0"/>
              <a:t>Considered the first build tool. Bell Labs, 1976 by Stuart Feldman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Most commonly used for C/C++ development. </a:t>
            </a:r>
          </a:p>
          <a:p>
            <a:r>
              <a:rPr lang="en-US" dirty="0"/>
              <a:t>If you develop for legacy systems you will most likely have to deal with Make. </a:t>
            </a:r>
          </a:p>
          <a:p>
            <a:r>
              <a:rPr lang="en-US" dirty="0"/>
              <a:t>Not recommended for new projects, untrained and unstable minds.</a:t>
            </a:r>
          </a:p>
        </p:txBody>
      </p:sp>
      <p:sp>
        <p:nvSpPr>
          <p:cNvPr id="5" name="Rectangle 3">
            <a:extLst>
              <a:ext uri="{FF2B5EF4-FFF2-40B4-BE49-F238E27FC236}">
                <a16:creationId xmlns:a16="http://schemas.microsoft.com/office/drawing/2014/main" id="{F5AD9C63-026F-F496-9537-A995BE334B73}"/>
              </a:ext>
            </a:extLst>
          </p:cNvPr>
          <p:cNvSpPr>
            <a:spLocks noChangeArrowheads="1"/>
          </p:cNvSpPr>
          <p:nvPr/>
        </p:nvSpPr>
        <p:spPr bwMode="auto">
          <a:xfrm>
            <a:off x="2357222" y="2331168"/>
            <a:ext cx="5822785" cy="212365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02122"/>
                </a:solidFill>
                <a:effectLst/>
                <a:latin typeface="Arial" panose="020B0604020202020204" pitchFamily="34" charset="0"/>
                <a:cs typeface="Arial" panose="020B0604020202020204" pitchFamily="34" charset="0"/>
              </a:rPr>
              <a:t>Make originated with a visit from </a:t>
            </a:r>
            <a:r>
              <a:rPr kumimoji="0" lang="en-US" altLang="en-US" sz="1200" b="0" i="0" u="none" strike="noStrike" cap="none" normalizeH="0" baseline="0">
                <a:ln>
                  <a:noFill/>
                </a:ln>
                <a:solidFill>
                  <a:srgbClr val="202122"/>
                </a:solidFill>
                <a:effectLst/>
                <a:latin typeface="Arial" panose="020B0604020202020204" pitchFamily="34" charset="0"/>
                <a:cs typeface="Arial" panose="020B0604020202020204" pitchFamily="34" charset="0"/>
                <a:hlinkClick r:id="rId2" tooltip="Stephen C. Johnson"/>
              </a:rPr>
              <a:t>Steve Johnson</a:t>
            </a:r>
            <a:r>
              <a:rPr kumimoji="0" lang="en-US" altLang="en-US" sz="1200" b="0" i="0" u="none" strike="noStrike" cap="none" normalizeH="0" baseline="0">
                <a:ln>
                  <a:noFill/>
                </a:ln>
                <a:solidFill>
                  <a:srgbClr val="202122"/>
                </a:solidFill>
                <a:effectLst/>
                <a:latin typeface="Arial" panose="020B0604020202020204" pitchFamily="34" charset="0"/>
                <a:cs typeface="Arial" panose="020B0604020202020204" pitchFamily="34" charset="0"/>
              </a:rPr>
              <a:t> (author of yacc, etc.), storming into my office, cursing the Fates that had caused him to waste a morning debugging a correct program (bug had been fixed, file hadn't been compiled, </a:t>
            </a:r>
            <a:r>
              <a:rPr kumimoji="0" lang="en-US" altLang="en-US" sz="1000" b="0" i="0" u="none" strike="noStrike" cap="none" normalizeH="0" baseline="0">
                <a:ln>
                  <a:noFill/>
                </a:ln>
                <a:solidFill>
                  <a:srgbClr val="202122"/>
                </a:solidFill>
                <a:effectLst/>
                <a:latin typeface="Courier New" panose="02070309020205020404" pitchFamily="49" charset="0"/>
                <a:cs typeface="Arial" panose="020B0604020202020204" pitchFamily="34" charset="0"/>
              </a:rPr>
              <a:t>cc *.o</a:t>
            </a:r>
            <a:r>
              <a:rPr kumimoji="0" lang="en-US" altLang="en-US" sz="1200" b="0" i="0" u="none" strike="noStrike" cap="none" normalizeH="0" baseline="0">
                <a:ln>
                  <a:noFill/>
                </a:ln>
                <a:solidFill>
                  <a:srgbClr val="202122"/>
                </a:solidFill>
                <a:effectLst/>
                <a:latin typeface="Arial" panose="020B0604020202020204" pitchFamily="34" charset="0"/>
                <a:cs typeface="Arial" panose="020B0604020202020204" pitchFamily="34" charset="0"/>
              </a:rPr>
              <a:t> was therefore unaffected). As I had spent a part of the previous evening coping with the same disaster on a project I was working on, the idea of a tool to solve it came up. It began with an elaborate idea of a dependency analyzer, boiled down to something much simpler, and turned into Make that weekend. Use of tools that were still wet was part of the culture. Makefiles were text files, not magically encoded binaries, because that was the </a:t>
            </a:r>
            <a:r>
              <a:rPr kumimoji="0" lang="en-US" altLang="en-US" sz="1200" b="0" i="0" u="none" strike="noStrike" cap="none" normalizeH="0" baseline="0">
                <a:ln>
                  <a:noFill/>
                </a:ln>
                <a:solidFill>
                  <a:srgbClr val="202122"/>
                </a:solidFill>
                <a:effectLst/>
                <a:latin typeface="Arial" panose="020B0604020202020204" pitchFamily="34" charset="0"/>
                <a:cs typeface="Arial" panose="020B0604020202020204" pitchFamily="34" charset="0"/>
                <a:hlinkClick r:id="rId3" tooltip="Unix philosophy"/>
              </a:rPr>
              <a:t>Unix ethos</a:t>
            </a:r>
            <a:r>
              <a:rPr kumimoji="0" lang="en-US" altLang="en-US" sz="1200" b="0" i="0" u="none" strike="noStrike" cap="none" normalizeH="0" baseline="0">
                <a:ln>
                  <a:noFill/>
                </a:ln>
                <a:solidFill>
                  <a:srgbClr val="202122"/>
                </a:solidFill>
                <a:effectLst/>
                <a:latin typeface="Arial" panose="020B0604020202020204" pitchFamily="34" charset="0"/>
                <a:cs typeface="Arial" panose="020B0604020202020204" pitchFamily="34" charset="0"/>
              </a:rPr>
              <a:t>: printable, debuggable, understandable stuff.</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02122"/>
                </a:solidFill>
                <a:effectLst/>
                <a:latin typeface="Arial" panose="020B0604020202020204" pitchFamily="34" charset="0"/>
                <a:cs typeface="Arial" panose="020B0604020202020204" pitchFamily="34" charset="0"/>
              </a:rPr>
              <a:t>— </a:t>
            </a:r>
            <a:r>
              <a:rPr kumimoji="0" lang="en-US" altLang="en-US" sz="1200" b="0" i="1" u="none" strike="noStrike" cap="none" normalizeH="0" baseline="0">
                <a:ln>
                  <a:noFill/>
                </a:ln>
                <a:solidFill>
                  <a:srgbClr val="202122"/>
                </a:solidFill>
                <a:effectLst/>
                <a:latin typeface="Arial" panose="020B0604020202020204" pitchFamily="34" charset="0"/>
                <a:cs typeface="Arial" panose="020B0604020202020204" pitchFamily="34" charset="0"/>
              </a:rPr>
              <a:t>Stuart Feldman, </a:t>
            </a:r>
            <a:r>
              <a:rPr kumimoji="0" lang="en-US" altLang="en-US" sz="1200" b="0" i="1" u="none" strike="noStrike" cap="none" normalizeH="0" baseline="0">
                <a:ln>
                  <a:noFill/>
                </a:ln>
                <a:solidFill>
                  <a:srgbClr val="202122"/>
                </a:solidFill>
                <a:effectLst/>
                <a:latin typeface="Arial" panose="020B0604020202020204" pitchFamily="34" charset="0"/>
                <a:cs typeface="Arial" panose="020B0604020202020204" pitchFamily="34" charset="0"/>
                <a:hlinkClick r:id="rId4" tooltip="The Art of Unix Programming"/>
              </a:rPr>
              <a:t>The Art of Unix Programming</a:t>
            </a:r>
            <a:r>
              <a:rPr kumimoji="0" lang="en-US" altLang="en-US" sz="1200" b="0" i="1" u="none" strike="noStrike" cap="none" normalizeH="0" baseline="0">
                <a:ln>
                  <a:noFill/>
                </a:ln>
                <a:solidFill>
                  <a:srgbClr val="202122"/>
                </a:solidFill>
                <a:effectLst/>
                <a:latin typeface="Arial" panose="020B0604020202020204" pitchFamily="34" charset="0"/>
                <a:cs typeface="Arial" panose="020B0604020202020204" pitchFamily="34" charset="0"/>
              </a:rPr>
              <a:t>, </a:t>
            </a:r>
            <a:r>
              <a:rPr kumimoji="0" lang="en-US" altLang="en-US" sz="1200" b="0" i="1" u="none" strike="noStrike" cap="none" normalizeH="0" baseline="0">
                <a:ln>
                  <a:noFill/>
                </a:ln>
                <a:solidFill>
                  <a:srgbClr val="202122"/>
                </a:solidFill>
                <a:effectLst/>
                <a:latin typeface="Arial" panose="020B0604020202020204" pitchFamily="34" charset="0"/>
                <a:cs typeface="Arial" panose="020B0604020202020204" pitchFamily="34" charset="0"/>
                <a:hlinkClick r:id="rId5" tooltip="Eric S. Raymond"/>
              </a:rPr>
              <a:t>Eric S. Raymond</a:t>
            </a:r>
            <a:r>
              <a:rPr kumimoji="0" lang="en-US" altLang="en-US" sz="1200" b="0" i="1" u="none" strike="noStrike" cap="none" normalizeH="0" baseline="0">
                <a:ln>
                  <a:noFill/>
                </a:ln>
                <a:solidFill>
                  <a:srgbClr val="202122"/>
                </a:solidFill>
                <a:effectLst/>
                <a:latin typeface="Arial" panose="020B0604020202020204" pitchFamily="34" charset="0"/>
                <a:cs typeface="Arial" panose="020B0604020202020204" pitchFamily="34" charset="0"/>
              </a:rPr>
              <a:t> 2003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4442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3F933-E417-3440-A8F8-E4A52D1EC6A7}"/>
              </a:ext>
            </a:extLst>
          </p:cNvPr>
          <p:cNvSpPr>
            <a:spLocks noGrp="1"/>
          </p:cNvSpPr>
          <p:nvPr>
            <p:ph type="title"/>
          </p:nvPr>
        </p:nvSpPr>
        <p:spPr/>
        <p:txBody>
          <a:bodyPr>
            <a:normAutofit/>
          </a:bodyPr>
          <a:lstStyle/>
          <a:p>
            <a:r>
              <a:rPr lang="en-US" dirty="0"/>
              <a:t>Make Files</a:t>
            </a:r>
          </a:p>
        </p:txBody>
      </p:sp>
      <p:sp>
        <p:nvSpPr>
          <p:cNvPr id="3" name="Content Placeholder 2">
            <a:extLst>
              <a:ext uri="{FF2B5EF4-FFF2-40B4-BE49-F238E27FC236}">
                <a16:creationId xmlns:a16="http://schemas.microsoft.com/office/drawing/2014/main" id="{EAA85EEA-1DFF-5544-8BFB-43FABDF9471E}"/>
              </a:ext>
            </a:extLst>
          </p:cNvPr>
          <p:cNvSpPr>
            <a:spLocks noGrp="1"/>
          </p:cNvSpPr>
          <p:nvPr>
            <p:ph idx="1"/>
          </p:nvPr>
        </p:nvSpPr>
        <p:spPr>
          <a:xfrm>
            <a:off x="575240" y="1463856"/>
            <a:ext cx="11187258" cy="5354865"/>
          </a:xfrm>
        </p:spPr>
        <p:txBody>
          <a:bodyPr>
            <a:normAutofit fontScale="70000" lnSpcReduction="20000"/>
          </a:bodyPr>
          <a:lstStyle/>
          <a:p>
            <a:pPr fontAlgn="base"/>
            <a:r>
              <a:rPr lang="en-US" b="1" dirty="0"/>
              <a:t>Make</a:t>
            </a:r>
            <a:r>
              <a:rPr lang="en-US" dirty="0"/>
              <a:t> is a program which automates building </a:t>
            </a:r>
            <a:r>
              <a:rPr lang="en-US" b="1" dirty="0"/>
              <a:t>dependency trees</a:t>
            </a:r>
          </a:p>
          <a:p>
            <a:pPr lvl="1" fontAlgn="base"/>
            <a:r>
              <a:rPr lang="en-US" dirty="0"/>
              <a:t>List of </a:t>
            </a:r>
            <a:r>
              <a:rPr lang="en-US" sz="2100" b="1" dirty="0"/>
              <a:t>rules</a:t>
            </a:r>
            <a:r>
              <a:rPr lang="en-US" dirty="0"/>
              <a:t> written in a </a:t>
            </a:r>
            <a:r>
              <a:rPr lang="en-US" b="1" dirty="0" err="1"/>
              <a:t>Makefile</a:t>
            </a:r>
            <a:r>
              <a:rPr lang="en-US" dirty="0"/>
              <a:t> declares the commands which build each intermediate part</a:t>
            </a:r>
          </a:p>
          <a:p>
            <a:pPr lvl="1" fontAlgn="base"/>
            <a:r>
              <a:rPr lang="en-US" dirty="0"/>
              <a:t>Helps you avoid manually typing </a:t>
            </a:r>
            <a:r>
              <a:rPr lang="en-US" dirty="0" err="1"/>
              <a:t>gcc</a:t>
            </a:r>
            <a:r>
              <a:rPr lang="en-US" dirty="0"/>
              <a:t> commands, easier and less prone to typos</a:t>
            </a:r>
          </a:p>
          <a:p>
            <a:pPr lvl="1" fontAlgn="base"/>
            <a:r>
              <a:rPr lang="en-US" dirty="0"/>
              <a:t>Automates build process </a:t>
            </a:r>
          </a:p>
          <a:p>
            <a:pPr fontAlgn="base"/>
            <a:r>
              <a:rPr lang="en-US" sz="2000" dirty="0"/>
              <a:t> </a:t>
            </a:r>
            <a:r>
              <a:rPr lang="en-US" sz="2000" dirty="0" err="1"/>
              <a:t>Makefiles</a:t>
            </a:r>
            <a:r>
              <a:rPr lang="en-US" sz="2000" dirty="0"/>
              <a:t> are a list of with </a:t>
            </a:r>
            <a:r>
              <a:rPr lang="en-US" sz="2000" b="1" dirty="0"/>
              <a:t>Make rules </a:t>
            </a:r>
            <a:r>
              <a:rPr lang="en-US" sz="2000" dirty="0"/>
              <a:t>which include:</a:t>
            </a:r>
          </a:p>
          <a:p>
            <a:pPr lvl="1" fontAlgn="base"/>
            <a:r>
              <a:rPr lang="en-US" b="1" dirty="0"/>
              <a:t>Target</a:t>
            </a:r>
            <a:r>
              <a:rPr lang="en-US" dirty="0"/>
              <a:t> - An output file to be generated, dependent on one or more sources</a:t>
            </a:r>
          </a:p>
          <a:p>
            <a:pPr lvl="1" fontAlgn="base"/>
            <a:r>
              <a:rPr lang="en-US" b="1" dirty="0"/>
              <a:t>Source</a:t>
            </a:r>
            <a:r>
              <a:rPr lang="en-US" dirty="0"/>
              <a:t> – Input source code to be built</a:t>
            </a:r>
          </a:p>
          <a:p>
            <a:pPr lvl="1" fontAlgn="base"/>
            <a:r>
              <a:rPr lang="en-US" b="1" dirty="0"/>
              <a:t>Recipe</a:t>
            </a:r>
            <a:r>
              <a:rPr lang="en-US" dirty="0"/>
              <a:t> - command to generate target</a:t>
            </a:r>
          </a:p>
          <a:p>
            <a:pPr fontAlgn="base"/>
            <a:r>
              <a:rPr lang="en-US" sz="2000" dirty="0" err="1"/>
              <a:t>Makefile</a:t>
            </a:r>
            <a:r>
              <a:rPr lang="en-US" sz="2000" dirty="0"/>
              <a:t> logic</a:t>
            </a:r>
          </a:p>
          <a:p>
            <a:pPr lvl="1"/>
            <a:r>
              <a:rPr lang="en-US" dirty="0"/>
              <a:t>Make builds based on structural organization of how code depends on other code as defined by includes</a:t>
            </a:r>
          </a:p>
          <a:p>
            <a:pPr lvl="1"/>
            <a:r>
              <a:rPr lang="en-US" dirty="0"/>
              <a:t>Recursive – if a source is also a target for other sources, must also evaluate its dependencies and remake as required </a:t>
            </a:r>
          </a:p>
          <a:p>
            <a:pPr lvl="1"/>
            <a:r>
              <a:rPr lang="en-US" dirty="0"/>
              <a:t>Make can check when you've last edited each file, and only build what is needed!</a:t>
            </a:r>
          </a:p>
          <a:p>
            <a:pPr lvl="2"/>
            <a:r>
              <a:rPr lang="en-US" dirty="0"/>
              <a:t>Files have "last modification date". make can check whether the sources are more recent than the target</a:t>
            </a:r>
          </a:p>
          <a:p>
            <a:pPr lvl="1"/>
            <a:r>
              <a:rPr lang="en-US" dirty="0"/>
              <a:t>Make isn’t language specific: recipe can be any valid shell command</a:t>
            </a:r>
          </a:p>
          <a:p>
            <a:r>
              <a:rPr lang="en-US" dirty="0"/>
              <a:t>run </a:t>
            </a:r>
            <a:r>
              <a:rPr lang="en-US" dirty="0">
                <a:latin typeface="Courier New" panose="02070309020205020404" pitchFamily="49" charset="0"/>
                <a:cs typeface="Courier New" panose="02070309020205020404" pitchFamily="49" charset="0"/>
              </a:rPr>
              <a:t>make</a:t>
            </a:r>
            <a:r>
              <a:rPr lang="en-US" dirty="0"/>
              <a:t> command from within same folder</a:t>
            </a:r>
          </a:p>
          <a:p>
            <a:pPr lvl="1"/>
            <a:r>
              <a:rPr lang="en-US" dirty="0">
                <a:latin typeface="Courier New" panose="02070309020205020404" pitchFamily="49" charset="0"/>
                <a:cs typeface="Courier New" panose="02070309020205020404" pitchFamily="49" charset="0"/>
              </a:rPr>
              <a:t>$make [ -f </a:t>
            </a:r>
            <a:r>
              <a:rPr lang="en-US" dirty="0" err="1">
                <a:latin typeface="Courier New" panose="02070309020205020404" pitchFamily="49" charset="0"/>
                <a:cs typeface="Courier New" panose="02070309020205020404" pitchFamily="49" charset="0"/>
              </a:rPr>
              <a:t>makefile</a:t>
            </a:r>
            <a:r>
              <a:rPr lang="en-US" dirty="0">
                <a:latin typeface="Courier New" panose="02070309020205020404" pitchFamily="49" charset="0"/>
                <a:cs typeface="Courier New" panose="02070309020205020404" pitchFamily="49" charset="0"/>
              </a:rPr>
              <a:t>] [ options ] … [ targets ] ../</a:t>
            </a:r>
          </a:p>
          <a:p>
            <a:pPr lvl="1"/>
            <a:r>
              <a:rPr lang="en-US" dirty="0"/>
              <a:t>Starts with first rule in file then follows dependency tree</a:t>
            </a:r>
          </a:p>
          <a:p>
            <a:pPr lvl="1"/>
            <a:r>
              <a:rPr lang="en-US" dirty="0"/>
              <a:t>-f specifies </a:t>
            </a:r>
            <a:r>
              <a:rPr lang="en-US" dirty="0" err="1"/>
              <a:t>makefile</a:t>
            </a:r>
            <a:r>
              <a:rPr lang="en-US" dirty="0"/>
              <a:t> name, if non provided will default to “</a:t>
            </a:r>
            <a:r>
              <a:rPr lang="en-US" dirty="0" err="1"/>
              <a:t>Makefile</a:t>
            </a:r>
            <a:r>
              <a:rPr lang="en-US" dirty="0"/>
              <a:t>”</a:t>
            </a:r>
          </a:p>
          <a:p>
            <a:pPr lvl="1"/>
            <a:r>
              <a:rPr lang="en-US" dirty="0"/>
              <a:t>if no target is specified will default to first listed in file</a:t>
            </a:r>
            <a:endParaRPr lang="en-US" dirty="0">
              <a:latin typeface="Courier New" panose="02070309020205020404" pitchFamily="49" charset="0"/>
              <a:cs typeface="Courier New" panose="02070309020205020404" pitchFamily="49" charset="0"/>
            </a:endParaRPr>
          </a:p>
          <a:p>
            <a:endParaRPr lang="en-US" dirty="0"/>
          </a:p>
        </p:txBody>
      </p:sp>
      <p:sp>
        <p:nvSpPr>
          <p:cNvPr id="4" name="Slide Number Placeholder 3">
            <a:extLst>
              <a:ext uri="{FF2B5EF4-FFF2-40B4-BE49-F238E27FC236}">
                <a16:creationId xmlns:a16="http://schemas.microsoft.com/office/drawing/2014/main" id="{7B1FE329-77F4-9945-AF69-B4C9A3EF5E6C}"/>
              </a:ext>
            </a:extLst>
          </p:cNvPr>
          <p:cNvSpPr>
            <a:spLocks noGrp="1"/>
          </p:cNvSpPr>
          <p:nvPr>
            <p:ph type="sldNum" sz="quarter" idx="12"/>
          </p:nvPr>
        </p:nvSpPr>
        <p:spPr/>
        <p:txBody>
          <a:bodyPr/>
          <a:lstStyle/>
          <a:p>
            <a:fld id="{659665DE-58FC-41F4-AC58-2C90A5E00527}" type="slidenum">
              <a:rPr lang="en-US" smtClean="0"/>
              <a:t>9</a:t>
            </a:fld>
            <a:endParaRPr lang="en-US" dirty="0"/>
          </a:p>
        </p:txBody>
      </p:sp>
      <p:sp>
        <p:nvSpPr>
          <p:cNvPr id="6" name="Rectangle 5">
            <a:extLst>
              <a:ext uri="{FF2B5EF4-FFF2-40B4-BE49-F238E27FC236}">
                <a16:creationId xmlns:a16="http://schemas.microsoft.com/office/drawing/2014/main" id="{82D96781-A25D-EA4E-B454-E867EE996753}"/>
              </a:ext>
            </a:extLst>
          </p:cNvPr>
          <p:cNvSpPr/>
          <p:nvPr/>
        </p:nvSpPr>
        <p:spPr>
          <a:xfrm>
            <a:off x="0" y="6449390"/>
            <a:ext cx="7563853" cy="369332"/>
          </a:xfrm>
          <a:prstGeom prst="rect">
            <a:avLst/>
          </a:prstGeom>
        </p:spPr>
        <p:txBody>
          <a:bodyPr wrap="square">
            <a:spAutoFit/>
          </a:bodyPr>
          <a:lstStyle/>
          <a:p>
            <a:r>
              <a:rPr lang="en-US" dirty="0">
                <a:hlinkClick r:id="rId2"/>
              </a:rPr>
              <a:t>https://www.gnu.org/software/make/manual/make.html#Introduction</a:t>
            </a:r>
            <a:endParaRPr lang="en-US" dirty="0"/>
          </a:p>
        </p:txBody>
      </p:sp>
      <p:sp>
        <p:nvSpPr>
          <p:cNvPr id="7" name="Rectangle 6">
            <a:extLst>
              <a:ext uri="{FF2B5EF4-FFF2-40B4-BE49-F238E27FC236}">
                <a16:creationId xmlns:a16="http://schemas.microsoft.com/office/drawing/2014/main" id="{EC35E774-1130-094F-8FE5-F766235A22FF}"/>
              </a:ext>
            </a:extLst>
          </p:cNvPr>
          <p:cNvSpPr/>
          <p:nvPr/>
        </p:nvSpPr>
        <p:spPr>
          <a:xfrm>
            <a:off x="9350813" y="2938512"/>
            <a:ext cx="2265947" cy="646331"/>
          </a:xfrm>
          <a:prstGeom prst="rect">
            <a:avLst/>
          </a:prstGeom>
          <a:ln>
            <a:solidFill>
              <a:srgbClr val="4C3282"/>
            </a:solidFill>
          </a:ln>
        </p:spPr>
        <p:txBody>
          <a:bodyPr wrap="square">
            <a:spAutoFit/>
          </a:bodyPr>
          <a:lstStyle/>
          <a:p>
            <a:pPr>
              <a:tabLst>
                <a:tab pos="1873250" algn="l"/>
              </a:tabLst>
            </a:pPr>
            <a:r>
              <a:rPr lang="en-US" dirty="0" err="1">
                <a:latin typeface="Courier New" panose="02070309020205020404" pitchFamily="49" charset="0"/>
                <a:cs typeface="Courier New" panose="02070309020205020404" pitchFamily="49" charset="0"/>
              </a:rPr>
              <a:t>ll.o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ll.c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ll.h</a:t>
            </a:r>
            <a:endParaRPr lang="en-US" dirty="0">
              <a:latin typeface="Courier New" panose="02070309020205020404" pitchFamily="49" charset="0"/>
              <a:cs typeface="Courier New" panose="02070309020205020404" pitchFamily="49" charset="0"/>
            </a:endParaRPr>
          </a:p>
          <a:p>
            <a:pPr>
              <a:tabLst>
                <a:tab pos="1873250" algn="l"/>
              </a:tabLst>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-c </a:t>
            </a:r>
            <a:r>
              <a:rPr lang="en-US" dirty="0" err="1">
                <a:latin typeface="Courier New" panose="02070309020205020404" pitchFamily="49" charset="0"/>
                <a:cs typeface="Courier New" panose="02070309020205020404" pitchFamily="49" charset="0"/>
              </a:rPr>
              <a:t>ll.c</a:t>
            </a:r>
            <a:endParaRPr lang="en-US"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32B9380F-CF68-4248-95EF-004010F4FB62}"/>
              </a:ext>
            </a:extLst>
          </p:cNvPr>
          <p:cNvSpPr/>
          <p:nvPr/>
        </p:nvSpPr>
        <p:spPr>
          <a:xfrm>
            <a:off x="9412977" y="2099941"/>
            <a:ext cx="2141620" cy="646331"/>
          </a:xfrm>
          <a:prstGeom prst="rect">
            <a:avLst/>
          </a:prstGeom>
          <a:ln>
            <a:solidFill>
              <a:srgbClr val="B6A479"/>
            </a:solidFill>
          </a:ln>
        </p:spPr>
        <p:txBody>
          <a:bodyPr wrap="square">
            <a:spAutoFit/>
          </a:bodyPr>
          <a:lstStyle/>
          <a:p>
            <a:pPr>
              <a:tabLst>
                <a:tab pos="1873250" algn="l"/>
              </a:tabLst>
            </a:pPr>
            <a:r>
              <a:rPr lang="en-US" dirty="0">
                <a:latin typeface="Courier New" panose="02070309020205020404" pitchFamily="49" charset="0"/>
                <a:cs typeface="Courier New" panose="02070309020205020404" pitchFamily="49" charset="0"/>
              </a:rPr>
              <a:t>target: source</a:t>
            </a:r>
          </a:p>
          <a:p>
            <a:pPr>
              <a:tabLst>
                <a:tab pos="1873250" algn="l"/>
              </a:tabLst>
            </a:pPr>
            <a:r>
              <a:rPr lang="en-US" dirty="0">
                <a:latin typeface="Courier New" panose="02070309020205020404" pitchFamily="49" charset="0"/>
                <a:cs typeface="Courier New" panose="02070309020205020404" pitchFamily="49" charset="0"/>
              </a:rPr>
              <a:t>    recipe</a:t>
            </a:r>
          </a:p>
        </p:txBody>
      </p:sp>
      <p:sp>
        <p:nvSpPr>
          <p:cNvPr id="9" name="TextBox 8">
            <a:extLst>
              <a:ext uri="{FF2B5EF4-FFF2-40B4-BE49-F238E27FC236}">
                <a16:creationId xmlns:a16="http://schemas.microsoft.com/office/drawing/2014/main" id="{29A50925-3EBD-8C4D-92E3-3F93F79A0CEE}"/>
              </a:ext>
            </a:extLst>
          </p:cNvPr>
          <p:cNvSpPr txBox="1"/>
          <p:nvPr/>
        </p:nvSpPr>
        <p:spPr>
          <a:xfrm>
            <a:off x="7694324" y="2438495"/>
            <a:ext cx="1357295" cy="307777"/>
          </a:xfrm>
          <a:prstGeom prst="rect">
            <a:avLst/>
          </a:prstGeom>
          <a:noFill/>
          <a:ln>
            <a:solidFill>
              <a:srgbClr val="B6A479"/>
            </a:solidFill>
          </a:ln>
        </p:spPr>
        <p:txBody>
          <a:bodyPr wrap="none" rtlCol="0">
            <a:spAutoFit/>
          </a:bodyPr>
          <a:lstStyle/>
          <a:p>
            <a:r>
              <a:rPr lang="en-US" sz="1400" dirty="0">
                <a:latin typeface="Segoe UI Semilight" panose="020B0402040204020203" pitchFamily="34" charset="0"/>
                <a:cs typeface="Segoe UI Semilight" panose="020B0402040204020203" pitchFamily="34" charset="0"/>
              </a:rPr>
              <a:t>tab not spaces!</a:t>
            </a:r>
          </a:p>
        </p:txBody>
      </p:sp>
      <p:cxnSp>
        <p:nvCxnSpPr>
          <p:cNvPr id="11" name="Straight Arrow Connector 10">
            <a:extLst>
              <a:ext uri="{FF2B5EF4-FFF2-40B4-BE49-F238E27FC236}">
                <a16:creationId xmlns:a16="http://schemas.microsoft.com/office/drawing/2014/main" id="{B1629A13-0AE5-6648-8189-32EA82399330}"/>
              </a:ext>
            </a:extLst>
          </p:cNvPr>
          <p:cNvCxnSpPr>
            <a:stCxn id="9" idx="3"/>
          </p:cNvCxnSpPr>
          <p:nvPr/>
        </p:nvCxnSpPr>
        <p:spPr>
          <a:xfrm>
            <a:off x="9051619" y="2592384"/>
            <a:ext cx="490070" cy="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672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349</TotalTime>
  <Words>4724</Words>
  <Application>Microsoft Office PowerPoint</Application>
  <PresentationFormat>Widescreen</PresentationFormat>
  <Paragraphs>536</Paragraphs>
  <Slides>36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Aptos</vt:lpstr>
      <vt:lpstr>Aptos Display</vt:lpstr>
      <vt:lpstr>Arial</vt:lpstr>
      <vt:lpstr>Consolas</vt:lpstr>
      <vt:lpstr>Courier New</vt:lpstr>
      <vt:lpstr>Google Sans</vt:lpstr>
      <vt:lpstr>Helvetica</vt:lpstr>
      <vt:lpstr>Segoe UI Semilight</vt:lpstr>
      <vt:lpstr>Office Theme</vt:lpstr>
      <vt:lpstr>Principles of the Software Design</vt:lpstr>
      <vt:lpstr>Lecture 6</vt:lpstr>
      <vt:lpstr>Agenda</vt:lpstr>
      <vt:lpstr>What is a Build Tools? – A Definition</vt:lpstr>
      <vt:lpstr>Excellent Source of Knowledge</vt:lpstr>
      <vt:lpstr>Why Build?</vt:lpstr>
      <vt:lpstr>What Can You Build?</vt:lpstr>
      <vt:lpstr>Make</vt:lpstr>
      <vt:lpstr>Make Files</vt:lpstr>
      <vt:lpstr>Makefile Example: Linked List</vt:lpstr>
      <vt:lpstr>More Make Tools</vt:lpstr>
      <vt:lpstr>Phony Targets</vt:lpstr>
      <vt:lpstr>Example Makefile</vt:lpstr>
      <vt:lpstr>Example</vt:lpstr>
      <vt:lpstr>Example</vt:lpstr>
      <vt:lpstr>Example</vt:lpstr>
      <vt:lpstr>An Increase In Complexity </vt:lpstr>
      <vt:lpstr>10% On What?</vt:lpstr>
      <vt:lpstr>Let’s Build a Build Tool!</vt:lpstr>
      <vt:lpstr>Concepts - Functions</vt:lpstr>
      <vt:lpstr>Concepts – Initial Design</vt:lpstr>
      <vt:lpstr>Initial Design – Some coding</vt:lpstr>
      <vt:lpstr>Initial Design </vt:lpstr>
      <vt:lpstr>Initial Design – More code</vt:lpstr>
      <vt:lpstr>Central Algorithm</vt:lpstr>
      <vt:lpstr>Central Algorithm Implementation</vt:lpstr>
      <vt:lpstr>Design Refinement</vt:lpstr>
      <vt:lpstr>Better Design</vt:lpstr>
      <vt:lpstr>Revised Configuration Code</vt:lpstr>
      <vt:lpstr>Updated Topological Sort</vt:lpstr>
      <vt:lpstr>Tests Are Always Good</vt:lpstr>
      <vt:lpstr>Is This a Good Design? Test by New Function</vt:lpstr>
      <vt:lpstr>Build with Timestamps</vt:lpstr>
      <vt:lpstr>What We Actually Did</vt:lpstr>
      <vt:lpstr>Summary</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Melik-Adamyan, Areg</dc:creator>
  <cp:lastModifiedBy>Melik-Adamyan, Areg</cp:lastModifiedBy>
  <cp:revision>16</cp:revision>
  <dcterms:created xsi:type="dcterms:W3CDTF">2024-10-24T22:48:00Z</dcterms:created>
  <dcterms:modified xsi:type="dcterms:W3CDTF">2024-11-15T03:23:30Z</dcterms:modified>
</cp:coreProperties>
</file>