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77" r:id="rId15"/>
    <p:sldId id="280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7E6E6-87D3-480F-BD39-6FB21451BA71}">
          <p14:sldIdLst>
            <p14:sldId id="268"/>
            <p14:sldId id="257"/>
            <p14:sldId id="25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77"/>
            <p14:sldId id="28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143100AD-348B-4CDB-B171-60EE3092976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893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F81F-29AF-ADCC-F865-77D3FEB3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01C2-8CDE-06CF-F24B-783D96BB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86B2-E20A-33B0-DB88-22BDCC4E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2155-EF63-A7A6-63CF-40E9DD1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A30F-7B02-9742-2C7D-8B8DE19B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C12D-0F2E-A544-FB59-F3D6FC41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0EADC-B3D8-93F7-3379-01931FDF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C4B8-06C9-318C-FD65-FFF50BA1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77A-AA3E-2015-169D-236222FE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940B-0244-4528-127C-116A369F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97B01-C5CE-4650-C38C-66BB863C2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4352-C376-077A-732C-86A6FC7A8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43D7-75BA-E407-22CC-F1B74029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F3F7-B8DA-BC73-7CFB-622447B1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C145-1CCA-50A8-B2A9-0B648596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377E-5790-C112-413E-AC553ED2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C582-D97F-3658-B347-51B8D528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6E0A-5C84-E1E6-FCD7-07C6C176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0A0C-6B41-D5A6-BE4A-9B934FE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ADF4-CA21-C664-DE65-51C5C78D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7E7-5C37-1A96-F0A4-9476500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279F-111C-26E0-44B9-A20AB314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350B-952D-A6A3-2C81-2D3C5AB8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ABB9-17F4-C539-F054-572167D1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EDBA-7BE4-EFA8-AEF2-1EF45B6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B2AF-2252-6F41-1FA6-D5E52F7D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D257-5B2E-ED5D-BA12-BB0F5A45A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39C0F-68FA-C23A-D792-04FE99B2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C322-2500-69B2-A461-A0F75AEB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A884-2BF1-66DF-1AF3-9D18CC07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460AA-3170-C66A-87B7-417A8C1D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C19D-97FB-B13A-1B0D-1AF0485D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F8EB-B53B-7A6C-EA75-847BCD91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A040B-0854-FDA5-D5C5-5BB50ECA5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B6ED-159E-8CE6-D428-06422E203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34D3-9327-D6D7-950A-B1CA8FC4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7CBAD-4EB0-9C81-2A0B-44D94AA3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F95B6-B24D-C24D-38C8-4FF4D54E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D0DEB-638C-4154-ABEB-EDC000C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C76A-6180-7B61-E4B4-2A6DBE23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F048-1261-AE4C-DA9C-832DCBB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ED63F-2E6E-1F27-1960-1EB5BD38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B5814-7B3C-6130-E14F-FB7A5C55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F79C9-A6B8-1D04-FD96-547E250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9EE95-C992-9F6D-508D-B3CFC962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D487-7DA9-C473-851C-21286DF5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9B79-559B-C46F-1333-E787702E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9F35-4C83-B4EA-2442-3E1841F63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C9AE-ADB4-D79C-B691-873DB0D6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F911-1E1E-DEC1-795B-70155A55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C25CB-9B70-8768-5A18-A0FEC0F1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27C08-240F-0BF7-540B-8349585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E1C-C2A8-F00D-A2D5-D4488AE1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BA8F1-A29C-B338-7E58-611AE713A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6A71-12F0-4A9C-A249-09DB6EBD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8D356-95BE-9379-3ADD-E13CE83D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15B3-6887-0934-9A38-836407D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6920-21FF-9BC7-B8C5-BD33753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342A5-9AAA-BA58-C356-A3E49A72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FEEF-AB4F-F4BD-59AD-6BB66CE12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C67-00EB-87E4-EF87-895F2667D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2EA79-408A-494E-83CB-75632D93865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4E36-6393-1772-6BC4-A1E3CBD0D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E87B-B4D5-3F31-5F5B-D13C7795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A38A3-03E1-4DC3-934F-FC0793E5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BF8C-7DFD-17C6-B741-8F94A30C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148-C2DB-97F9-F6C2-56E74EDD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3F959-DE3A-87E7-D1B7-FD9F9447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149"/>
            <a:ext cx="12192000" cy="50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E852-3168-602B-BE3C-17BED4D6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30E2-168D-3B52-3DAF-1C618027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6250" cy="4351338"/>
          </a:xfrm>
        </p:spPr>
        <p:txBody>
          <a:bodyPr/>
          <a:lstStyle/>
          <a:p>
            <a:r>
              <a:rPr lang="en-US" dirty="0"/>
              <a:t>In design, you know the functions you want and try to create the form to deliver the function(s)</a:t>
            </a:r>
          </a:p>
          <a:p>
            <a:endParaRPr lang="en-US" dirty="0"/>
          </a:p>
          <a:p>
            <a:r>
              <a:rPr lang="en-US" dirty="0"/>
              <a:t>In Design (naïve approach) </a:t>
            </a:r>
          </a:p>
          <a:p>
            <a:pPr lvl="1"/>
            <a:r>
              <a:rPr lang="en-US" dirty="0"/>
              <a:t>Define externally delivered function, create concept, break down functions (“functional decomposition”), define subsystems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2F31F-960C-7ED5-C8FF-6BB7EB3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8404"/>
            <a:ext cx="5971407" cy="41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9DFA-7259-600F-8A68-105361BB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3FCC-FD9E-F002-87D5-7E53BD17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created by the architect </a:t>
            </a:r>
          </a:p>
          <a:p>
            <a:r>
              <a:rPr lang="en-US" dirty="0"/>
              <a:t>Must allow for an execution of all functions </a:t>
            </a:r>
          </a:p>
          <a:p>
            <a:r>
              <a:rPr lang="en-US" dirty="0"/>
              <a:t>Establishes the solution vocabulary </a:t>
            </a:r>
          </a:p>
          <a:p>
            <a:r>
              <a:rPr lang="en-US" dirty="0"/>
              <a:t>Implicitly represents a technology</a:t>
            </a:r>
          </a:p>
        </p:txBody>
      </p:sp>
    </p:spTree>
    <p:extLst>
      <p:ext uri="{BB962C8B-B14F-4D97-AF65-F5344CB8AC3E}">
        <p14:creationId xmlns:p14="http://schemas.microsoft.com/office/powerpoint/2010/main" val="301210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3045-7737-DAC5-21AC-5F1257F9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Informal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61D1-511C-5541-A4EB-7DB57E81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product or system vision, idea, notion or mental image which: </a:t>
            </a:r>
          </a:p>
          <a:p>
            <a:pPr lvl="1"/>
            <a:r>
              <a:rPr lang="en-US" dirty="0"/>
              <a:t>Maps Form to Function </a:t>
            </a:r>
          </a:p>
          <a:p>
            <a:pPr lvl="1"/>
            <a:r>
              <a:rPr lang="en-US" dirty="0"/>
              <a:t>Embodies “Working Principles” </a:t>
            </a:r>
          </a:p>
          <a:p>
            <a:pPr lvl="1"/>
            <a:r>
              <a:rPr lang="en-US" dirty="0"/>
              <a:t>Is in the solution-specific vocabulary - it is the solution </a:t>
            </a:r>
          </a:p>
          <a:p>
            <a:pPr lvl="1"/>
            <a:r>
              <a:rPr lang="en-US" dirty="0"/>
              <a:t>Is an abstraction of form</a:t>
            </a:r>
          </a:p>
          <a:p>
            <a:pPr lvl="1"/>
            <a:endParaRPr lang="en-US" dirty="0"/>
          </a:p>
          <a:p>
            <a:r>
              <a:rPr lang="en-US" dirty="0"/>
              <a:t>Is not a product/system attribute, but a mapping</a:t>
            </a:r>
          </a:p>
        </p:txBody>
      </p:sp>
    </p:spTree>
    <p:extLst>
      <p:ext uri="{BB962C8B-B14F-4D97-AF65-F5344CB8AC3E}">
        <p14:creationId xmlns:p14="http://schemas.microsoft.com/office/powerpoint/2010/main" val="12738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5767-3957-7C64-01B9-57A3F8EB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07D3-6D79-6F51-F4D2-26A645EA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New Concepts are expressed by a few words or a short phrase (e.g. refrigerator = insulated box containing mechanically chilled air) </a:t>
            </a:r>
          </a:p>
          <a:p>
            <a:r>
              <a:rPr lang="en-US" dirty="0"/>
              <a:t>Established concepts can often be expressed by a word or two (sometimes the common name of the form associated with the concept) or an icon </a:t>
            </a:r>
          </a:p>
          <a:p>
            <a:r>
              <a:rPr lang="en-US" dirty="0"/>
              <a:t>Once the concept is specified, the nature and list of parts are more or less established </a:t>
            </a:r>
          </a:p>
          <a:p>
            <a:r>
              <a:rPr lang="en-US" dirty="0"/>
              <a:t>Concepts, like form, are expressed as nouns, but concepts tend to be more abstract, while form is actually implemented </a:t>
            </a:r>
          </a:p>
          <a:p>
            <a:r>
              <a:rPr lang="en-US" dirty="0"/>
              <a:t>What is the key concept of some of the products that you use?</a:t>
            </a:r>
          </a:p>
        </p:txBody>
      </p:sp>
    </p:spTree>
    <p:extLst>
      <p:ext uri="{BB962C8B-B14F-4D97-AF65-F5344CB8AC3E}">
        <p14:creationId xmlns:p14="http://schemas.microsoft.com/office/powerpoint/2010/main" val="23444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519A-92E1-AFA6-57C8-F51498A2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-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A3D9-1751-72FF-BA14-A8707D3B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specialization of function and mapping to its physical/informational embodiment of form </a:t>
            </a:r>
          </a:p>
          <a:p>
            <a:r>
              <a:rPr lang="en-US" dirty="0"/>
              <a:t>The specification of the list of the design variables, which when specified will define the design </a:t>
            </a:r>
          </a:p>
          <a:p>
            <a:r>
              <a:rPr lang="en-US" dirty="0"/>
              <a:t>Products based on the same concept are “continuously connected” </a:t>
            </a:r>
          </a:p>
          <a:p>
            <a:r>
              <a:rPr lang="en-US" dirty="0"/>
              <a:t>Typically, products in a family are based on the same concept</a:t>
            </a:r>
          </a:p>
        </p:txBody>
      </p:sp>
    </p:spTree>
    <p:extLst>
      <p:ext uri="{BB962C8B-B14F-4D97-AF65-F5344CB8AC3E}">
        <p14:creationId xmlns:p14="http://schemas.microsoft.com/office/powerpoint/2010/main" val="158191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7D38-6220-585A-5517-8B0C7EC6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E29B5-3E98-4CF0-B685-9BA1F00C4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Complexity is anything related to the structure of a software system that makes it hard to understand and modify the system.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Examples:</a:t>
                </a:r>
              </a:p>
              <a:p>
                <a:r>
                  <a:rPr lang="en-US"/>
                  <a:t>A piece of code is hard to understand.</a:t>
                </a:r>
              </a:p>
              <a:p>
                <a:r>
                  <a:rPr lang="en-US"/>
                  <a:t>A small improvement takes a lot of effort.</a:t>
                </a:r>
              </a:p>
              <a:p>
                <a:r>
                  <a:rPr lang="en-US"/>
                  <a:t>Fixing a bug without introducing another one is hard.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E29B5-3E98-4CF0-B685-9BA1F00C4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4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9936-888C-7B6B-8C22-3301E71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Symptoms of complexity (remove)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A786-C531-6BA8-94E1-3B16CABA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amplification</a:t>
            </a:r>
          </a:p>
          <a:p>
            <a:pPr lvl="1"/>
            <a:r>
              <a:rPr lang="en-US"/>
              <a:t>Example (#ifdef CUDA!!)</a:t>
            </a:r>
          </a:p>
          <a:p>
            <a:r>
              <a:rPr lang="en-US"/>
              <a:t>Cognitive load</a:t>
            </a:r>
          </a:p>
          <a:p>
            <a:pPr lvl="1"/>
            <a:r>
              <a:rPr lang="en-US"/>
              <a:t>Example (global variables, module dependencies – data </a:t>
            </a:r>
            <a:r>
              <a:rPr lang="en-US" err="1"/>
              <a:t>mgr</a:t>
            </a:r>
            <a:r>
              <a:rPr lang="en-US"/>
              <a:t> in </a:t>
            </a:r>
            <a:r>
              <a:rPr lang="en-US" err="1"/>
              <a:t>hdk</a:t>
            </a:r>
            <a:r>
              <a:rPr lang="en-US"/>
              <a:t>)</a:t>
            </a:r>
          </a:p>
          <a:p>
            <a:pPr lvl="1"/>
            <a:r>
              <a:rPr lang="en-US"/>
              <a:t>Lines of code is not a good measure!!</a:t>
            </a:r>
          </a:p>
          <a:p>
            <a:r>
              <a:rPr lang="en-US"/>
              <a:t>Unknown unknowns – something you need to know, but there’s no way of finding out what it is</a:t>
            </a:r>
          </a:p>
          <a:p>
            <a:pPr lvl="1"/>
            <a:r>
              <a:rPr lang="en-US"/>
              <a:t>Example (</a:t>
            </a:r>
            <a:r>
              <a:rPr lang="en-US" err="1"/>
              <a:t>smth</a:t>
            </a:r>
            <a:r>
              <a:rPr lang="en-US"/>
              <a:t> like a lack of dependency on a global-</a:t>
            </a:r>
            <a:r>
              <a:rPr lang="en-US" err="1"/>
              <a:t>ish</a:t>
            </a:r>
            <a:r>
              <a:rPr lang="en-US"/>
              <a:t> setting; options!! Update of the option by some rule that’s not apparent)</a:t>
            </a:r>
          </a:p>
        </p:txBody>
      </p:sp>
    </p:spTree>
    <p:extLst>
      <p:ext uri="{BB962C8B-B14F-4D97-AF65-F5344CB8AC3E}">
        <p14:creationId xmlns:p14="http://schemas.microsoft.com/office/powerpoint/2010/main" val="20065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E55E-889F-7AD7-5FD6-9B362B8F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complexity (remove)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20AF-78B9-C74B-8032-1C957BCC2C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Dependencies</a:t>
            </a:r>
            <a:r>
              <a:rPr lang="en-US"/>
              <a:t> – a piece of code cannot be understood or modified in isolation.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 1: method signature.</a:t>
            </a:r>
          </a:p>
          <a:p>
            <a:pPr marL="0" indent="0">
              <a:buNone/>
            </a:pPr>
            <a:r>
              <a:rPr lang="en-US"/>
              <a:t>Example 2: serialization &amp; deserialization.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9F5CE-5F99-67E6-6AF9-8530A7202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Obscurity</a:t>
            </a:r>
            <a:r>
              <a:rPr lang="en-US"/>
              <a:t> – important information is not obvious.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 1: variable name (time) or inadequate documentation.</a:t>
            </a:r>
          </a:p>
          <a:p>
            <a:pPr marL="0" indent="0">
              <a:buNone/>
            </a:pPr>
            <a:r>
              <a:rPr lang="en-US"/>
              <a:t>Example 2: Error status &amp; messages.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EEB4-B253-43DE-80DE-2EF223801042}"/>
              </a:ext>
            </a:extLst>
          </p:cNvPr>
          <p:cNvSpPr txBox="1"/>
          <p:nvPr/>
        </p:nvSpPr>
        <p:spPr>
          <a:xfrm>
            <a:off x="762000" y="522285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Complexity is incremental: thousands of small dependencies and obscurities introduced by current changes </a:t>
            </a:r>
          </a:p>
        </p:txBody>
      </p:sp>
    </p:spTree>
    <p:extLst>
      <p:ext uri="{BB962C8B-B14F-4D97-AF65-F5344CB8AC3E}">
        <p14:creationId xmlns:p14="http://schemas.microsoft.com/office/powerpoint/2010/main" val="358560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B853-6373-0F7B-E878-5D921948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code is </a:t>
            </a:r>
            <a:r>
              <a:rPr lang="en-US" b="1" u="sng"/>
              <a:t>not</a:t>
            </a:r>
            <a:r>
              <a:rPr lang="en-US"/>
              <a:t>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11D5-8CA6-D147-6AB0-9F705D035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Tactical vs Strategic programming</a:t>
            </a:r>
          </a:p>
          <a:p>
            <a:r>
              <a:rPr lang="en-US"/>
              <a:t>Your primary goal is to produce a </a:t>
            </a:r>
            <a:r>
              <a:rPr lang="en-US" i="1"/>
              <a:t>good design.</a:t>
            </a:r>
          </a:p>
          <a:p>
            <a:r>
              <a:rPr lang="en-US"/>
              <a:t>Good design doesn’t come for free – it has to be something invested in continuously.</a:t>
            </a:r>
          </a:p>
          <a:p>
            <a:r>
              <a:rPr lang="en-US"/>
              <a:t>Technical debt</a:t>
            </a:r>
            <a:r>
              <a:rPr lang="ru-RU"/>
              <a:t> </a:t>
            </a:r>
            <a:r>
              <a:rPr lang="en-US"/>
              <a:t>as a consequence of tactical programming</a:t>
            </a:r>
          </a:p>
        </p:txBody>
      </p:sp>
      <p:pic>
        <p:nvPicPr>
          <p:cNvPr id="5" name="Content Placeholder 4" descr="A diagram of a strategy&#10;&#10;Description automatically generated">
            <a:extLst>
              <a:ext uri="{FF2B5EF4-FFF2-40B4-BE49-F238E27FC236}">
                <a16:creationId xmlns:a16="http://schemas.microsoft.com/office/drawing/2014/main" id="{574D6B91-9F3B-F3B3-08FE-B2E672FEA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8930" y="1825625"/>
            <a:ext cx="4888139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06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7105-7899-E252-3BCC-5B4E24402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969"/>
            <a:ext cx="9144000" cy="2387600"/>
          </a:xfrm>
        </p:spPr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CD47E-E079-E08D-342A-AE155C58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689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Concepts and Starting Decomposition</a:t>
            </a:r>
          </a:p>
          <a:p>
            <a:r>
              <a:rPr lang="en-US" sz="3200" dirty="0"/>
              <a:t>Language of the Design </a:t>
            </a:r>
          </a:p>
        </p:txBody>
      </p:sp>
    </p:spTree>
    <p:extLst>
      <p:ext uri="{BB962C8B-B14F-4D97-AF65-F5344CB8AC3E}">
        <p14:creationId xmlns:p14="http://schemas.microsoft.com/office/powerpoint/2010/main" val="306101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50B-B035-9E40-6C62-C54E398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should be deep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1D05D-CEF7-757D-3F09-C464065D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Modular design – only a fraction of the overall complexity faces a user of a given module (classes, subsystems, services, etc.).</a:t>
            </a:r>
          </a:p>
          <a:p>
            <a:r>
              <a:rPr lang="en-US"/>
              <a:t>Ideal scenario: modules are completely independent. The goal of the design is to minimize the dependencies between modules.</a:t>
            </a:r>
          </a:p>
          <a:p>
            <a:r>
              <a:rPr lang="en-US"/>
              <a:t>Modules consist of interfaces (the “what”) and implementations (the “how”).</a:t>
            </a:r>
          </a:p>
          <a:p>
            <a:pPr lvl="1"/>
            <a:r>
              <a:rPr lang="en-US"/>
              <a:t>Developers should not need to understand the implementation of a module that they are not working on directly.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708B-B2EE-8F66-A7E3-7B83AEF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&amp;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733-986E-246E-21B4-5C2AD051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Anything a user must know to interact with a module is a part of the </a:t>
            </a:r>
            <a:r>
              <a:rPr lang="en-US" b="1"/>
              <a:t>interface</a:t>
            </a:r>
            <a:r>
              <a:rPr lang="en-US"/>
              <a:t>.</a:t>
            </a:r>
          </a:p>
          <a:p>
            <a:r>
              <a:rPr lang="en-US"/>
              <a:t>Two kinds of information</a:t>
            </a:r>
          </a:p>
          <a:p>
            <a:pPr lvl="1"/>
            <a:r>
              <a:rPr lang="en-US" b="1"/>
              <a:t>Formal</a:t>
            </a:r>
            <a:r>
              <a:rPr lang="en-US"/>
              <a:t>: explicit information in code (e.g., number &amp; type of arguments). These can typically be checked by the programming language.</a:t>
            </a:r>
          </a:p>
          <a:p>
            <a:pPr lvl="1"/>
            <a:r>
              <a:rPr lang="en-US" b="1"/>
              <a:t>Informal</a:t>
            </a:r>
            <a:r>
              <a:rPr lang="en-US"/>
              <a:t>: constraints, assumptions, or high-level behavior (e.g., methods calling order, system state changes like file creation). These usually reside in the comments and cannot be automatically checked.</a:t>
            </a:r>
          </a:p>
          <a:p>
            <a:endParaRPr lang="en-US"/>
          </a:p>
          <a:p>
            <a:r>
              <a:rPr lang="en-US"/>
              <a:t>An </a:t>
            </a:r>
            <a:r>
              <a:rPr lang="en-US" b="1"/>
              <a:t>abstraction</a:t>
            </a:r>
            <a:r>
              <a:rPr lang="en-US"/>
              <a:t> is a simplified view of an entity, which omits </a:t>
            </a:r>
            <a:r>
              <a:rPr lang="en-US" u="sng"/>
              <a:t>unimportant</a:t>
            </a:r>
            <a:r>
              <a:rPr lang="en-US"/>
              <a:t> information. (example for abstractions gone wrong, false abstractions).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0BD3-1BF5-4E40-805F-053B5202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84B0-242D-883F-03CC-B2DA9DA18A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complexity cost </a:t>
            </a:r>
            <a:r>
              <a:rPr lang="en-US"/>
              <a:t>of a module is its interface.</a:t>
            </a:r>
          </a:p>
          <a:p>
            <a:r>
              <a:rPr lang="en-US"/>
              <a:t>The benefit of a module is its functionality.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The best modules are those with the greatest benefit and least cost</a:t>
            </a:r>
            <a:r>
              <a:rPr lang="en-US"/>
              <a:t>.</a:t>
            </a:r>
          </a:p>
        </p:txBody>
      </p:sp>
      <p:pic>
        <p:nvPicPr>
          <p:cNvPr id="3" name="Content Placeholder 2" descr="A diagram of cost and benefit&#10;&#10;Description automatically generated">
            <a:extLst>
              <a:ext uri="{FF2B5EF4-FFF2-40B4-BE49-F238E27FC236}">
                <a16:creationId xmlns:a16="http://schemas.microsoft.com/office/drawing/2014/main" id="{3AAD3C5B-BAD9-B16B-1C89-4D06C1FB61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9519" y="1825625"/>
            <a:ext cx="4566961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53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FB7-9E6F-124D-A6D6-5407D6CF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modules: Example Linux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BA63-8DD1-45C9-1434-5FC8E3BC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b="1">
                <a:solidFill>
                  <a:srgbClr val="502000"/>
                </a:solidFill>
                <a:latin typeface="Consolas"/>
              </a:rPr>
              <a:t>int open(const char *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pathname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int 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flags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</a:t>
            </a:r>
            <a:r>
              <a:rPr lang="en-US" sz="1200">
                <a:solidFill>
                  <a:srgbClr val="181818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502000"/>
                </a:solidFill>
                <a:latin typeface="Consolas"/>
              </a:rPr>
              <a:t>mode_t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mode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b="1" err="1">
                <a:solidFill>
                  <a:srgbClr val="502000"/>
                </a:solidFill>
                <a:latin typeface="Consolas"/>
              </a:rPr>
              <a:t>ssize_t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read(int </a:t>
            </a:r>
            <a:r>
              <a:rPr lang="en-US" sz="1200" i="1" err="1">
                <a:solidFill>
                  <a:srgbClr val="006000"/>
                </a:solidFill>
                <a:latin typeface="Consolas"/>
              </a:rPr>
              <a:t>fd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void </a:t>
            </a:r>
            <a:r>
              <a:rPr lang="en-US" sz="1200" i="1" err="1">
                <a:solidFill>
                  <a:srgbClr val="006000"/>
                </a:solidFill>
                <a:latin typeface="Consolas"/>
              </a:rPr>
              <a:t>buf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</a:t>
            </a:r>
            <a:r>
              <a:rPr lang="en-US" sz="1200" b="1" err="1">
                <a:solidFill>
                  <a:srgbClr val="502000"/>
                </a:solidFill>
                <a:latin typeface="Consolas"/>
              </a:rPr>
              <a:t>size_t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count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b="1" err="1">
                <a:solidFill>
                  <a:srgbClr val="502000"/>
                </a:solidFill>
                <a:latin typeface="Consolas"/>
              </a:rPr>
              <a:t>ssize_t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write(int </a:t>
            </a:r>
            <a:r>
              <a:rPr lang="en-US" sz="1200" i="1" err="1">
                <a:solidFill>
                  <a:srgbClr val="006000"/>
                </a:solidFill>
                <a:latin typeface="Consolas"/>
              </a:rPr>
              <a:t>fd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const void </a:t>
            </a:r>
            <a:r>
              <a:rPr lang="en-US" sz="1200" i="1" err="1">
                <a:solidFill>
                  <a:srgbClr val="006000"/>
                </a:solidFill>
                <a:latin typeface="Consolas"/>
              </a:rPr>
              <a:t>buf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</a:t>
            </a:r>
            <a:r>
              <a:rPr lang="en-US" sz="1200" b="1" err="1">
                <a:solidFill>
                  <a:srgbClr val="502000"/>
                </a:solidFill>
                <a:latin typeface="Consolas"/>
              </a:rPr>
              <a:t>size_t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count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b="1" err="1">
                <a:solidFill>
                  <a:srgbClr val="502000"/>
                </a:solidFill>
                <a:latin typeface="Consolas"/>
              </a:rPr>
              <a:t>off_t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502000"/>
                </a:solidFill>
                <a:latin typeface="Consolas"/>
              </a:rPr>
              <a:t>lseek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(int </a:t>
            </a:r>
            <a:r>
              <a:rPr lang="en-US" sz="1200" i="1" err="1">
                <a:solidFill>
                  <a:srgbClr val="006000"/>
                </a:solidFill>
                <a:latin typeface="Consolas"/>
              </a:rPr>
              <a:t>fd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</a:t>
            </a:r>
            <a:r>
              <a:rPr lang="en-US" sz="1200" b="1" err="1">
                <a:solidFill>
                  <a:srgbClr val="502000"/>
                </a:solidFill>
                <a:latin typeface="Consolas"/>
              </a:rPr>
              <a:t>off_t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 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offset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, int </a:t>
            </a:r>
            <a:r>
              <a:rPr lang="en-US" sz="1200" i="1">
                <a:solidFill>
                  <a:srgbClr val="006000"/>
                </a:solidFill>
                <a:latin typeface="Consolas"/>
              </a:rPr>
              <a:t>whence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);</a:t>
            </a:r>
            <a:endParaRPr lang="en-US"/>
          </a:p>
          <a:p>
            <a:pPr marL="0" indent="0">
              <a:buNone/>
            </a:pPr>
            <a:r>
              <a:rPr lang="en-US" sz="1200" b="1">
                <a:solidFill>
                  <a:srgbClr val="502000"/>
                </a:solidFill>
                <a:latin typeface="Consolas"/>
              </a:rPr>
              <a:t>int close(int </a:t>
            </a:r>
            <a:r>
              <a:rPr lang="en-US" sz="1200" i="1" err="1">
                <a:solidFill>
                  <a:srgbClr val="006000"/>
                </a:solidFill>
                <a:latin typeface="Consolas"/>
              </a:rPr>
              <a:t>fd</a:t>
            </a:r>
            <a:r>
              <a:rPr lang="en-US" sz="1200" b="1">
                <a:solidFill>
                  <a:srgbClr val="502000"/>
                </a:solidFill>
                <a:latin typeface="Consolas"/>
              </a:rPr>
              <a:t>);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75D6B-9D21-463F-83FE-4501081CD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How are files represented on disk to allow for efficient access?</a:t>
            </a:r>
          </a:p>
          <a:p>
            <a:r>
              <a:rPr lang="en-US"/>
              <a:t>How are directories stored, and how are hierarchical path names processed to find the files they refer to?</a:t>
            </a:r>
          </a:p>
          <a:p>
            <a:r>
              <a:rPr lang="en-US"/>
              <a:t>How are permissions enforced?</a:t>
            </a:r>
          </a:p>
          <a:p>
            <a:r>
              <a:rPr lang="en-US"/>
              <a:t>How are file accesses implemented?</a:t>
            </a:r>
          </a:p>
          <a:p>
            <a:r>
              <a:rPr lang="en-US"/>
              <a:t>How is concurrent access implemented?</a:t>
            </a:r>
          </a:p>
          <a:p>
            <a:r>
              <a:rPr lang="en-US"/>
              <a:t>How are recent files cached in memory?</a:t>
            </a:r>
          </a:p>
          <a:p>
            <a:r>
              <a:rPr lang="en-US"/>
              <a:t>How can a variety of storage devices be incorporated into a single file system?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563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277-83A2-0A77-306F-57E6F982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6DC2-28A2-1E6A-9A94-93C3A328D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Example?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0E0A4-79A3-020F-67B0-63D14CC0C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3135-8D8A-E5BA-47BE-84D50636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AA88-76D7-C2FB-8C09-B60BAEEB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Complexity definition</a:t>
            </a:r>
          </a:p>
          <a:p>
            <a:r>
              <a:rPr lang="en-US"/>
              <a:t>Working code is not enough</a:t>
            </a:r>
          </a:p>
          <a:p>
            <a:r>
              <a:rPr lang="en-US"/>
              <a:t>Deep vs Shallow modules</a:t>
            </a:r>
          </a:p>
        </p:txBody>
      </p:sp>
    </p:spTree>
    <p:extLst>
      <p:ext uri="{BB962C8B-B14F-4D97-AF65-F5344CB8AC3E}">
        <p14:creationId xmlns:p14="http://schemas.microsoft.com/office/powerpoint/2010/main" val="19414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A47-37E8-DB87-EF21-E73818D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EB09F-1FB8-BF1B-5192-759DEFE9CCA2}"/>
              </a:ext>
            </a:extLst>
          </p:cNvPr>
          <p:cNvSpPr/>
          <p:nvPr/>
        </p:nvSpPr>
        <p:spPr>
          <a:xfrm>
            <a:off x="1525532" y="2311272"/>
            <a:ext cx="2972948" cy="374490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50000">
                <a:schemeClr val="accent1">
                  <a:lumMod val="43000"/>
                  <a:lumOff val="5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F7A95-A5F0-ED1D-C80F-56BEFB164265}"/>
              </a:ext>
            </a:extLst>
          </p:cNvPr>
          <p:cNvSpPr txBox="1"/>
          <p:nvPr/>
        </p:nvSpPr>
        <p:spPr>
          <a:xfrm>
            <a:off x="2218776" y="2614541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B2E14-B0F8-50C3-9EC7-15288EDBF93D}"/>
              </a:ext>
            </a:extLst>
          </p:cNvPr>
          <p:cNvSpPr txBox="1"/>
          <p:nvPr/>
        </p:nvSpPr>
        <p:spPr>
          <a:xfrm>
            <a:off x="2576630" y="50131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57157-D1DC-F717-9BFD-405545FA71E9}"/>
              </a:ext>
            </a:extLst>
          </p:cNvPr>
          <p:cNvSpPr/>
          <p:nvPr/>
        </p:nvSpPr>
        <p:spPr>
          <a:xfrm>
            <a:off x="7000276" y="2311272"/>
            <a:ext cx="2972948" cy="37449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4302F-9D65-46DD-D5E9-566DFE71E133}"/>
              </a:ext>
            </a:extLst>
          </p:cNvPr>
          <p:cNvSpPr txBox="1"/>
          <p:nvPr/>
        </p:nvSpPr>
        <p:spPr>
          <a:xfrm>
            <a:off x="7693520" y="2614541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B7D23-FAC1-5158-DB21-3B944AC042D2}"/>
              </a:ext>
            </a:extLst>
          </p:cNvPr>
          <p:cNvSpPr txBox="1"/>
          <p:nvPr/>
        </p:nvSpPr>
        <p:spPr>
          <a:xfrm>
            <a:off x="8051374" y="50131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F1A43-E06D-EC83-7578-58CC001BFD59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7000276" y="4183725"/>
            <a:ext cx="297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650C20-5E5F-D89F-95A9-FDE29C11137E}"/>
              </a:ext>
            </a:extLst>
          </p:cNvPr>
          <p:cNvSpPr txBox="1"/>
          <p:nvPr/>
        </p:nvSpPr>
        <p:spPr>
          <a:xfrm>
            <a:off x="5463006" y="3999059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276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CD4D-B427-C4BE-E8C1-3BF08AF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3436-A3D7-0E30-B620-9F465344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doing the project?         	Stakeholder Analysis </a:t>
            </a:r>
          </a:p>
          <a:p>
            <a:r>
              <a:rPr lang="en-US" dirty="0"/>
              <a:t>What must we achieve? 		Requirements Definition </a:t>
            </a:r>
          </a:p>
          <a:p>
            <a:r>
              <a:rPr lang="en-US" dirty="0"/>
              <a:t>How could we do it? 	 		Starting Design. </a:t>
            </a:r>
          </a:p>
          <a:p>
            <a:endParaRPr lang="en-US" dirty="0"/>
          </a:p>
          <a:p>
            <a:r>
              <a:rPr lang="en-US" dirty="0"/>
              <a:t>Oftentimes, there are many different ways!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3F9484-3A6A-D9E1-916A-1651C9947711}"/>
              </a:ext>
            </a:extLst>
          </p:cNvPr>
          <p:cNvSpPr/>
          <p:nvPr/>
        </p:nvSpPr>
        <p:spPr>
          <a:xfrm>
            <a:off x="5850169" y="1939079"/>
            <a:ext cx="491662" cy="2619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597680-01C9-467F-12AD-A3811465700D}"/>
              </a:ext>
            </a:extLst>
          </p:cNvPr>
          <p:cNvSpPr/>
          <p:nvPr/>
        </p:nvSpPr>
        <p:spPr>
          <a:xfrm>
            <a:off x="5850169" y="2499666"/>
            <a:ext cx="491662" cy="2619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C29546-F3E0-EFA2-53FA-2F67BC140733}"/>
              </a:ext>
            </a:extLst>
          </p:cNvPr>
          <p:cNvSpPr/>
          <p:nvPr/>
        </p:nvSpPr>
        <p:spPr>
          <a:xfrm>
            <a:off x="5850169" y="3012403"/>
            <a:ext cx="491662" cy="2619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FD27-4093-564C-D3B7-E0B94598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Engineering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EC12-E1BB-1ECC-9C54-633D189D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3690"/>
            <a:ext cx="10515600" cy="9846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Early on ambiguity is high → reduce ambiguity → requirements </a:t>
            </a:r>
          </a:p>
          <a:p>
            <a:pPr>
              <a:spcBef>
                <a:spcPts val="0"/>
              </a:spcBef>
            </a:pPr>
            <a:r>
              <a:rPr lang="en-US" dirty="0"/>
              <a:t>Concepts are needed → focus creativity → concepts </a:t>
            </a:r>
          </a:p>
          <a:p>
            <a:pPr>
              <a:spcBef>
                <a:spcPts val="0"/>
              </a:spcBef>
            </a:pPr>
            <a:r>
              <a:rPr lang="en-US" dirty="0"/>
              <a:t>Complexity starts increasing → manage complexity → designs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65B69-3D69-8344-382B-1F031A88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85" y="1349545"/>
            <a:ext cx="8686864" cy="3800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2C269-F5C1-59A3-6834-17BC1E3BC36F}"/>
              </a:ext>
            </a:extLst>
          </p:cNvPr>
          <p:cNvSpPr txBox="1"/>
          <p:nvPr/>
        </p:nvSpPr>
        <p:spPr>
          <a:xfrm>
            <a:off x="10090565" y="4930408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NASA definition </a:t>
            </a:r>
          </a:p>
        </p:txBody>
      </p:sp>
    </p:spTree>
    <p:extLst>
      <p:ext uri="{BB962C8B-B14F-4D97-AF65-F5344CB8AC3E}">
        <p14:creationId xmlns:p14="http://schemas.microsoft.com/office/powerpoint/2010/main" val="536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491-E987-7A7E-7476-94F3140B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FF61-AC21-A753-B196-AF8F189E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The embodiment of </a:t>
            </a:r>
            <a:r>
              <a:rPr lang="en-US" b="1" dirty="0"/>
              <a:t>concept</a:t>
            </a:r>
            <a:r>
              <a:rPr lang="en-US" dirty="0"/>
              <a:t>, and the allocation of physical/informational </a:t>
            </a:r>
            <a:r>
              <a:rPr lang="en-US" b="1" dirty="0"/>
              <a:t>function</a:t>
            </a:r>
            <a:r>
              <a:rPr lang="en-US" dirty="0"/>
              <a:t> (process) to elements of </a:t>
            </a:r>
            <a:r>
              <a:rPr lang="en-US" b="1" dirty="0"/>
              <a:t>form</a:t>
            </a:r>
            <a:r>
              <a:rPr lang="en-US" dirty="0"/>
              <a:t> (objects) and definition of structural interfaces among the objects</a:t>
            </a:r>
          </a:p>
          <a:p>
            <a:pPr lvl="1"/>
            <a:endParaRPr lang="en-US" dirty="0"/>
          </a:p>
          <a:p>
            <a:r>
              <a:rPr lang="en-US" dirty="0"/>
              <a:t>Consists of: </a:t>
            </a:r>
          </a:p>
          <a:p>
            <a:pPr lvl="1"/>
            <a:r>
              <a:rPr lang="en-US" dirty="0"/>
              <a:t>Function </a:t>
            </a:r>
          </a:p>
          <a:p>
            <a:pPr lvl="1"/>
            <a:r>
              <a:rPr lang="en-US" dirty="0"/>
              <a:t>Related by Concept </a:t>
            </a:r>
          </a:p>
          <a:p>
            <a:pPr lvl="1"/>
            <a:r>
              <a:rPr lang="en-US" dirty="0"/>
              <a:t>To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1EB12-D067-B47E-A320-CA4D5CED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64" y="3591228"/>
            <a:ext cx="2524143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6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EA41-2D6D-7BAF-DBA4-56B2A1D3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Civil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5B2F-CB9D-9ECF-6C83-DE883155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EA98-F72F-65DD-F60F-8FC685CF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4" y="1466828"/>
            <a:ext cx="7293006" cy="51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13EC-8B59-A1E3-8A05-9CA4B3C1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Informational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4FC1-95AB-34DB-FEF6-2A1D9DE5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6C21-61D1-BF08-9C3A-E5C88214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30" y="1443037"/>
            <a:ext cx="10085420" cy="52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6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1113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Consolas</vt:lpstr>
      <vt:lpstr>Office Theme</vt:lpstr>
      <vt:lpstr>Principles of the Software Design</vt:lpstr>
      <vt:lpstr>Lecture 2</vt:lpstr>
      <vt:lpstr>Agenda</vt:lpstr>
      <vt:lpstr>Requirements and Design</vt:lpstr>
      <vt:lpstr>Agenda and Questions</vt:lpstr>
      <vt:lpstr>Systems Engineering Phases</vt:lpstr>
      <vt:lpstr>A Definition</vt:lpstr>
      <vt:lpstr>Architecture - Civil</vt:lpstr>
      <vt:lpstr>Architecture - Informational</vt:lpstr>
      <vt:lpstr>Architecture – Software </vt:lpstr>
      <vt:lpstr>Design Sequence</vt:lpstr>
      <vt:lpstr>Concept</vt:lpstr>
      <vt:lpstr>Concept – Informal Definition</vt:lpstr>
      <vt:lpstr>Expressing Concept</vt:lpstr>
      <vt:lpstr>Concept - Formal Definition</vt:lpstr>
      <vt:lpstr>Complexity definition</vt:lpstr>
      <vt:lpstr>Symptoms of complexity (remove)</vt:lpstr>
      <vt:lpstr>Causes of complexity (remove)</vt:lpstr>
      <vt:lpstr>Working code is not enough</vt:lpstr>
      <vt:lpstr>Modules should be deep</vt:lpstr>
      <vt:lpstr>Interfaces &amp; Abstractions</vt:lpstr>
      <vt:lpstr>Deep modules</vt:lpstr>
      <vt:lpstr>Deep modules: Example Linux I/O</vt:lpstr>
      <vt:lpstr>Shallow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Melik-Adamyan, Areg</dc:creator>
  <cp:lastModifiedBy>Melik-Adamyan, Areg</cp:lastModifiedBy>
  <cp:revision>3</cp:revision>
  <dcterms:created xsi:type="dcterms:W3CDTF">2024-10-17T00:40:56Z</dcterms:created>
  <dcterms:modified xsi:type="dcterms:W3CDTF">2024-10-17T02:56:05Z</dcterms:modified>
</cp:coreProperties>
</file>