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5" r:id="rId3"/>
    <p:sldId id="316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4C1-2E88-AA52-7B49-3A73ECFA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7D7B9-6651-C73E-6907-4118961A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143B-8BD2-DE47-FEB6-53925BF9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963C-C9C7-77BD-05AF-241E3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D11A-11E6-DE9F-8504-CAC46C20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7CD2-D16A-713C-4F72-D7AAEDF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418BC-B777-A1C6-D702-690A5590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19D2-2E84-A938-AD04-D5EB090C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21DA-00ED-CC02-28E8-1E604016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8EEE-7F92-4F0D-BFDB-A29D98DC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D536-D41B-2A86-F6E1-C5256BF2B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C330-B83C-5E95-DDEA-8D193E3A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2B5E-B5AD-8F7D-2AEE-B8CF9B38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8636-479E-05CB-6CC8-10C56F23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97E0-635B-6010-5739-88E3872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1E21-9F45-A51A-0E64-483370D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7E8F-BD6C-0D38-0E57-879F7405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AE44-DD5F-42B1-1207-A8751D09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2A9C-2AE2-A366-7773-C5281F00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1D99-0CB9-518E-1806-246DE20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AB21-F308-5FC2-6080-110E454F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4566-A337-C75F-5233-31C01660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2D24-3D2F-85BF-01D6-C8FDA85E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4188-3042-97EA-735D-125C4B60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B1F9-F517-ABDD-7A54-113FF1CE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D1FA-FE89-E142-F08A-40CE981F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C22D-EC67-429D-1441-7771218C4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17D35-1308-FB5D-A24F-20002B14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03051-B5E5-A9F1-B714-D5EE4B3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4E511-01E8-5858-B340-D7D3984A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AEB3-0A20-E681-DB0A-594B48B7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B011-B4B1-6985-64E4-2BBB43F5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FCE5-5F4B-C30B-865D-EC4AFE35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ABBC-8380-3BCC-9861-08920DE3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10AA9-148F-14B1-37CD-BE5A80FB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46150-36DC-DD68-80BE-41C1A09BB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ACE5F-3941-B531-C336-A48C84D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46481-1E90-67A7-058D-8E17CE89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319C7-E433-5675-24FD-BB09E4F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E5C-8BD9-177A-FDF5-F331A4C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9E493-AE8C-4431-1EED-2F6EFF4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349D-41AB-5E5A-C43D-C5D8AC31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982E4-7C37-5019-00DA-E809DA2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9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4E52F-54A8-C476-5BCF-481A0F97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C742-941C-7A01-FC6A-A4F85A01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02FE-78C2-8EA2-F73D-6663A3B5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4AFE-9D35-3348-06F9-FD6F56EC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347B-54BA-902A-172E-C65F13A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32F5-5B46-D1FC-64CE-C47E25EA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2DABC-7B53-E5BD-1678-83EC8F02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9E64-A14F-04C4-051B-3AD246A4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C3B1-84AC-50D1-37A8-41B19D3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A65-59F9-53EE-ABEF-04BD4308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147D1-6076-458A-88F4-33895C198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5ADD2-2ADA-0299-C797-043C6882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266CF-69F1-300C-1923-B064AC54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69AB1-B069-166C-E5CD-EB7C3906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EED3-8FD1-9AD6-D369-A9C5793E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5E18D-D4BE-DC19-5371-06BB4086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BDA8-0937-AF9A-2437-E4ACC42D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3732-7404-0AA9-2F22-439C3F70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57FCA-FE7B-41E2-B5DD-F978E7A080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5C8A-99A4-28C0-9B00-0559875B7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7933-E0C2-5340-874D-29E91030C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1C18F-F199-4CA3-BECF-55821C87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blob/dec4cfdb09596f34f17a653ad405ab2551b09039/mlir/lib/Dialect/Vector/Transforms/VectorDistribute.cpp#L290" TargetMode="External"/><Relationship Id="rId2" Type="http://schemas.openxmlformats.org/officeDocument/2006/relationships/hyperlink" Target="https://github.com/llvm/llvm-project/blob/dec4cfdb09596f34f17a653ad405ab2551b09039/mlir/lib/Dialect/Vector/Transforms/VectorDistribute.cpp#L19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unified-memory-frame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Techniques for creating deep modules</a:t>
            </a:r>
          </a:p>
        </p:txBody>
      </p:sp>
    </p:spTree>
    <p:extLst>
      <p:ext uri="{BB962C8B-B14F-4D97-AF65-F5344CB8AC3E}">
        <p14:creationId xmlns:p14="http://schemas.microsoft.com/office/powerpoint/2010/main" val="50611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EE45-9D65-F86E-B3C3-9685A90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Sinking complexity downwards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E24FD-195B-8A87-B6A2-10C3E85A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modules have </a:t>
            </a:r>
            <a:r>
              <a:rPr lang="en-US" b="1"/>
              <a:t>more users than developers</a:t>
            </a:r>
            <a:r>
              <a:rPr lang="en-US"/>
              <a:t>.</a:t>
            </a:r>
          </a:p>
          <a:p>
            <a:r>
              <a:rPr lang="en-US" b="1"/>
              <a:t> A simple interface is far more important than a simple implementation.</a:t>
            </a:r>
          </a:p>
          <a:p>
            <a:r>
              <a:rPr lang="en-US"/>
              <a:t>Conditions:</a:t>
            </a:r>
          </a:p>
          <a:p>
            <a:pPr lvl="1"/>
            <a:r>
              <a:rPr lang="en-US"/>
              <a:t>Complexity is closely related to the existing functionality.</a:t>
            </a:r>
          </a:p>
          <a:p>
            <a:pPr lvl="1"/>
            <a:r>
              <a:rPr lang="en-US"/>
              <a:t>Pulling it down results in some simplification somewhere.</a:t>
            </a:r>
          </a:p>
          <a:p>
            <a:pPr lvl="1"/>
            <a:r>
              <a:rPr lang="en-US"/>
              <a:t>Pulling it down simplifies the interface.</a:t>
            </a:r>
          </a:p>
          <a:p>
            <a:r>
              <a:rPr lang="en-US"/>
              <a:t>Example: configuration parameters push complexity up and delegate hard decisions to the user -&gt; increase complexity</a:t>
            </a:r>
          </a:p>
        </p:txBody>
      </p:sp>
    </p:spTree>
    <p:extLst>
      <p:ext uri="{BB962C8B-B14F-4D97-AF65-F5344CB8AC3E}">
        <p14:creationId xmlns:p14="http://schemas.microsoft.com/office/powerpoint/2010/main" val="34389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C0E-2ADF-D7D0-D218-9D92703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 vs apart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57C95-FBD9-ADFD-5ACF-CA9F558A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piece of functionality can either be implemented together or apart – there are implications to the overall complexity.</a:t>
            </a:r>
          </a:p>
          <a:p>
            <a:r>
              <a:rPr lang="en-US"/>
              <a:t>The goal is twofold:</a:t>
            </a:r>
          </a:p>
          <a:p>
            <a:pPr lvl="1"/>
            <a:r>
              <a:rPr lang="en-US"/>
              <a:t>Improve modularity</a:t>
            </a:r>
          </a:p>
          <a:p>
            <a:pPr lvl="1"/>
            <a:r>
              <a:rPr lang="en-US"/>
              <a:t>Reduce complexity</a:t>
            </a:r>
          </a:p>
          <a:p>
            <a:r>
              <a:rPr lang="en-US"/>
              <a:t>Naïve assumption “a large number of small components is best” fails to comprehend subdivision complexity</a:t>
            </a:r>
          </a:p>
        </p:txBody>
      </p:sp>
    </p:spTree>
    <p:extLst>
      <p:ext uri="{BB962C8B-B14F-4D97-AF65-F5344CB8AC3E}">
        <p14:creationId xmlns:p14="http://schemas.microsoft.com/office/powerpoint/2010/main" val="4013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C0E-2ADF-D7D0-D218-9D92703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 vs apart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37D36-9032-ED0E-E93D-A76FC96EE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Modularity is </a:t>
            </a:r>
            <a:r>
              <a:rPr lang="en-US" i="1"/>
              <a:t>usually</a:t>
            </a:r>
            <a:r>
              <a:rPr lang="en-US"/>
              <a:t> beneficial:</a:t>
            </a:r>
          </a:p>
          <a:p>
            <a:pPr lvl="1"/>
            <a:r>
              <a:rPr lang="en-US"/>
              <a:t>Modules are easier to understand</a:t>
            </a:r>
          </a:p>
          <a:p>
            <a:pPr lvl="1"/>
            <a:r>
              <a:rPr lang="en-US"/>
              <a:t>Composition and reuse is simpler</a:t>
            </a:r>
          </a:p>
          <a:p>
            <a:pPr marL="0" indent="0">
              <a:buNone/>
            </a:pPr>
            <a:r>
              <a:rPr lang="en-US" b="1"/>
              <a:t>BUT</a:t>
            </a:r>
          </a:p>
          <a:p>
            <a:r>
              <a:rPr lang="en-US"/>
              <a:t>Modularizing often uses incorrect heuristics such as code length to make decisions leading to additional complexity</a:t>
            </a:r>
          </a:p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EA93C3-4FD7-D0E6-24AA-A4167C0A1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4638"/>
            <a:ext cx="5181600" cy="3513312"/>
          </a:xfrm>
        </p:spPr>
      </p:pic>
    </p:spTree>
    <p:extLst>
      <p:ext uri="{BB962C8B-B14F-4D97-AF65-F5344CB8AC3E}">
        <p14:creationId xmlns:p14="http://schemas.microsoft.com/office/powerpoint/2010/main" val="68050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8B6F-D33D-0EE5-1B56-30834548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 vs apart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D5D8-112F-6C6C-BC6F-CBEDE81BB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Bringing components together can be beneficial when done right:</a:t>
            </a:r>
          </a:p>
          <a:p>
            <a:pPr lvl="1"/>
            <a:r>
              <a:rPr lang="en-US"/>
              <a:t>Shared information stored together – likely be used together</a:t>
            </a:r>
          </a:p>
          <a:p>
            <a:pPr lvl="1"/>
            <a:r>
              <a:rPr lang="en-US"/>
              <a:t>Simplified interface</a:t>
            </a:r>
          </a:p>
          <a:p>
            <a:pPr lvl="1"/>
            <a:r>
              <a:rPr lang="en-US"/>
              <a:t>Duplication eliminated</a:t>
            </a:r>
          </a:p>
          <a:p>
            <a:pPr marL="0" indent="0">
              <a:buNone/>
            </a:pPr>
            <a:r>
              <a:rPr lang="en-US"/>
              <a:t>BUT</a:t>
            </a:r>
          </a:p>
          <a:p>
            <a:r>
              <a:rPr lang="en-US"/>
              <a:t>Insufficient modularization and non-clean abstractions lead to interface bloating and increased change complexity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1AAD41-40F1-271F-7264-3A20165BC5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44638"/>
            <a:ext cx="5181600" cy="3513312"/>
          </a:xfrm>
        </p:spPr>
      </p:pic>
    </p:spTree>
    <p:extLst>
      <p:ext uri="{BB962C8B-B14F-4D97-AF65-F5344CB8AC3E}">
        <p14:creationId xmlns:p14="http://schemas.microsoft.com/office/powerpoint/2010/main" val="4017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06CC-81BB-14A0-9681-4CA61BC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 vs apart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162F65-8D62-7EB8-7782-E41C78F2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>
            <a:normAutofit/>
          </a:bodyPr>
          <a:lstStyle/>
          <a:p>
            <a:r>
              <a:rPr lang="en-US"/>
              <a:t>A module should perform a single “thing” and do it </a:t>
            </a:r>
            <a:r>
              <a:rPr lang="en-US" i="1"/>
              <a:t>completely</a:t>
            </a:r>
            <a:r>
              <a:rPr lang="en-US"/>
              <a:t>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1B977E-40CF-E1FB-CC9C-8EF6B81ED1D2}"/>
              </a:ext>
            </a:extLst>
          </p:cNvPr>
          <p:cNvSpPr txBox="1">
            <a:spLocks/>
          </p:cNvSpPr>
          <p:nvPr/>
        </p:nvSpPr>
        <p:spPr>
          <a:xfrm>
            <a:off x="838200" y="5697381"/>
            <a:ext cx="10515600" cy="893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Naming is </a:t>
            </a:r>
            <a:r>
              <a:rPr lang="en-US" dirty="0">
                <a:hlinkClick r:id="rId2"/>
              </a:rPr>
              <a:t>important</a:t>
            </a:r>
            <a:r>
              <a:rPr lang="en-US" dirty="0"/>
              <a:t>! (example for extracting a subtask).</a:t>
            </a:r>
          </a:p>
          <a:p>
            <a:r>
              <a:rPr lang="en-US" dirty="0"/>
              <a:t>Dividing functionality into two separate modules often </a:t>
            </a:r>
            <a:r>
              <a:rPr lang="en-US" dirty="0">
                <a:hlinkClick r:id="rId3"/>
              </a:rPr>
              <a:t>doesn’t make sense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941FBF-A440-B4E1-EA8E-41D4DEDD0FBB}"/>
              </a:ext>
            </a:extLst>
          </p:cNvPr>
          <p:cNvSpPr/>
          <p:nvPr/>
        </p:nvSpPr>
        <p:spPr>
          <a:xfrm>
            <a:off x="3668357" y="2484961"/>
            <a:ext cx="5142155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F20C12-431E-D2C5-C704-3F8A72EB995B}"/>
              </a:ext>
            </a:extLst>
          </p:cNvPr>
          <p:cNvSpPr/>
          <p:nvPr/>
        </p:nvSpPr>
        <p:spPr>
          <a:xfrm>
            <a:off x="464372" y="3429000"/>
            <a:ext cx="1767840" cy="1579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0313D9-7B4E-9C59-A41D-9EE3A7CF95B3}"/>
              </a:ext>
            </a:extLst>
          </p:cNvPr>
          <p:cNvSpPr/>
          <p:nvPr/>
        </p:nvSpPr>
        <p:spPr>
          <a:xfrm>
            <a:off x="464372" y="3429000"/>
            <a:ext cx="1767840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1DD2E-8AEF-5B6B-3DE0-F7C26D8FFF28}"/>
              </a:ext>
            </a:extLst>
          </p:cNvPr>
          <p:cNvSpPr/>
          <p:nvPr/>
        </p:nvSpPr>
        <p:spPr>
          <a:xfrm>
            <a:off x="2714513" y="3429000"/>
            <a:ext cx="1767840" cy="1154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738BF5-C9DC-1FA4-A8E8-13A51AB52E36}"/>
              </a:ext>
            </a:extLst>
          </p:cNvPr>
          <p:cNvSpPr/>
          <p:nvPr/>
        </p:nvSpPr>
        <p:spPr>
          <a:xfrm>
            <a:off x="2714513" y="3429000"/>
            <a:ext cx="1767840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C6D3A4-BD65-0C12-0D57-78D3CAFAC503}"/>
              </a:ext>
            </a:extLst>
          </p:cNvPr>
          <p:cNvSpPr/>
          <p:nvPr/>
        </p:nvSpPr>
        <p:spPr>
          <a:xfrm>
            <a:off x="3912198" y="4908175"/>
            <a:ext cx="812202" cy="720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263A5D-8784-3C6A-5A91-B7F48BC6C8D9}"/>
              </a:ext>
            </a:extLst>
          </p:cNvPr>
          <p:cNvSpPr/>
          <p:nvPr/>
        </p:nvSpPr>
        <p:spPr>
          <a:xfrm>
            <a:off x="3912198" y="4908175"/>
            <a:ext cx="812202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4263CE-F76E-B09B-7392-077C1E8BBBB8}"/>
              </a:ext>
            </a:extLst>
          </p:cNvPr>
          <p:cNvSpPr/>
          <p:nvPr/>
        </p:nvSpPr>
        <p:spPr>
          <a:xfrm>
            <a:off x="5145741" y="3429000"/>
            <a:ext cx="1093694" cy="1579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D6B21E-9F86-B541-01B6-B55BCAD9F1CF}"/>
              </a:ext>
            </a:extLst>
          </p:cNvPr>
          <p:cNvSpPr/>
          <p:nvPr/>
        </p:nvSpPr>
        <p:spPr>
          <a:xfrm>
            <a:off x="5145741" y="3429000"/>
            <a:ext cx="1093694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840064-D9C3-8B01-8DDD-A6673D09892C}"/>
              </a:ext>
            </a:extLst>
          </p:cNvPr>
          <p:cNvSpPr/>
          <p:nvPr/>
        </p:nvSpPr>
        <p:spPr>
          <a:xfrm>
            <a:off x="6355976" y="3429000"/>
            <a:ext cx="1093694" cy="1579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D90F9F-92D7-903C-9383-68F9F5BD49DE}"/>
              </a:ext>
            </a:extLst>
          </p:cNvPr>
          <p:cNvSpPr/>
          <p:nvPr/>
        </p:nvSpPr>
        <p:spPr>
          <a:xfrm>
            <a:off x="6355976" y="3429000"/>
            <a:ext cx="1093694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5659B3-DD94-5747-26FE-C4456E3F108F}"/>
              </a:ext>
            </a:extLst>
          </p:cNvPr>
          <p:cNvSpPr/>
          <p:nvPr/>
        </p:nvSpPr>
        <p:spPr>
          <a:xfrm>
            <a:off x="8191948" y="3520496"/>
            <a:ext cx="1500692" cy="599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FE569F-1883-1487-957F-55D69CF424DB}"/>
              </a:ext>
            </a:extLst>
          </p:cNvPr>
          <p:cNvSpPr/>
          <p:nvPr/>
        </p:nvSpPr>
        <p:spPr>
          <a:xfrm>
            <a:off x="8191948" y="3520495"/>
            <a:ext cx="1500692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56D90B-1318-EFBB-F96F-FB8D4F49DBE1}"/>
              </a:ext>
            </a:extLst>
          </p:cNvPr>
          <p:cNvSpPr/>
          <p:nvPr/>
        </p:nvSpPr>
        <p:spPr>
          <a:xfrm>
            <a:off x="7903285" y="4373039"/>
            <a:ext cx="1396701" cy="599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171E11-80F1-8FF2-0DF0-EFE494F8F0C9}"/>
              </a:ext>
            </a:extLst>
          </p:cNvPr>
          <p:cNvSpPr/>
          <p:nvPr/>
        </p:nvSpPr>
        <p:spPr>
          <a:xfrm>
            <a:off x="7903285" y="4373038"/>
            <a:ext cx="1396701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690E34-521B-0B2B-8A59-457D8430FFF9}"/>
              </a:ext>
            </a:extLst>
          </p:cNvPr>
          <p:cNvSpPr/>
          <p:nvPr/>
        </p:nvSpPr>
        <p:spPr>
          <a:xfrm>
            <a:off x="9830696" y="4506669"/>
            <a:ext cx="1767840" cy="599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9ACBBE-C19D-F2A0-350D-B03E57CA7A51}"/>
              </a:ext>
            </a:extLst>
          </p:cNvPr>
          <p:cNvSpPr/>
          <p:nvPr/>
        </p:nvSpPr>
        <p:spPr>
          <a:xfrm>
            <a:off x="9830696" y="4506668"/>
            <a:ext cx="1767840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98E17-4265-CF33-5E5A-E696C774816C}"/>
              </a:ext>
            </a:extLst>
          </p:cNvPr>
          <p:cNvSpPr/>
          <p:nvPr/>
        </p:nvSpPr>
        <p:spPr>
          <a:xfrm>
            <a:off x="10275345" y="3429000"/>
            <a:ext cx="1323191" cy="599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AA7CA7-3915-5CAB-AF7D-0587FA20F735}"/>
              </a:ext>
            </a:extLst>
          </p:cNvPr>
          <p:cNvSpPr/>
          <p:nvPr/>
        </p:nvSpPr>
        <p:spPr>
          <a:xfrm>
            <a:off x="10275345" y="3428999"/>
            <a:ext cx="1323191" cy="2725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86B87AF-B342-CE71-4454-F7EB8ED5BE70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rot="5400000">
            <a:off x="3496657" y="686221"/>
            <a:ext cx="594415" cy="48911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2646124-47C4-D52D-A29E-060963D82F2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rot="5400000">
            <a:off x="4621727" y="1811291"/>
            <a:ext cx="594415" cy="26410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22416F7-1319-4101-814E-1E1FCB4409D7}"/>
              </a:ext>
            </a:extLst>
          </p:cNvPr>
          <p:cNvCxnSpPr>
            <a:stCxn id="34" idx="2"/>
            <a:endCxn id="42" idx="0"/>
          </p:cNvCxnSpPr>
          <p:nvPr/>
        </p:nvCxnSpPr>
        <p:spPr>
          <a:xfrm rot="5400000">
            <a:off x="5668805" y="2858369"/>
            <a:ext cx="594415" cy="5468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2406188-7A1F-236B-2DBA-79D987BD92C8}"/>
              </a:ext>
            </a:extLst>
          </p:cNvPr>
          <p:cNvCxnSpPr>
            <a:stCxn id="34" idx="2"/>
            <a:endCxn id="44" idx="0"/>
          </p:cNvCxnSpPr>
          <p:nvPr/>
        </p:nvCxnSpPr>
        <p:spPr>
          <a:xfrm rot="16200000" flipH="1">
            <a:off x="6273922" y="2800098"/>
            <a:ext cx="594415" cy="663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088BDA7-ED6A-5C4A-FFD3-A1C35FB2CBB6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 rot="16200000" flipH="1">
            <a:off x="7247909" y="1826110"/>
            <a:ext cx="685910" cy="2702859"/>
          </a:xfrm>
          <a:prstGeom prst="bentConnector3">
            <a:avLst>
              <a:gd name="adj1" fmla="val 437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BFCFDD-DF7E-AAB0-AC7B-4CAB0AF8CFA1}"/>
              </a:ext>
            </a:extLst>
          </p:cNvPr>
          <p:cNvCxnSpPr>
            <a:stCxn id="34" idx="2"/>
            <a:endCxn id="52" idx="0"/>
          </p:cNvCxnSpPr>
          <p:nvPr/>
        </p:nvCxnSpPr>
        <p:spPr>
          <a:xfrm rot="16200000" flipH="1">
            <a:off x="8290981" y="783039"/>
            <a:ext cx="594414" cy="4697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8DB4AEC-4487-D2A3-2FC6-852483C32167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 rot="16200000" flipH="1">
            <a:off x="6651309" y="2422710"/>
            <a:ext cx="1538453" cy="2362201"/>
          </a:xfrm>
          <a:prstGeom prst="bentConnector3">
            <a:avLst>
              <a:gd name="adj1" fmla="val 192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C3D8569-90F8-FC06-A6A2-BCD1E8D3114F}"/>
              </a:ext>
            </a:extLst>
          </p:cNvPr>
          <p:cNvCxnSpPr>
            <a:stCxn id="34" idx="2"/>
            <a:endCxn id="50" idx="0"/>
          </p:cNvCxnSpPr>
          <p:nvPr/>
        </p:nvCxnSpPr>
        <p:spPr>
          <a:xfrm rot="16200000" flipH="1">
            <a:off x="7640984" y="1433035"/>
            <a:ext cx="1672083" cy="4475181"/>
          </a:xfrm>
          <a:prstGeom prst="bentConnector3">
            <a:avLst>
              <a:gd name="adj1" fmla="val 178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27E8D6C-DE47-33CD-EDE3-D145221D543E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 rot="16200000" flipH="1">
            <a:off x="3796106" y="4385982"/>
            <a:ext cx="324520" cy="719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1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6E8A-D237-D629-7269-4B715811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FB8E-38CC-5C71-3DF5-6103DA17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Incorrect arguments</a:t>
            </a:r>
          </a:p>
          <a:p>
            <a:r>
              <a:rPr lang="en-US"/>
              <a:t>Failure to complete an operation (e.g., network failure)</a:t>
            </a:r>
          </a:p>
          <a:p>
            <a:r>
              <a:rPr lang="en-US"/>
              <a:t>Internal inconsistency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Languages </a:t>
            </a:r>
            <a:r>
              <a:rPr lang="en-US" b="1"/>
              <a:t>with</a:t>
            </a:r>
            <a:r>
              <a:rPr lang="en-US"/>
              <a:t> exception-handling mechanisms: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try { &lt;some code that can throw an exception&gt;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catch (&lt;exception type&gt;) { &lt;handling an exception&gt; }</a:t>
            </a:r>
          </a:p>
        </p:txBody>
      </p:sp>
    </p:spTree>
    <p:extLst>
      <p:ext uri="{BB962C8B-B14F-4D97-AF65-F5344CB8AC3E}">
        <p14:creationId xmlns:p14="http://schemas.microsoft.com/office/powerpoint/2010/main" val="300932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6E8A-D237-D629-7269-4B715811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FB8E-38CC-5C71-3DF5-6103DA17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Incorrect arguments</a:t>
            </a:r>
          </a:p>
          <a:p>
            <a:r>
              <a:rPr lang="en-US"/>
              <a:t>Failure to complete an operation (e.g., network failure)</a:t>
            </a:r>
          </a:p>
          <a:p>
            <a:r>
              <a:rPr lang="en-US"/>
              <a:t>Internal inconsistency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Languages </a:t>
            </a:r>
            <a:r>
              <a:rPr lang="en-US" b="1"/>
              <a:t>without</a:t>
            </a:r>
            <a:r>
              <a:rPr lang="en-US"/>
              <a:t> exception-handling mechanisms: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response, err := </a:t>
            </a:r>
            <a:r>
              <a:rPr lang="en-US" err="1">
                <a:latin typeface="Consolas" panose="020B0609020204030204" pitchFamily="49" charset="0"/>
              </a:rPr>
              <a:t>html.Parse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resp.Body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</a:rPr>
              <a:t>resp.body.Close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If err != nil { &lt;some error-handling code&gt; }</a:t>
            </a:r>
          </a:p>
        </p:txBody>
      </p:sp>
    </p:spTree>
    <p:extLst>
      <p:ext uri="{BB962C8B-B14F-4D97-AF65-F5344CB8AC3E}">
        <p14:creationId xmlns:p14="http://schemas.microsoft.com/office/powerpoint/2010/main" val="382646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E69D-B4F3-40E8-78B7-757D1026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2E1-47AC-5247-E3BF-E05EF3E7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Exceptions are a great source of complexity:</a:t>
            </a:r>
          </a:p>
          <a:p>
            <a:pPr lvl="1"/>
            <a:r>
              <a:rPr lang="en-US"/>
              <a:t>Difficult to cover by testing.</a:t>
            </a:r>
          </a:p>
          <a:p>
            <a:pPr lvl="1"/>
            <a:r>
              <a:rPr lang="en-US"/>
              <a:t>Debugging is complicated since the problem rarely occurs.</a:t>
            </a:r>
          </a:p>
          <a:p>
            <a:pPr lvl="1"/>
            <a:r>
              <a:rPr lang="en-US"/>
              <a:t>Language support is clunky.</a:t>
            </a:r>
          </a:p>
          <a:p>
            <a:pPr lvl="1"/>
            <a:r>
              <a:rPr lang="en-US"/>
              <a:t>Handling boilerplate code accounts for more lines than the common case.</a:t>
            </a:r>
          </a:p>
          <a:p>
            <a:r>
              <a:rPr lang="en-US"/>
              <a:t>Exceptions are </a:t>
            </a:r>
            <a:r>
              <a:rPr lang="en-US" b="1"/>
              <a:t>part of</a:t>
            </a:r>
            <a:r>
              <a:rPr lang="en-US"/>
              <a:t> the module’s </a:t>
            </a:r>
            <a:r>
              <a:rPr lang="en-US" b="1"/>
              <a:t>interface</a:t>
            </a:r>
            <a:r>
              <a:rPr lang="en-US"/>
              <a:t>! E.g., the infamous windows file deletion.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reduce the complexity a system should reduce the number of places where exceptions need to be handled.</a:t>
            </a:r>
          </a:p>
        </p:txBody>
      </p:sp>
    </p:spTree>
    <p:extLst>
      <p:ext uri="{BB962C8B-B14F-4D97-AF65-F5344CB8AC3E}">
        <p14:creationId xmlns:p14="http://schemas.microsoft.com/office/powerpoint/2010/main" val="424379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1325-E5CC-84A4-3446-141019F2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6160-A21B-7340-54EB-DF10AD3D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effective way of dealing with exception complexity is to redefine semantics to avoid exceptions altogether:</a:t>
            </a:r>
          </a:p>
          <a:p>
            <a:pPr lvl="1"/>
            <a:r>
              <a:rPr lang="en-US"/>
              <a:t>Redefine an operation (e.g., “make sure file is deleted, instead of delete a file”.</a:t>
            </a:r>
          </a:p>
          <a:p>
            <a:pPr lvl="1"/>
            <a:r>
              <a:rPr lang="en-US"/>
              <a:t>Exception masking (handling the exceptional situation at its source; e.g., making another attempt at a DB transaction).</a:t>
            </a:r>
          </a:p>
          <a:p>
            <a:pPr lvl="1"/>
            <a:r>
              <a:rPr lang="en-US"/>
              <a:t>Aggregation of exception handling and further dispatching.</a:t>
            </a:r>
          </a:p>
          <a:p>
            <a:pPr lvl="1"/>
            <a:r>
              <a:rPr lang="en-US"/>
              <a:t>Not handling. Crashing (e.g., out of memory).</a:t>
            </a:r>
          </a:p>
        </p:txBody>
      </p:sp>
    </p:spTree>
    <p:extLst>
      <p:ext uri="{BB962C8B-B14F-4D97-AF65-F5344CB8AC3E}">
        <p14:creationId xmlns:p14="http://schemas.microsoft.com/office/powerpoint/2010/main" val="157955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666F-A8AA-65CD-9C82-62B87BCC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32F8-9913-3409-3ED8-B3053F2B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Find and read the implementation of </a:t>
            </a:r>
            <a:r>
              <a:rPr lang="en-US" b="1" err="1">
                <a:latin typeface="Consolas"/>
              </a:rPr>
              <a:t>fopen</a:t>
            </a:r>
            <a:r>
              <a:rPr lang="en-US" b="1">
                <a:latin typeface="Aptos"/>
              </a:rPr>
              <a:t> </a:t>
            </a:r>
            <a:r>
              <a:rPr lang="en-US">
                <a:latin typeface="Aptos"/>
              </a:rPr>
              <a:t>in</a:t>
            </a:r>
            <a:r>
              <a:rPr lang="en-US"/>
              <a:t> </a:t>
            </a:r>
            <a:r>
              <a:rPr lang="en-US" err="1"/>
              <a:t>linux</a:t>
            </a:r>
            <a:r>
              <a:rPr lang="en-US"/>
              <a:t> kernel.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Measure the SLOC and other types of complexity associated with it.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Describe its </a:t>
            </a:r>
            <a:r>
              <a:rPr lang="en-US" b="1">
                <a:solidFill>
                  <a:srgbClr val="000000"/>
                </a:solidFill>
                <a:latin typeface="Aptos"/>
                <a:cs typeface="Segoe UI"/>
              </a:rPr>
              <a:t>interface </a:t>
            </a: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(formal and informal).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What abstractions are used?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What unimportant information do they hide?</a:t>
            </a:r>
          </a:p>
        </p:txBody>
      </p:sp>
    </p:spTree>
    <p:extLst>
      <p:ext uri="{BB962C8B-B14F-4D97-AF65-F5344CB8AC3E}">
        <p14:creationId xmlns:p14="http://schemas.microsoft.com/office/powerpoint/2010/main" val="4539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D43-339B-9E0C-7FBD-97DBB521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CA74-FEE1-B3E1-1B4B-32D646FA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hiding and leakage</a:t>
            </a:r>
          </a:p>
          <a:p>
            <a:r>
              <a:rPr lang="en-US"/>
              <a:t>General purpose modules are deeper</a:t>
            </a:r>
          </a:p>
          <a:p>
            <a:r>
              <a:rPr lang="en-US"/>
              <a:t>Different layer, different abstraction</a:t>
            </a:r>
          </a:p>
          <a:p>
            <a:r>
              <a:rPr lang="en-US"/>
              <a:t>Pull complexity downwards</a:t>
            </a:r>
          </a:p>
          <a:p>
            <a:r>
              <a:rPr lang="en-US"/>
              <a:t>Better together or better apart?</a:t>
            </a:r>
          </a:p>
          <a:p>
            <a:r>
              <a:rPr lang="en-US"/>
              <a:t>Define errors out of existence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B9D3-F9BE-3414-E46F-62828054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B84C-52B4-8070-8745-EDE0CA88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encapsulate knowledge representing design decisions.</a:t>
            </a:r>
          </a:p>
          <a:p>
            <a:r>
              <a:rPr lang="en-US" dirty="0"/>
              <a:t>The knowledge is embedded into the module but is invisible from the outside.</a:t>
            </a:r>
          </a:p>
          <a:p>
            <a:r>
              <a:rPr lang="en-US" dirty="0"/>
              <a:t>The hidden information is the details of how a mechanism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24614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DB287-F406-14AE-B27F-55F94F65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70504-4731-A03A-418D-8EEC3D73C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996746"/>
          </a:xfrm>
        </p:spPr>
        <p:txBody>
          <a:bodyPr>
            <a:normAutofit/>
          </a:bodyPr>
          <a:lstStyle/>
          <a:p>
            <a:r>
              <a:rPr lang="en-US"/>
              <a:t>Red-black tree balancing mechanism</a:t>
            </a:r>
          </a:p>
          <a:p>
            <a:r>
              <a:rPr lang="en-US"/>
              <a:t>SQL query optimization</a:t>
            </a:r>
          </a:p>
          <a:p>
            <a:r>
              <a:rPr lang="en-US"/>
              <a:t>Intermediate representation optimization</a:t>
            </a:r>
          </a:p>
          <a:p>
            <a:r>
              <a:rPr lang="en-US"/>
              <a:t>TCP protocol implementation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151C8-247D-D68D-0568-F1CA28BE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96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tree.insert</a:t>
            </a:r>
            <a:r>
              <a:rPr lang="en-US" dirty="0">
                <a:latin typeface="Consolas" panose="020B0609020204030204" pitchFamily="49" charset="0"/>
              </a:rPr>
              <a:t>(node)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Hidden: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Mem </a:t>
            </a:r>
            <a:r>
              <a:rPr lang="en-US" sz="2000" dirty="0" err="1"/>
              <a:t>alloc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Balancing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Ptrs</a:t>
            </a:r>
            <a:r>
              <a:rPr lang="en-US" sz="2000" dirty="0"/>
              <a:t> handling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117FE-0AFB-85CE-756A-63A87434645B}"/>
              </a:ext>
            </a:extLst>
          </p:cNvPr>
          <p:cNvSpPr txBox="1"/>
          <p:nvPr/>
        </p:nvSpPr>
        <p:spPr>
          <a:xfrm>
            <a:off x="838200" y="4957308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Information hiding controls complexity by 1. simplifying the module’s interface, 2. avoiding additional dependencies on the hidden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40C6-9DF7-05A1-5193-BB978683409A}"/>
              </a:ext>
            </a:extLst>
          </p:cNvPr>
          <p:cNvSpPr txBox="1"/>
          <p:nvPr/>
        </p:nvSpPr>
        <p:spPr>
          <a:xfrm>
            <a:off x="6172198" y="404928"/>
            <a:ext cx="55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Ultimate example: garbage collector – “no interface”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659A8D-DA9E-0DB7-9C42-4B1D9D1826EB}"/>
              </a:ext>
            </a:extLst>
          </p:cNvPr>
          <p:cNvSpPr/>
          <p:nvPr/>
        </p:nvSpPr>
        <p:spPr>
          <a:xfrm>
            <a:off x="10056383" y="2988291"/>
            <a:ext cx="605563" cy="6055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CBEBBF-DB93-44B8-EC2D-FE45562C325D}"/>
              </a:ext>
            </a:extLst>
          </p:cNvPr>
          <p:cNvSpPr/>
          <p:nvPr/>
        </p:nvSpPr>
        <p:spPr>
          <a:xfrm>
            <a:off x="9396271" y="2194636"/>
            <a:ext cx="605563" cy="605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FE93-830A-71D4-3B70-F51609AE4D5C}"/>
              </a:ext>
            </a:extLst>
          </p:cNvPr>
          <p:cNvSpPr/>
          <p:nvPr/>
        </p:nvSpPr>
        <p:spPr>
          <a:xfrm>
            <a:off x="9319964" y="4067362"/>
            <a:ext cx="605563" cy="60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78C0A1-46A3-377C-BCCB-3FE5E73F649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699053" y="1867394"/>
            <a:ext cx="0" cy="3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098D3F-D96E-3B14-3DC0-326FE8DD5670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9836844" y="3505171"/>
            <a:ext cx="308222" cy="65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1879A-17E2-CB0D-3764-4FDA9063719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836844" y="4584242"/>
            <a:ext cx="177366" cy="28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E33F5-C04E-C9A1-5E5A-BBC28C503DEC}"/>
              </a:ext>
            </a:extLst>
          </p:cNvPr>
          <p:cNvCxnSpPr>
            <a:cxnSpLocks/>
            <a:stCxn id="3" idx="3"/>
            <a:endCxn id="16" idx="3"/>
          </p:cNvCxnSpPr>
          <p:nvPr/>
        </p:nvCxnSpPr>
        <p:spPr>
          <a:xfrm flipH="1">
            <a:off x="9069203" y="2711516"/>
            <a:ext cx="415751" cy="32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AF80E0-69F0-265F-A624-05B3181F610E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9913151" y="2711516"/>
            <a:ext cx="231915" cy="36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7CA471-61D0-F075-146A-91760F581C79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252450" y="4584242"/>
            <a:ext cx="156197" cy="28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65530285-39BE-E597-2356-22151D6921BD}"/>
              </a:ext>
            </a:extLst>
          </p:cNvPr>
          <p:cNvSpPr/>
          <p:nvPr/>
        </p:nvSpPr>
        <p:spPr>
          <a:xfrm>
            <a:off x="8357633" y="2988291"/>
            <a:ext cx="1423140" cy="8814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a.Left</a:t>
            </a:r>
            <a:r>
              <a:rPr lang="en-US" sz="1600" dirty="0"/>
              <a:t> subtree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B54DE591-1ADD-D499-78F3-E79E24A99DF9}"/>
              </a:ext>
            </a:extLst>
          </p:cNvPr>
          <p:cNvSpPr/>
          <p:nvPr/>
        </p:nvSpPr>
        <p:spPr>
          <a:xfrm>
            <a:off x="10358405" y="4011894"/>
            <a:ext cx="1423140" cy="8814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b.Right</a:t>
            </a:r>
            <a:r>
              <a:rPr lang="en-US" sz="1600" dirty="0"/>
              <a:t> subtree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59DA2-E908-0877-C579-AF100A86A6AB}"/>
              </a:ext>
            </a:extLst>
          </p:cNvPr>
          <p:cNvCxnSpPr>
            <a:stCxn id="2" idx="5"/>
            <a:endCxn id="17" idx="3"/>
          </p:cNvCxnSpPr>
          <p:nvPr/>
        </p:nvCxnSpPr>
        <p:spPr>
          <a:xfrm>
            <a:off x="10573263" y="3505171"/>
            <a:ext cx="496712" cy="5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849A9073-6F3F-F362-E7EA-1A74F930F865}"/>
              </a:ext>
            </a:extLst>
          </p:cNvPr>
          <p:cNvSpPr/>
          <p:nvPr/>
        </p:nvSpPr>
        <p:spPr>
          <a:xfrm>
            <a:off x="9938928" y="2408728"/>
            <a:ext cx="909064" cy="1088750"/>
          </a:xfrm>
          <a:prstGeom prst="circularArrow">
            <a:avLst>
              <a:gd name="adj1" fmla="val 9879"/>
              <a:gd name="adj2" fmla="val 1085462"/>
              <a:gd name="adj3" fmla="val 19948786"/>
              <a:gd name="adj4" fmla="val 10800000"/>
              <a:gd name="adj5" fmla="val 149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2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6A5-C71E-F50B-4C5B-8EFAC5D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F6C0-487B-7E16-DEB8-FD9C3241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knowledge is used in multiple modules</a:t>
            </a:r>
          </a:p>
          <a:p>
            <a:pPr lvl="1"/>
            <a:r>
              <a:rPr lang="en-US" dirty="0"/>
              <a:t> E.g., file format in reader/writer (</a:t>
            </a:r>
            <a:r>
              <a:rPr lang="en-US" i="1" dirty="0"/>
              <a:t>note the functional decomposition!</a:t>
            </a:r>
            <a:r>
              <a:rPr lang="en-US" dirty="0"/>
              <a:t>).</a:t>
            </a:r>
          </a:p>
          <a:p>
            <a:r>
              <a:rPr lang="en-US" dirty="0"/>
              <a:t>Temporal decomposition</a:t>
            </a:r>
          </a:p>
          <a:p>
            <a:pPr lvl="1"/>
            <a:r>
              <a:rPr lang="en-US" dirty="0"/>
              <a:t>A sequence of functions implemented as modules</a:t>
            </a:r>
          </a:p>
          <a:p>
            <a:r>
              <a:rPr lang="en-US" dirty="0"/>
              <a:t>Overexposure</a:t>
            </a:r>
          </a:p>
          <a:p>
            <a:pPr lvl="1"/>
            <a:r>
              <a:rPr lang="en-US" dirty="0"/>
              <a:t>Default parameters don’t reflect the most common 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61F54-6E18-C6F2-1E89-398A957C0F38}"/>
              </a:ext>
            </a:extLst>
          </p:cNvPr>
          <p:cNvSpPr txBox="1"/>
          <p:nvPr/>
        </p:nvSpPr>
        <p:spPr>
          <a:xfrm>
            <a:off x="838200" y="532311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Warning: information hiding only makes sense for those data that is unnecessary outside the module</a:t>
            </a:r>
          </a:p>
        </p:txBody>
      </p:sp>
    </p:spTree>
    <p:extLst>
      <p:ext uri="{BB962C8B-B14F-4D97-AF65-F5344CB8AC3E}">
        <p14:creationId xmlns:p14="http://schemas.microsoft.com/office/powerpoint/2010/main" val="12919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9456-137D-E8F6-8A1F-C79E7CE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purpose modules are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6666-80DF-F070-710C-A11A05C0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Specialization leads to complexity.</a:t>
            </a:r>
          </a:p>
          <a:p>
            <a:r>
              <a:rPr lang="en-US"/>
              <a:t>One of the best ways to create a deep module is to make its interface general-purpose.</a:t>
            </a:r>
          </a:p>
          <a:p>
            <a:r>
              <a:rPr lang="en-US"/>
              <a:t>Software is built for a specific purpose, so it </a:t>
            </a:r>
            <a:r>
              <a:rPr lang="en-US" b="1"/>
              <a:t>cannot</a:t>
            </a:r>
            <a:r>
              <a:rPr lang="en-US"/>
              <a:t> avoid specialization completely.</a:t>
            </a:r>
            <a:endParaRPr lang="ru-RU"/>
          </a:p>
          <a:p>
            <a:endParaRPr lang="ru-RU"/>
          </a:p>
          <a:p>
            <a:r>
              <a:rPr lang="en-US"/>
              <a:t>Questions to ask:</a:t>
            </a:r>
          </a:p>
          <a:p>
            <a:pPr lvl="1"/>
            <a:r>
              <a:rPr lang="en-US"/>
              <a:t>What is the simplest interface to cover all the current use cases?</a:t>
            </a:r>
          </a:p>
          <a:p>
            <a:pPr lvl="1"/>
            <a:r>
              <a:rPr lang="en-US"/>
              <a:t>In how many contexts will a module be used?</a:t>
            </a:r>
          </a:p>
          <a:p>
            <a:pPr lvl="1"/>
            <a:r>
              <a:rPr lang="en-US"/>
              <a:t>Is the API easy to use for today’s needs?</a:t>
            </a:r>
          </a:p>
        </p:txBody>
      </p:sp>
    </p:spTree>
    <p:extLst>
      <p:ext uri="{BB962C8B-B14F-4D97-AF65-F5344CB8AC3E}">
        <p14:creationId xmlns:p14="http://schemas.microsoft.com/office/powerpoint/2010/main" val="16505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[Hypothetical XYZ System using LLVM]">
            <a:extLst>
              <a:ext uri="{FF2B5EF4-FFF2-40B4-BE49-F238E27FC236}">
                <a16:creationId xmlns:a16="http://schemas.microsoft.com/office/drawing/2014/main" id="{91A4F35C-9A7B-7360-8913-6D5A4A28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1" y="953657"/>
            <a:ext cx="41052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18336-AC7E-8216-2296-2D03C31F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of specialized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44E-7624-8AD4-D7FC-BE2718C37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principal options:</a:t>
            </a:r>
          </a:p>
          <a:p>
            <a:r>
              <a:rPr lang="en-US" dirty="0"/>
              <a:t>Push specialization </a:t>
            </a:r>
            <a:r>
              <a:rPr lang="en-US" b="1" dirty="0"/>
              <a:t>upwards</a:t>
            </a:r>
            <a:r>
              <a:rPr lang="en-US" dirty="0"/>
              <a:t> – the user is responsible for configuring a general-purpose module for their specific needs.</a:t>
            </a:r>
          </a:p>
          <a:p>
            <a:pPr lvl="1"/>
            <a:r>
              <a:rPr lang="en-US" dirty="0"/>
              <a:t>Example: pass </a:t>
            </a:r>
            <a:r>
              <a:rPr lang="en-US" dirty="0" err="1"/>
              <a:t>mgr</a:t>
            </a:r>
            <a:r>
              <a:rPr lang="en-US" dirty="0"/>
              <a:t> in LLVM</a:t>
            </a:r>
          </a:p>
          <a:p>
            <a:r>
              <a:rPr lang="en-US" dirty="0"/>
              <a:t>Push specialization </a:t>
            </a:r>
            <a:r>
              <a:rPr lang="en-US" b="1" dirty="0"/>
              <a:t>downwards</a:t>
            </a:r>
            <a:r>
              <a:rPr lang="en-US" dirty="0"/>
              <a:t> – define a general-purpose interface for plugins to implement.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3"/>
              </a:rPr>
              <a:t>unified memory framework</a:t>
            </a:r>
            <a:endParaRPr lang="en-US" dirty="0"/>
          </a:p>
          <a:p>
            <a:pPr lvl="2"/>
            <a:r>
              <a:rPr lang="en-US" dirty="0"/>
              <a:t>A single interface for heap managers – multiple </a:t>
            </a:r>
            <a:r>
              <a:rPr lang="en-US" dirty="0" err="1"/>
              <a:t>impls</a:t>
            </a:r>
            <a:endParaRPr lang="en-US" dirty="0"/>
          </a:p>
          <a:p>
            <a:pPr lvl="2"/>
            <a:r>
              <a:rPr lang="en-US" dirty="0"/>
              <a:t>A single interface for memory providers – multiple </a:t>
            </a:r>
            <a:r>
              <a:rPr lang="en-US" dirty="0" err="1"/>
              <a:t>impls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5E839-5826-7DC8-DAC0-B1B7CC2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55" y="3935150"/>
            <a:ext cx="3593489" cy="28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432FC-A1B4-3350-3110-8CA3BCB14A93}"/>
              </a:ext>
            </a:extLst>
          </p:cNvPr>
          <p:cNvSpPr txBox="1"/>
          <p:nvPr/>
        </p:nvSpPr>
        <p:spPr>
          <a:xfrm rot="5400000">
            <a:off x="8479814" y="2956662"/>
            <a:ext cx="5057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*The Architecture of Open Source Applications (Volume 1) LLVM by C. Lattner</a:t>
            </a:r>
          </a:p>
        </p:txBody>
      </p:sp>
    </p:spTree>
    <p:extLst>
      <p:ext uri="{BB962C8B-B14F-4D97-AF65-F5344CB8AC3E}">
        <p14:creationId xmlns:p14="http://schemas.microsoft.com/office/powerpoint/2010/main" val="10826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BF47-FAC4-7EC3-900E-1AE2675F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B5A6-3241-A815-1618-AC89EA61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the normal case to automatically handle edge cases</a:t>
            </a:r>
          </a:p>
          <a:p>
            <a:r>
              <a:rPr lang="en-US"/>
              <a:t>Example?</a:t>
            </a:r>
          </a:p>
        </p:txBody>
      </p:sp>
    </p:spTree>
    <p:extLst>
      <p:ext uri="{BB962C8B-B14F-4D97-AF65-F5344CB8AC3E}">
        <p14:creationId xmlns:p14="http://schemas.microsoft.com/office/powerpoint/2010/main" val="4570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C243-0199-014D-79DC-C6849865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4E9CC-9FAC-3AA9-0809-9D138B0B5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Software is built in abstraction layers</a:t>
            </a:r>
          </a:p>
          <a:p>
            <a:r>
              <a:rPr lang="en-US"/>
              <a:t>Layers provide different abstractions at each level</a:t>
            </a:r>
          </a:p>
          <a:p>
            <a:endParaRPr lang="en-US"/>
          </a:p>
          <a:p>
            <a:r>
              <a:rPr lang="en-US"/>
              <a:t>Problematic patterns include:</a:t>
            </a:r>
          </a:p>
          <a:p>
            <a:pPr lvl="1"/>
            <a:r>
              <a:rPr lang="en-US"/>
              <a:t>Pass-through methods</a:t>
            </a:r>
          </a:p>
          <a:p>
            <a:pPr lvl="1"/>
            <a:r>
              <a:rPr lang="en-US"/>
              <a:t>Pass-through variables</a:t>
            </a:r>
          </a:p>
          <a:p>
            <a:pPr lvl="1"/>
            <a:r>
              <a:rPr lang="en-US"/>
              <a:t>Wrappers &amp; decorators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*The interface of a class usually uses different abstractions than the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8F0B9D-85DC-D959-E5FC-1E03B1FD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296408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User-space layer deals with file descriptors and buffers.</a:t>
            </a:r>
          </a:p>
          <a:p>
            <a:r>
              <a:rPr lang="en-US"/>
              <a:t>VFS layer works with objects such as </a:t>
            </a:r>
            <a:r>
              <a:rPr lang="en-US" err="1"/>
              <a:t>inode</a:t>
            </a:r>
            <a:r>
              <a:rPr lang="en-US"/>
              <a:t>, </a:t>
            </a:r>
            <a:r>
              <a:rPr lang="en-US" err="1"/>
              <a:t>dentry</a:t>
            </a:r>
            <a:r>
              <a:rPr lang="en-US"/>
              <a:t>, superblock.</a:t>
            </a:r>
          </a:p>
          <a:p>
            <a:r>
              <a:rPr lang="en-US"/>
              <a:t>Linux supports many types of filesystems, so the next layer implements VFS operations.</a:t>
            </a:r>
          </a:p>
          <a:p>
            <a:r>
              <a:rPr lang="en-US"/>
              <a:t>Finally, the block I/O layer handles queues, schedules, mapping, 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2D9D4-A874-0CB3-ABA1-E8B945CF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908777"/>
            <a:ext cx="47625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1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Courier New</vt:lpstr>
      <vt:lpstr>Office Theme</vt:lpstr>
      <vt:lpstr>Lecture 4</vt:lpstr>
      <vt:lpstr>Agenda</vt:lpstr>
      <vt:lpstr>Information hiding</vt:lpstr>
      <vt:lpstr>Information hiding</vt:lpstr>
      <vt:lpstr>Information leakage</vt:lpstr>
      <vt:lpstr>General purpose modules are deeper</vt:lpstr>
      <vt:lpstr>Separation of specialized code</vt:lpstr>
      <vt:lpstr>Special case handling</vt:lpstr>
      <vt:lpstr>Abstraction layers</vt:lpstr>
      <vt:lpstr>Sinking complexity downwards</vt:lpstr>
      <vt:lpstr>Together vs apart</vt:lpstr>
      <vt:lpstr>Together vs apart</vt:lpstr>
      <vt:lpstr>Together vs apart</vt:lpstr>
      <vt:lpstr>Together vs apart</vt:lpstr>
      <vt:lpstr>Exceptions and complexity</vt:lpstr>
      <vt:lpstr>Exceptions and complexity</vt:lpstr>
      <vt:lpstr>Exceptions and complexity</vt:lpstr>
      <vt:lpstr>Exceptions and complexity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Kurapov, Petr A</dc:creator>
  <cp:lastModifiedBy>Kurapov, Petr A</cp:lastModifiedBy>
  <cp:revision>1</cp:revision>
  <dcterms:created xsi:type="dcterms:W3CDTF">2024-10-31T15:02:19Z</dcterms:created>
  <dcterms:modified xsi:type="dcterms:W3CDTF">2024-10-31T15:02:50Z</dcterms:modified>
</cp:coreProperties>
</file>