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8" r:id="rId3"/>
    <p:sldId id="259" r:id="rId4"/>
    <p:sldId id="313" r:id="rId5"/>
    <p:sldId id="260" r:id="rId6"/>
    <p:sldId id="261" r:id="rId7"/>
    <p:sldId id="278" r:id="rId8"/>
    <p:sldId id="279" r:id="rId9"/>
    <p:sldId id="28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262" r:id="rId23"/>
    <p:sldId id="314"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57"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p:scale>
          <a:sx n="100" d="100"/>
          <a:sy n="100" d="100"/>
        </p:scale>
        <p:origin x="222" y="1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D436E-E1A1-47B8-800E-D07AE1BDF9D1}"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CB840-F2B6-4E34-82D1-2D71BF62F4C9}" type="slidenum">
              <a:rPr lang="en-US" smtClean="0"/>
              <a:t>‹#›</a:t>
            </a:fld>
            <a:endParaRPr lang="en-US"/>
          </a:p>
        </p:txBody>
      </p:sp>
    </p:spTree>
    <p:extLst>
      <p:ext uri="{BB962C8B-B14F-4D97-AF65-F5344CB8AC3E}">
        <p14:creationId xmlns:p14="http://schemas.microsoft.com/office/powerpoint/2010/main" val="275804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DCB840-F2B6-4E34-82D1-2D71BF62F4C9}" type="slidenum">
              <a:rPr lang="en-US" smtClean="0"/>
              <a:t>9</a:t>
            </a:fld>
            <a:endParaRPr lang="en-US"/>
          </a:p>
        </p:txBody>
      </p:sp>
    </p:spTree>
    <p:extLst>
      <p:ext uri="{BB962C8B-B14F-4D97-AF65-F5344CB8AC3E}">
        <p14:creationId xmlns:p14="http://schemas.microsoft.com/office/powerpoint/2010/main" val="2147840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433d2ff80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433d2ff80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433d2ff80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433d2ff8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44c359e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44c359e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44c359e3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44c359e3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433d2ff80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433d2ff80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44c359e3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44c359e3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433d2ff8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433d2ff8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433d2ff80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433d2ff80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433d2ff80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433d2ff80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433d2ff80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a433d2ff8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433d2ff80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433d2ff8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433d2ff80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a433d2ff8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6045-9C7F-1FFB-25FB-DEC3F9FAA4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65754C-B7D2-6B58-F184-D762C6115A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F1FEBD-2255-F648-7B1B-00A4A7413CD3}"/>
              </a:ext>
            </a:extLst>
          </p:cNvPr>
          <p:cNvSpPr>
            <a:spLocks noGrp="1"/>
          </p:cNvSpPr>
          <p:nvPr>
            <p:ph type="dt" sz="half" idx="10"/>
          </p:nvPr>
        </p:nvSpPr>
        <p:spPr/>
        <p:txBody>
          <a:bodyPr/>
          <a:lstStyle/>
          <a:p>
            <a:fld id="{FB30097B-0DAF-4A2E-BFEA-95896A567375}" type="datetimeFigureOut">
              <a:rPr lang="en-US" smtClean="0"/>
              <a:t>11/7/2024</a:t>
            </a:fld>
            <a:endParaRPr lang="en-US"/>
          </a:p>
        </p:txBody>
      </p:sp>
      <p:sp>
        <p:nvSpPr>
          <p:cNvPr id="5" name="Footer Placeholder 4">
            <a:extLst>
              <a:ext uri="{FF2B5EF4-FFF2-40B4-BE49-F238E27FC236}">
                <a16:creationId xmlns:a16="http://schemas.microsoft.com/office/drawing/2014/main" id="{24230BA3-62DE-7B6B-E43E-D63CF7233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00E17-DB30-0191-B563-1AA8A1641949}"/>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3760153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A0D6-FBAB-CFBB-6155-FEC56C45CE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B6ECFA-D528-4E25-4A7B-358B0ABBAB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EEEB0-B46F-B86E-41F5-ECA1C0625F05}"/>
              </a:ext>
            </a:extLst>
          </p:cNvPr>
          <p:cNvSpPr>
            <a:spLocks noGrp="1"/>
          </p:cNvSpPr>
          <p:nvPr>
            <p:ph type="dt" sz="half" idx="10"/>
          </p:nvPr>
        </p:nvSpPr>
        <p:spPr/>
        <p:txBody>
          <a:bodyPr/>
          <a:lstStyle/>
          <a:p>
            <a:fld id="{FB30097B-0DAF-4A2E-BFEA-95896A567375}" type="datetimeFigureOut">
              <a:rPr lang="en-US" smtClean="0"/>
              <a:t>11/7/2024</a:t>
            </a:fld>
            <a:endParaRPr lang="en-US"/>
          </a:p>
        </p:txBody>
      </p:sp>
      <p:sp>
        <p:nvSpPr>
          <p:cNvPr id="5" name="Footer Placeholder 4">
            <a:extLst>
              <a:ext uri="{FF2B5EF4-FFF2-40B4-BE49-F238E27FC236}">
                <a16:creationId xmlns:a16="http://schemas.microsoft.com/office/drawing/2014/main" id="{3F7DAF4B-766F-FC9F-4A20-A75F19AB0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465C4-CEB2-B9AE-9307-EFF2E56BBE00}"/>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233971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951AAB-AB0C-232F-9D6A-0AB1FE110A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A96A72-AC0F-3707-7354-477BB59C04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98D8D-D1AC-1E29-D87B-20DCA6CD02E5}"/>
              </a:ext>
            </a:extLst>
          </p:cNvPr>
          <p:cNvSpPr>
            <a:spLocks noGrp="1"/>
          </p:cNvSpPr>
          <p:nvPr>
            <p:ph type="dt" sz="half" idx="10"/>
          </p:nvPr>
        </p:nvSpPr>
        <p:spPr/>
        <p:txBody>
          <a:bodyPr/>
          <a:lstStyle/>
          <a:p>
            <a:fld id="{FB30097B-0DAF-4A2E-BFEA-95896A567375}" type="datetimeFigureOut">
              <a:rPr lang="en-US" smtClean="0"/>
              <a:t>11/7/2024</a:t>
            </a:fld>
            <a:endParaRPr lang="en-US"/>
          </a:p>
        </p:txBody>
      </p:sp>
      <p:sp>
        <p:nvSpPr>
          <p:cNvPr id="5" name="Footer Placeholder 4">
            <a:extLst>
              <a:ext uri="{FF2B5EF4-FFF2-40B4-BE49-F238E27FC236}">
                <a16:creationId xmlns:a16="http://schemas.microsoft.com/office/drawing/2014/main" id="{5305327C-C2C8-B8F3-BA9B-7199F0B3D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C933D-8412-F6AA-E183-705B9C3E700B}"/>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1055454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txBox="1">
            <a:spLocks noGrp="1"/>
          </p:cNvSpPr>
          <p:nvPr>
            <p:ph type="title"/>
          </p:nvPr>
        </p:nvSpPr>
        <p:spPr>
          <a:xfrm>
            <a:off x="415600" y="421233"/>
            <a:ext cx="11360800" cy="11084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415600" y="1633633"/>
            <a:ext cx="11360800" cy="4472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4" name="Google Shape;24;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6537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C467-C5E4-5D49-E9E3-8F2EEA4636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A62F29-77DE-1000-BDBF-8F59B3AA8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475C2-2804-270B-5DA8-365B2AED1703}"/>
              </a:ext>
            </a:extLst>
          </p:cNvPr>
          <p:cNvSpPr>
            <a:spLocks noGrp="1"/>
          </p:cNvSpPr>
          <p:nvPr>
            <p:ph type="dt" sz="half" idx="10"/>
          </p:nvPr>
        </p:nvSpPr>
        <p:spPr/>
        <p:txBody>
          <a:bodyPr/>
          <a:lstStyle/>
          <a:p>
            <a:fld id="{FB30097B-0DAF-4A2E-BFEA-95896A567375}" type="datetimeFigureOut">
              <a:rPr lang="en-US" smtClean="0"/>
              <a:t>11/7/2024</a:t>
            </a:fld>
            <a:endParaRPr lang="en-US"/>
          </a:p>
        </p:txBody>
      </p:sp>
      <p:sp>
        <p:nvSpPr>
          <p:cNvPr id="5" name="Footer Placeholder 4">
            <a:extLst>
              <a:ext uri="{FF2B5EF4-FFF2-40B4-BE49-F238E27FC236}">
                <a16:creationId xmlns:a16="http://schemas.microsoft.com/office/drawing/2014/main" id="{3D6A4259-4775-5FFF-C9F6-9AF3CA420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BE5BF-C6D9-8435-A759-E531A7E992F7}"/>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15190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5448-E318-8772-6B56-91DDBD928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EE546-F90C-260C-7456-BA11197777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861AD1-CBF2-AA41-A6F5-B607C1B9A972}"/>
              </a:ext>
            </a:extLst>
          </p:cNvPr>
          <p:cNvSpPr>
            <a:spLocks noGrp="1"/>
          </p:cNvSpPr>
          <p:nvPr>
            <p:ph type="dt" sz="half" idx="10"/>
          </p:nvPr>
        </p:nvSpPr>
        <p:spPr/>
        <p:txBody>
          <a:bodyPr/>
          <a:lstStyle/>
          <a:p>
            <a:fld id="{FB30097B-0DAF-4A2E-BFEA-95896A567375}" type="datetimeFigureOut">
              <a:rPr lang="en-US" smtClean="0"/>
              <a:t>11/7/2024</a:t>
            </a:fld>
            <a:endParaRPr lang="en-US"/>
          </a:p>
        </p:txBody>
      </p:sp>
      <p:sp>
        <p:nvSpPr>
          <p:cNvPr id="5" name="Footer Placeholder 4">
            <a:extLst>
              <a:ext uri="{FF2B5EF4-FFF2-40B4-BE49-F238E27FC236}">
                <a16:creationId xmlns:a16="http://schemas.microsoft.com/office/drawing/2014/main" id="{82D051F3-FC3F-F0F6-77E9-010333E50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1854D-7314-CA91-678B-C2B1B5EE0BDC}"/>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221524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E447-FBDC-F94E-2D48-23BD077778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0FF4E-05E4-A724-DA9C-F68318F015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6A98A-5412-4C9E-0C92-9C4C3C2742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536DFC-B600-E3A5-F9F3-7E4CCF89B040}"/>
              </a:ext>
            </a:extLst>
          </p:cNvPr>
          <p:cNvSpPr>
            <a:spLocks noGrp="1"/>
          </p:cNvSpPr>
          <p:nvPr>
            <p:ph type="dt" sz="half" idx="10"/>
          </p:nvPr>
        </p:nvSpPr>
        <p:spPr/>
        <p:txBody>
          <a:bodyPr/>
          <a:lstStyle/>
          <a:p>
            <a:fld id="{FB30097B-0DAF-4A2E-BFEA-95896A567375}" type="datetimeFigureOut">
              <a:rPr lang="en-US" smtClean="0"/>
              <a:t>11/7/2024</a:t>
            </a:fld>
            <a:endParaRPr lang="en-US"/>
          </a:p>
        </p:txBody>
      </p:sp>
      <p:sp>
        <p:nvSpPr>
          <p:cNvPr id="6" name="Footer Placeholder 5">
            <a:extLst>
              <a:ext uri="{FF2B5EF4-FFF2-40B4-BE49-F238E27FC236}">
                <a16:creationId xmlns:a16="http://schemas.microsoft.com/office/drawing/2014/main" id="{24B3ABDF-3330-DD1C-0AC7-46300DEBDC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1BC1B-F291-C5AE-3992-CAE0C9BE8DE2}"/>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679894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F8A8-FF51-AE61-1140-7CF278674D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3A172D-9C68-4D6D-C36B-FF64402B5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A723F5-14B8-3129-F2A7-536794F09E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9D1C8-469F-BF9C-3B6B-432487B47E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3F9936-B55B-5E0D-6F5E-3F9521CD0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4CA31D-EA25-B136-87E9-333D551A6EA8}"/>
              </a:ext>
            </a:extLst>
          </p:cNvPr>
          <p:cNvSpPr>
            <a:spLocks noGrp="1"/>
          </p:cNvSpPr>
          <p:nvPr>
            <p:ph type="dt" sz="half" idx="10"/>
          </p:nvPr>
        </p:nvSpPr>
        <p:spPr/>
        <p:txBody>
          <a:bodyPr/>
          <a:lstStyle/>
          <a:p>
            <a:fld id="{FB30097B-0DAF-4A2E-BFEA-95896A567375}" type="datetimeFigureOut">
              <a:rPr lang="en-US" smtClean="0"/>
              <a:t>11/7/2024</a:t>
            </a:fld>
            <a:endParaRPr lang="en-US"/>
          </a:p>
        </p:txBody>
      </p:sp>
      <p:sp>
        <p:nvSpPr>
          <p:cNvPr id="8" name="Footer Placeholder 7">
            <a:extLst>
              <a:ext uri="{FF2B5EF4-FFF2-40B4-BE49-F238E27FC236}">
                <a16:creationId xmlns:a16="http://schemas.microsoft.com/office/drawing/2014/main" id="{68AEDF83-4279-1729-753C-419AC90E7C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7A4F37-5239-B3E5-1F7C-5FB5A50EF9AC}"/>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340365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118A-1952-B62F-93F5-7A058DE10B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45ACF6-524F-7B8B-E90A-1939D6FA5A81}"/>
              </a:ext>
            </a:extLst>
          </p:cNvPr>
          <p:cNvSpPr>
            <a:spLocks noGrp="1"/>
          </p:cNvSpPr>
          <p:nvPr>
            <p:ph type="dt" sz="half" idx="10"/>
          </p:nvPr>
        </p:nvSpPr>
        <p:spPr/>
        <p:txBody>
          <a:bodyPr/>
          <a:lstStyle/>
          <a:p>
            <a:fld id="{FB30097B-0DAF-4A2E-BFEA-95896A567375}" type="datetimeFigureOut">
              <a:rPr lang="en-US" smtClean="0"/>
              <a:t>11/7/2024</a:t>
            </a:fld>
            <a:endParaRPr lang="en-US"/>
          </a:p>
        </p:txBody>
      </p:sp>
      <p:sp>
        <p:nvSpPr>
          <p:cNvPr id="4" name="Footer Placeholder 3">
            <a:extLst>
              <a:ext uri="{FF2B5EF4-FFF2-40B4-BE49-F238E27FC236}">
                <a16:creationId xmlns:a16="http://schemas.microsoft.com/office/drawing/2014/main" id="{8033CAA5-FDF2-357E-9E23-19C052055C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4C4CC9-A95A-2E6F-7589-F43C82861BD6}"/>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108912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7E8E85-6054-D0B1-EE2B-3672056A9A14}"/>
              </a:ext>
            </a:extLst>
          </p:cNvPr>
          <p:cNvSpPr>
            <a:spLocks noGrp="1"/>
          </p:cNvSpPr>
          <p:nvPr>
            <p:ph type="dt" sz="half" idx="10"/>
          </p:nvPr>
        </p:nvSpPr>
        <p:spPr/>
        <p:txBody>
          <a:bodyPr/>
          <a:lstStyle/>
          <a:p>
            <a:fld id="{FB30097B-0DAF-4A2E-BFEA-95896A567375}" type="datetimeFigureOut">
              <a:rPr lang="en-US" smtClean="0"/>
              <a:t>11/7/2024</a:t>
            </a:fld>
            <a:endParaRPr lang="en-US"/>
          </a:p>
        </p:txBody>
      </p:sp>
      <p:sp>
        <p:nvSpPr>
          <p:cNvPr id="3" name="Footer Placeholder 2">
            <a:extLst>
              <a:ext uri="{FF2B5EF4-FFF2-40B4-BE49-F238E27FC236}">
                <a16:creationId xmlns:a16="http://schemas.microsoft.com/office/drawing/2014/main" id="{AE069055-43BC-D1DA-039F-BD41F14911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AD4045-3024-83AF-806F-688690C04E2E}"/>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262006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169A-1A02-6F06-DBE3-D558D6EDC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7CEE15-8187-439E-C5C7-99FC084A84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3083F9-1EEA-6997-4B4E-9EB86BFF8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81B3E2-C2BB-24F2-BA94-36D83411129D}"/>
              </a:ext>
            </a:extLst>
          </p:cNvPr>
          <p:cNvSpPr>
            <a:spLocks noGrp="1"/>
          </p:cNvSpPr>
          <p:nvPr>
            <p:ph type="dt" sz="half" idx="10"/>
          </p:nvPr>
        </p:nvSpPr>
        <p:spPr/>
        <p:txBody>
          <a:bodyPr/>
          <a:lstStyle/>
          <a:p>
            <a:fld id="{FB30097B-0DAF-4A2E-BFEA-95896A567375}" type="datetimeFigureOut">
              <a:rPr lang="en-US" smtClean="0"/>
              <a:t>11/7/2024</a:t>
            </a:fld>
            <a:endParaRPr lang="en-US"/>
          </a:p>
        </p:txBody>
      </p:sp>
      <p:sp>
        <p:nvSpPr>
          <p:cNvPr id="6" name="Footer Placeholder 5">
            <a:extLst>
              <a:ext uri="{FF2B5EF4-FFF2-40B4-BE49-F238E27FC236}">
                <a16:creationId xmlns:a16="http://schemas.microsoft.com/office/drawing/2014/main" id="{F22E5553-753A-0D7C-CBD2-4BA77C2A1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F9AD-3ABE-2310-6C91-1C0A1DBD60C8}"/>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180293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B6E8-96BB-5AF0-B744-770A6B067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BD34AD-7998-553B-02D3-9C8E2EAA2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7EDB44-9918-1AE1-B728-029181561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F2DF1-7263-FD98-B306-BF9F5A448092}"/>
              </a:ext>
            </a:extLst>
          </p:cNvPr>
          <p:cNvSpPr>
            <a:spLocks noGrp="1"/>
          </p:cNvSpPr>
          <p:nvPr>
            <p:ph type="dt" sz="half" idx="10"/>
          </p:nvPr>
        </p:nvSpPr>
        <p:spPr/>
        <p:txBody>
          <a:bodyPr/>
          <a:lstStyle/>
          <a:p>
            <a:fld id="{FB30097B-0DAF-4A2E-BFEA-95896A567375}" type="datetimeFigureOut">
              <a:rPr lang="en-US" smtClean="0"/>
              <a:t>11/7/2024</a:t>
            </a:fld>
            <a:endParaRPr lang="en-US"/>
          </a:p>
        </p:txBody>
      </p:sp>
      <p:sp>
        <p:nvSpPr>
          <p:cNvPr id="6" name="Footer Placeholder 5">
            <a:extLst>
              <a:ext uri="{FF2B5EF4-FFF2-40B4-BE49-F238E27FC236}">
                <a16:creationId xmlns:a16="http://schemas.microsoft.com/office/drawing/2014/main" id="{ACBE1B30-FB93-0897-4181-EA6F55D36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5D10AF-3E36-C002-093A-8AC2DA72A4CC}"/>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122625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1ED82-81C5-88E0-E84C-0027394D76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32028F-19AC-306D-FE17-EAC749B9E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57507-D2DB-3366-2CEF-AEA3403E9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30097B-0DAF-4A2E-BFEA-95896A567375}" type="datetimeFigureOut">
              <a:rPr lang="en-US" smtClean="0"/>
              <a:t>11/7/2024</a:t>
            </a:fld>
            <a:endParaRPr lang="en-US"/>
          </a:p>
        </p:txBody>
      </p:sp>
      <p:sp>
        <p:nvSpPr>
          <p:cNvPr id="5" name="Footer Placeholder 4">
            <a:extLst>
              <a:ext uri="{FF2B5EF4-FFF2-40B4-BE49-F238E27FC236}">
                <a16:creationId xmlns:a16="http://schemas.microsoft.com/office/drawing/2014/main" id="{C2C72A85-5017-CE0A-210A-5DB61E2569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9DB505-F981-1A0A-8D14-2890CF857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D0DA3F-AFAB-4DFD-9C53-A530D34E87AA}" type="slidenum">
              <a:rPr lang="en-US" smtClean="0"/>
              <a:t>‹#›</a:t>
            </a:fld>
            <a:endParaRPr lang="en-US"/>
          </a:p>
        </p:txBody>
      </p:sp>
    </p:spTree>
    <p:extLst>
      <p:ext uri="{BB962C8B-B14F-4D97-AF65-F5344CB8AC3E}">
        <p14:creationId xmlns:p14="http://schemas.microsoft.com/office/powerpoint/2010/main" val="3781197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D6D6-E6F8-F708-77CE-7B7EFF31F559}"/>
              </a:ext>
            </a:extLst>
          </p:cNvPr>
          <p:cNvSpPr>
            <a:spLocks noGrp="1"/>
          </p:cNvSpPr>
          <p:nvPr>
            <p:ph type="ctrTitle"/>
          </p:nvPr>
        </p:nvSpPr>
        <p:spPr/>
        <p:txBody>
          <a:bodyPr/>
          <a:lstStyle/>
          <a:p>
            <a:r>
              <a:rPr lang="en-US" dirty="0"/>
              <a:t>Lecture 5</a:t>
            </a:r>
          </a:p>
        </p:txBody>
      </p:sp>
      <p:sp>
        <p:nvSpPr>
          <p:cNvPr id="3" name="Subtitle 2">
            <a:extLst>
              <a:ext uri="{FF2B5EF4-FFF2-40B4-BE49-F238E27FC236}">
                <a16:creationId xmlns:a16="http://schemas.microsoft.com/office/drawing/2014/main" id="{F6BEE5C1-09C0-CA66-15E9-C87B545ED928}"/>
              </a:ext>
            </a:extLst>
          </p:cNvPr>
          <p:cNvSpPr>
            <a:spLocks noGrp="1"/>
          </p:cNvSpPr>
          <p:nvPr>
            <p:ph type="subTitle" idx="1"/>
          </p:nvPr>
        </p:nvSpPr>
        <p:spPr/>
        <p:txBody>
          <a:bodyPr/>
          <a:lstStyle/>
          <a:p>
            <a:r>
              <a:rPr lang="en-US" dirty="0"/>
              <a:t>Design based on Philosophy (and lots of Learnings)</a:t>
            </a:r>
          </a:p>
          <a:p>
            <a:r>
              <a:rPr lang="en-US" dirty="0"/>
              <a:t>Case study in decomposition and abstraction - UNIX</a:t>
            </a:r>
          </a:p>
        </p:txBody>
      </p:sp>
    </p:spTree>
    <p:extLst>
      <p:ext uri="{BB962C8B-B14F-4D97-AF65-F5344CB8AC3E}">
        <p14:creationId xmlns:p14="http://schemas.microsoft.com/office/powerpoint/2010/main" val="351698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Do one thing well</a:t>
            </a:r>
            <a:endParaRPr/>
          </a:p>
        </p:txBody>
      </p:sp>
      <p:sp>
        <p:nvSpPr>
          <p:cNvPr id="86" name="Google Shape;86;p17"/>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Autofit/>
          </a:bodyPr>
          <a:lstStyle/>
          <a:p>
            <a:pPr marL="0" indent="0">
              <a:buNone/>
            </a:pPr>
            <a:r>
              <a:rPr lang="en" sz="1867">
                <a:solidFill>
                  <a:srgbClr val="292929"/>
                </a:solidFill>
                <a:highlight>
                  <a:srgbClr val="F2F2F2"/>
                </a:highlight>
                <a:latin typeface="Courier New"/>
                <a:ea typeface="Courier New"/>
                <a:cs typeface="Courier New"/>
                <a:sym typeface="Courier New"/>
              </a:rPr>
              <a:t>cat</a:t>
            </a:r>
            <a:r>
              <a:rPr lang="en">
                <a:solidFill>
                  <a:srgbClr val="292929"/>
                </a:solidFill>
                <a:highlight>
                  <a:srgbClr val="FFFFFF"/>
                </a:highlight>
                <a:latin typeface="Georgia"/>
                <a:ea typeface="Georgia"/>
                <a:cs typeface="Georgia"/>
                <a:sym typeface="Georgia"/>
              </a:rPr>
              <a:t> does exactly one thing. It concatenates files and displays them on standard output. That’s all it does. It doesn’t do pagination. It doesn’t offer search functionality. It just does exactly what it says on the tin and no more.</a:t>
            </a:r>
            <a:endParaRPr>
              <a:solidFill>
                <a:srgbClr val="292929"/>
              </a:solidFill>
              <a:highlight>
                <a:srgbClr val="FFFFFF"/>
              </a:highlight>
              <a:latin typeface="Georgia"/>
              <a:ea typeface="Georgia"/>
              <a:cs typeface="Georgia"/>
              <a:sym typeface="Georgia"/>
            </a:endParaRPr>
          </a:p>
          <a:p>
            <a:pPr marL="0" indent="0">
              <a:lnSpc>
                <a:spcPct val="150000"/>
              </a:lnSpc>
              <a:spcBef>
                <a:spcPts val="2133"/>
              </a:spcBef>
              <a:buClr>
                <a:schemeClr val="dk1"/>
              </a:buClr>
              <a:buSzPts val="1100"/>
              <a:buNone/>
            </a:pPr>
            <a:r>
              <a:rPr lang="en" sz="1867">
                <a:solidFill>
                  <a:srgbClr val="292929"/>
                </a:solidFill>
                <a:highlight>
                  <a:srgbClr val="F2F2F2"/>
                </a:highlight>
                <a:latin typeface="Courier New"/>
                <a:ea typeface="Courier New"/>
                <a:cs typeface="Courier New"/>
                <a:sym typeface="Courier New"/>
              </a:rPr>
              <a:t>true</a:t>
            </a:r>
            <a:r>
              <a:rPr lang="en">
                <a:solidFill>
                  <a:srgbClr val="292929"/>
                </a:solidFill>
                <a:highlight>
                  <a:srgbClr val="FFFFFF"/>
                </a:highlight>
                <a:latin typeface="Georgia"/>
                <a:ea typeface="Georgia"/>
                <a:cs typeface="Georgia"/>
                <a:sym typeface="Georgia"/>
              </a:rPr>
              <a:t> and </a:t>
            </a:r>
            <a:r>
              <a:rPr lang="en" sz="1867">
                <a:solidFill>
                  <a:srgbClr val="292929"/>
                </a:solidFill>
                <a:highlight>
                  <a:srgbClr val="F2F2F2"/>
                </a:highlight>
                <a:latin typeface="Courier New"/>
                <a:ea typeface="Courier New"/>
                <a:cs typeface="Courier New"/>
                <a:sym typeface="Courier New"/>
              </a:rPr>
              <a:t>false</a:t>
            </a:r>
            <a:r>
              <a:rPr lang="en">
                <a:solidFill>
                  <a:srgbClr val="292929"/>
                </a:solidFill>
                <a:highlight>
                  <a:srgbClr val="FFFFFF"/>
                </a:highlight>
                <a:latin typeface="Georgia"/>
                <a:ea typeface="Georgia"/>
                <a:cs typeface="Georgia"/>
                <a:sym typeface="Georgia"/>
              </a:rPr>
              <a:t> are perhaps the best examples of doing one thing well. </a:t>
            </a:r>
            <a:r>
              <a:rPr lang="en" sz="1867">
                <a:solidFill>
                  <a:srgbClr val="292929"/>
                </a:solidFill>
                <a:highlight>
                  <a:srgbClr val="F2F2F2"/>
                </a:highlight>
                <a:latin typeface="Courier New"/>
                <a:ea typeface="Courier New"/>
                <a:cs typeface="Courier New"/>
                <a:sym typeface="Courier New"/>
              </a:rPr>
              <a:t>true</a:t>
            </a:r>
            <a:r>
              <a:rPr lang="en">
                <a:solidFill>
                  <a:srgbClr val="292929"/>
                </a:solidFill>
                <a:highlight>
                  <a:srgbClr val="FFFFFF"/>
                </a:highlight>
                <a:latin typeface="Georgia"/>
                <a:ea typeface="Georgia"/>
                <a:cs typeface="Georgia"/>
                <a:sym typeface="Georgia"/>
              </a:rPr>
              <a:t> does nothing, successfully! </a:t>
            </a:r>
            <a:r>
              <a:rPr lang="en" sz="1867">
                <a:solidFill>
                  <a:srgbClr val="292929"/>
                </a:solidFill>
                <a:highlight>
                  <a:srgbClr val="F2F2F2"/>
                </a:highlight>
                <a:latin typeface="Courier New"/>
                <a:ea typeface="Courier New"/>
                <a:cs typeface="Courier New"/>
                <a:sym typeface="Courier New"/>
              </a:rPr>
              <a:t>false</a:t>
            </a:r>
            <a:r>
              <a:rPr lang="en">
                <a:solidFill>
                  <a:srgbClr val="292929"/>
                </a:solidFill>
                <a:highlight>
                  <a:srgbClr val="FFFFFF"/>
                </a:highlight>
                <a:latin typeface="Georgia"/>
                <a:ea typeface="Georgia"/>
                <a:cs typeface="Georgia"/>
                <a:sym typeface="Georgia"/>
              </a:rPr>
              <a:t> does nothing.</a:t>
            </a:r>
            <a:endParaRPr>
              <a:solidFill>
                <a:srgbClr val="292929"/>
              </a:solidFill>
              <a:highlight>
                <a:srgbClr val="FFFFFF"/>
              </a:highlight>
              <a:latin typeface="Georgia"/>
              <a:ea typeface="Georgia"/>
              <a:cs typeface="Georgia"/>
              <a:sym typeface="Georgia"/>
            </a:endParaRPr>
          </a:p>
          <a:p>
            <a:pPr marL="253994" marR="253994" indent="0">
              <a:lnSpc>
                <a:spcPct val="150000"/>
              </a:lnSpc>
              <a:spcBef>
                <a:spcPts val="933"/>
              </a:spcBef>
              <a:buClr>
                <a:schemeClr val="dk1"/>
              </a:buClr>
              <a:buSzPts val="1100"/>
              <a:buNone/>
            </a:pPr>
            <a:r>
              <a:rPr lang="en" sz="1867">
                <a:solidFill>
                  <a:srgbClr val="292929"/>
                </a:solidFill>
                <a:highlight>
                  <a:srgbClr val="F2F2F2"/>
                </a:highlight>
                <a:latin typeface="Courier New"/>
                <a:ea typeface="Courier New"/>
                <a:cs typeface="Courier New"/>
                <a:sym typeface="Courier New"/>
              </a:rPr>
              <a:t>false &amp;&amp; echo Hi    # does nothing</a:t>
            </a:r>
            <a:endParaRPr sz="1867">
              <a:solidFill>
                <a:srgbClr val="292929"/>
              </a:solidFill>
              <a:highlight>
                <a:srgbClr val="F2F2F2"/>
              </a:highlight>
              <a:latin typeface="Courier New"/>
              <a:ea typeface="Courier New"/>
              <a:cs typeface="Courier New"/>
              <a:sym typeface="Courier New"/>
            </a:endParaRPr>
          </a:p>
          <a:p>
            <a:pPr marL="253994" marR="253994" indent="0">
              <a:lnSpc>
                <a:spcPct val="150000"/>
              </a:lnSpc>
              <a:spcBef>
                <a:spcPts val="933"/>
              </a:spcBef>
              <a:buClr>
                <a:schemeClr val="dk1"/>
              </a:buClr>
              <a:buSzPts val="1100"/>
              <a:buNone/>
            </a:pPr>
            <a:r>
              <a:rPr lang="en" sz="1867">
                <a:solidFill>
                  <a:srgbClr val="292929"/>
                </a:solidFill>
                <a:highlight>
                  <a:srgbClr val="F2F2F2"/>
                </a:highlight>
                <a:latin typeface="Courier New"/>
                <a:ea typeface="Courier New"/>
                <a:cs typeface="Courier New"/>
                <a:sym typeface="Courier New"/>
              </a:rPr>
              <a:t>true  &amp;&amp; echo Hi    # Prints Hi</a:t>
            </a:r>
            <a:endParaRPr sz="1867">
              <a:solidFill>
                <a:srgbClr val="292929"/>
              </a:solidFill>
              <a:highlight>
                <a:srgbClr val="F2F2F2"/>
              </a:highlight>
              <a:latin typeface="Courier New"/>
              <a:ea typeface="Courier New"/>
              <a:cs typeface="Courier New"/>
              <a:sym typeface="Courier New"/>
            </a:endParaRPr>
          </a:p>
          <a:p>
            <a:pPr marL="0" indent="0">
              <a:spcBef>
                <a:spcPts val="933"/>
              </a:spcBef>
              <a:spcAft>
                <a:spcPts val="2133"/>
              </a:spcAft>
              <a:buNone/>
            </a:pPr>
            <a:endParaRPr sz="2133">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Worse is Better</a:t>
            </a:r>
            <a:endParaRPr/>
          </a:p>
        </p:txBody>
      </p:sp>
      <p:sp>
        <p:nvSpPr>
          <p:cNvPr id="92" name="Google Shape;92;p18"/>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Autofit/>
          </a:bodyPr>
          <a:lstStyle/>
          <a:p>
            <a:pPr>
              <a:buChar char="-"/>
            </a:pPr>
            <a:r>
              <a:rPr lang="en" dirty="0"/>
              <a:t>Although this idea wasn’t a direct relative of the Unix philosophy, it’s certainly similar. </a:t>
            </a:r>
            <a:endParaRPr dirty="0"/>
          </a:p>
          <a:p>
            <a:pPr>
              <a:buChar char="-"/>
            </a:pPr>
            <a:r>
              <a:rPr lang="en" dirty="0"/>
              <a:t>The idea references the fact that additional features or complexity doesn’t necessarily make things better, and a “worse” project — one with fewer features and less complexity — is actually better because it will tend to be more reliable and usable. </a:t>
            </a:r>
            <a:endParaRPr dirty="0"/>
          </a:p>
          <a:p>
            <a:pPr>
              <a:buChar char="-"/>
            </a:pPr>
            <a:r>
              <a:rPr lang="en" dirty="0"/>
              <a:t>Most of us can recognize this idea in at least one of our projects. We start work on a project but midway though the project we decide that it should have another feature. The feature creep causes the project to be unusable or unreliable, even given its initial simple design goal. An emphasis on simplicity and interoperability helps fight feature creep.</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Composition</a:t>
            </a:r>
            <a:endParaRPr/>
          </a:p>
        </p:txBody>
      </p:sp>
      <p:sp>
        <p:nvSpPr>
          <p:cNvPr id="98" name="Google Shape;98;p19"/>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Autofit/>
          </a:bodyPr>
          <a:lstStyle/>
          <a:p>
            <a:pPr marL="0" indent="0">
              <a:lnSpc>
                <a:spcPct val="115000"/>
              </a:lnSpc>
              <a:buNone/>
            </a:pPr>
            <a:r>
              <a:rPr lang="en" dirty="0">
                <a:solidFill>
                  <a:srgbClr val="292929"/>
                </a:solidFill>
                <a:highlight>
                  <a:srgbClr val="FFFFFF"/>
                </a:highlight>
                <a:latin typeface="Georgia"/>
                <a:ea typeface="Georgia"/>
                <a:cs typeface="Georgia"/>
                <a:sym typeface="Georgia"/>
              </a:rPr>
              <a:t>In Unix, most operations have the ability to read and write to standard output in a well understood textual format. With a few commands, such as </a:t>
            </a:r>
            <a:r>
              <a:rPr lang="en" sz="1867" dirty="0">
                <a:solidFill>
                  <a:srgbClr val="292929"/>
                </a:solidFill>
                <a:highlight>
                  <a:srgbClr val="F2F2F2"/>
                </a:highlight>
                <a:latin typeface="Courier New"/>
                <a:ea typeface="Courier New"/>
                <a:cs typeface="Courier New"/>
                <a:sym typeface="Courier New"/>
              </a:rPr>
              <a:t>|</a:t>
            </a:r>
            <a:r>
              <a:rPr lang="en" dirty="0">
                <a:solidFill>
                  <a:srgbClr val="292929"/>
                </a:solidFill>
                <a:highlight>
                  <a:srgbClr val="FFFFFF"/>
                </a:highlight>
                <a:latin typeface="Georgia"/>
                <a:ea typeface="Georgia"/>
                <a:cs typeface="Georgia"/>
                <a:sym typeface="Georgia"/>
              </a:rPr>
              <a:t> and  </a:t>
            </a:r>
            <a:r>
              <a:rPr lang="en" sz="1867" dirty="0">
                <a:solidFill>
                  <a:srgbClr val="292929"/>
                </a:solidFill>
                <a:highlight>
                  <a:srgbClr val="F2F2F2"/>
                </a:highlight>
                <a:latin typeface="Courier New"/>
                <a:ea typeface="Courier New"/>
                <a:cs typeface="Courier New"/>
                <a:sym typeface="Courier New"/>
              </a:rPr>
              <a:t>&gt;</a:t>
            </a:r>
            <a:r>
              <a:rPr lang="en" dirty="0">
                <a:solidFill>
                  <a:srgbClr val="292929"/>
                </a:solidFill>
                <a:highlight>
                  <a:srgbClr val="FFFFFF"/>
                </a:highlight>
                <a:latin typeface="Georgia"/>
                <a:ea typeface="Georgia"/>
                <a:cs typeface="Georgia"/>
                <a:sym typeface="Georgia"/>
              </a:rPr>
              <a:t>  we can feed the output of one program to another. Let’s look at some examples:</a:t>
            </a:r>
            <a:endParaRPr dirty="0">
              <a:solidFill>
                <a:srgbClr val="292929"/>
              </a:solidFill>
              <a:highlight>
                <a:srgbClr val="FFFFFF"/>
              </a:highlight>
              <a:latin typeface="Georgia"/>
              <a:ea typeface="Georgia"/>
              <a:cs typeface="Georgia"/>
              <a:sym typeface="Georgia"/>
            </a:endParaRPr>
          </a:p>
          <a:p>
            <a:pPr marL="0" indent="0">
              <a:lnSpc>
                <a:spcPct val="115000"/>
              </a:lnSpc>
              <a:spcBef>
                <a:spcPts val="933"/>
              </a:spcBef>
              <a:buClr>
                <a:schemeClr val="dk1"/>
              </a:buClr>
              <a:buSzPts val="1100"/>
              <a:buNone/>
            </a:pPr>
            <a:endParaRPr dirty="0">
              <a:solidFill>
                <a:srgbClr val="292929"/>
              </a:solidFill>
              <a:highlight>
                <a:srgbClr val="FFFFFF"/>
              </a:highlight>
              <a:latin typeface="Georgia"/>
              <a:ea typeface="Georgia"/>
              <a:cs typeface="Georgia"/>
              <a:sym typeface="Georgia"/>
            </a:endParaRPr>
          </a:p>
          <a:p>
            <a:pPr marL="0" indent="0">
              <a:lnSpc>
                <a:spcPct val="115000"/>
              </a:lnSpc>
              <a:spcBef>
                <a:spcPts val="933"/>
              </a:spcBef>
              <a:buClr>
                <a:schemeClr val="dk1"/>
              </a:buClr>
              <a:buSzPts val="1100"/>
              <a:buNone/>
            </a:pPr>
            <a:r>
              <a:rPr lang="en" dirty="0">
                <a:solidFill>
                  <a:srgbClr val="292929"/>
                </a:solidFill>
                <a:highlight>
                  <a:srgbClr val="FFFFFF"/>
                </a:highlight>
                <a:latin typeface="Georgia"/>
                <a:ea typeface="Georgia"/>
                <a:cs typeface="Georgia"/>
                <a:sym typeface="Georgia"/>
              </a:rPr>
              <a:t>In this example, we use </a:t>
            </a:r>
            <a:r>
              <a:rPr lang="en" sz="1867" dirty="0">
                <a:solidFill>
                  <a:srgbClr val="292929"/>
                </a:solidFill>
                <a:highlight>
                  <a:srgbClr val="F2F2F2"/>
                </a:highlight>
                <a:latin typeface="Courier New"/>
                <a:ea typeface="Courier New"/>
                <a:cs typeface="Courier New"/>
                <a:sym typeface="Courier New"/>
              </a:rPr>
              <a:t>cat</a:t>
            </a:r>
            <a:r>
              <a:rPr lang="en" dirty="0">
                <a:solidFill>
                  <a:srgbClr val="292929"/>
                </a:solidFill>
                <a:highlight>
                  <a:srgbClr val="FFFFFF"/>
                </a:highlight>
                <a:latin typeface="Georgia"/>
                <a:ea typeface="Georgia"/>
                <a:cs typeface="Georgia"/>
                <a:sym typeface="Georgia"/>
              </a:rPr>
              <a:t> to output the contents of a file and feed the output into </a:t>
            </a:r>
            <a:r>
              <a:rPr lang="en" sz="1867" dirty="0">
                <a:solidFill>
                  <a:srgbClr val="292929"/>
                </a:solidFill>
                <a:highlight>
                  <a:srgbClr val="F2F2F2"/>
                </a:highlight>
                <a:latin typeface="Courier New"/>
                <a:ea typeface="Courier New"/>
                <a:cs typeface="Courier New"/>
                <a:sym typeface="Courier New"/>
              </a:rPr>
              <a:t>wc</a:t>
            </a:r>
            <a:r>
              <a:rPr lang="en" dirty="0">
                <a:solidFill>
                  <a:srgbClr val="292929"/>
                </a:solidFill>
                <a:highlight>
                  <a:srgbClr val="FFFFFF"/>
                </a:highlight>
                <a:latin typeface="Georgia"/>
                <a:ea typeface="Georgia"/>
                <a:cs typeface="Georgia"/>
                <a:sym typeface="Georgia"/>
              </a:rPr>
              <a:t> who can count the number of lines in a file.</a:t>
            </a:r>
            <a:endParaRPr dirty="0">
              <a:solidFill>
                <a:srgbClr val="292929"/>
              </a:solidFill>
              <a:highlight>
                <a:srgbClr val="FFFFFF"/>
              </a:highlight>
              <a:latin typeface="Georgia"/>
              <a:ea typeface="Georgia"/>
              <a:cs typeface="Georgia"/>
              <a:sym typeface="Georgia"/>
            </a:endParaRPr>
          </a:p>
          <a:p>
            <a:pPr marL="253994" marR="253994" indent="0">
              <a:lnSpc>
                <a:spcPct val="115000"/>
              </a:lnSpc>
              <a:spcBef>
                <a:spcPts val="933"/>
              </a:spcBef>
              <a:buClr>
                <a:schemeClr val="dk1"/>
              </a:buClr>
              <a:buSzPts val="1100"/>
              <a:buNone/>
            </a:pPr>
            <a:r>
              <a:rPr lang="en" sz="1867" dirty="0">
                <a:solidFill>
                  <a:srgbClr val="292929"/>
                </a:solidFill>
                <a:highlight>
                  <a:srgbClr val="F2F2F2"/>
                </a:highlight>
                <a:latin typeface="Courier New"/>
                <a:ea typeface="Courier New"/>
                <a:cs typeface="Courier New"/>
                <a:sym typeface="Courier New"/>
              </a:rPr>
              <a:t>cat text.txt | wc -l</a:t>
            </a:r>
            <a:endParaRPr sz="1867" dirty="0">
              <a:solidFill>
                <a:srgbClr val="292929"/>
              </a:solidFill>
              <a:highlight>
                <a:srgbClr val="F2F2F2"/>
              </a:highlight>
              <a:latin typeface="Courier New"/>
              <a:ea typeface="Courier New"/>
              <a:cs typeface="Courier New"/>
              <a:sym typeface="Courier New"/>
            </a:endParaRPr>
          </a:p>
          <a:p>
            <a:pPr marL="0" indent="0">
              <a:lnSpc>
                <a:spcPct val="115000"/>
              </a:lnSpc>
              <a:spcBef>
                <a:spcPts val="933"/>
              </a:spcBef>
              <a:spcAft>
                <a:spcPts val="933"/>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Everything is a file</a:t>
            </a:r>
            <a:endParaRPr/>
          </a:p>
        </p:txBody>
      </p:sp>
      <p:sp>
        <p:nvSpPr>
          <p:cNvPr id="104" name="Google Shape;104;p20"/>
          <p:cNvSpPr txBox="1">
            <a:spLocks noGrp="1"/>
          </p:cNvSpPr>
          <p:nvPr>
            <p:ph type="body" idx="1"/>
          </p:nvPr>
        </p:nvSpPr>
        <p:spPr>
          <a:xfrm>
            <a:off x="415600" y="1420367"/>
            <a:ext cx="11360800" cy="4472000"/>
          </a:xfrm>
          <a:prstGeom prst="rect">
            <a:avLst/>
          </a:prstGeom>
        </p:spPr>
        <p:txBody>
          <a:bodyPr spcFirstLastPara="1" vert="horz" wrap="square" lIns="121900" tIns="121900" rIns="121900" bIns="121900" rtlCol="0" anchor="t" anchorCtr="0">
            <a:noAutofit/>
          </a:bodyPr>
          <a:lstStyle/>
          <a:p>
            <a:pPr marL="0" indent="0">
              <a:lnSpc>
                <a:spcPct val="150000"/>
              </a:lnSpc>
              <a:spcBef>
                <a:spcPts val="133"/>
              </a:spcBef>
              <a:buNone/>
            </a:pPr>
            <a:r>
              <a:rPr lang="en" sz="2267" dirty="0">
                <a:solidFill>
                  <a:srgbClr val="292929"/>
                </a:solidFill>
                <a:highlight>
                  <a:srgbClr val="FFFFFF"/>
                </a:highlight>
                <a:latin typeface="+mj-lt"/>
                <a:ea typeface="Georgia"/>
                <a:cs typeface="Georgia"/>
                <a:sym typeface="Georgia"/>
              </a:rPr>
              <a:t>In UNIX everything is a file (or more precisely, everything is a stream of bytes). This means that the same APIs/commands can be used for reading a CD-ROM drive, writing a network socket or finding out CPU info.</a:t>
            </a:r>
            <a:endParaRPr sz="2267" dirty="0">
              <a:solidFill>
                <a:srgbClr val="292929"/>
              </a:solidFill>
              <a:highlight>
                <a:srgbClr val="FFFFFF"/>
              </a:highlight>
              <a:latin typeface="+mj-lt"/>
              <a:ea typeface="Georgia"/>
              <a:cs typeface="Georgia"/>
              <a:sym typeface="Georgia"/>
            </a:endParaRPr>
          </a:p>
          <a:p>
            <a:pPr marL="0" indent="0">
              <a:lnSpc>
                <a:spcPct val="150000"/>
              </a:lnSpc>
              <a:spcBef>
                <a:spcPts val="933"/>
              </a:spcBef>
              <a:buClr>
                <a:schemeClr val="dk1"/>
              </a:buClr>
              <a:buSzPts val="1100"/>
              <a:buNone/>
            </a:pPr>
            <a:endParaRPr sz="2267" dirty="0">
              <a:solidFill>
                <a:srgbClr val="292929"/>
              </a:solidFill>
              <a:highlight>
                <a:srgbClr val="FFFFFF"/>
              </a:highlight>
              <a:latin typeface="+mj-lt"/>
              <a:ea typeface="Georgia"/>
              <a:cs typeface="Georgia"/>
              <a:sym typeface="Georgia"/>
            </a:endParaRPr>
          </a:p>
          <a:p>
            <a:pPr marL="0" indent="0">
              <a:lnSpc>
                <a:spcPct val="150000"/>
              </a:lnSpc>
              <a:spcBef>
                <a:spcPts val="933"/>
              </a:spcBef>
              <a:buClr>
                <a:schemeClr val="dk1"/>
              </a:buClr>
              <a:buSzPts val="1100"/>
              <a:buNone/>
            </a:pPr>
            <a:r>
              <a:rPr lang="en" sz="2267" dirty="0">
                <a:solidFill>
                  <a:srgbClr val="292929"/>
                </a:solidFill>
                <a:highlight>
                  <a:srgbClr val="FFFFFF"/>
                </a:highlight>
                <a:latin typeface="+mj-lt"/>
                <a:ea typeface="Georgia"/>
                <a:cs typeface="Georgia"/>
                <a:sym typeface="Georgia"/>
              </a:rPr>
              <a:t>For example, the entire </a:t>
            </a:r>
            <a:r>
              <a:rPr lang="en" sz="1733" dirty="0">
                <a:solidFill>
                  <a:srgbClr val="292929"/>
                </a:solidFill>
                <a:highlight>
                  <a:srgbClr val="F2F2F2"/>
                </a:highlight>
                <a:latin typeface="+mj-lt"/>
                <a:ea typeface="Courier New"/>
                <a:cs typeface="Courier New"/>
                <a:sym typeface="Courier New"/>
              </a:rPr>
              <a:t>/proc</a:t>
            </a:r>
            <a:r>
              <a:rPr lang="en" sz="2267" dirty="0">
                <a:solidFill>
                  <a:srgbClr val="292929"/>
                </a:solidFill>
                <a:highlight>
                  <a:srgbClr val="FFFFFF"/>
                </a:highlight>
                <a:latin typeface="+mj-lt"/>
                <a:ea typeface="Georgia"/>
                <a:cs typeface="Georgia"/>
                <a:sym typeface="Georgia"/>
              </a:rPr>
              <a:t> file system on Linux isn’t really files — it’s a dynamic view of information that’s exposed as a bunch of file descriptors. </a:t>
            </a:r>
            <a:endParaRPr sz="1733" u="sng" dirty="0">
              <a:solidFill>
                <a:schemeClr val="hlink"/>
              </a:solidFill>
              <a:highlight>
                <a:srgbClr val="F2F2F2"/>
              </a:highlight>
              <a:latin typeface="+mj-lt"/>
              <a:ea typeface="Courier New"/>
              <a:cs typeface="Courier New"/>
              <a:sym typeface="Courier New"/>
            </a:endParaRPr>
          </a:p>
          <a:p>
            <a:pPr marL="0" indent="0">
              <a:spcBef>
                <a:spcPts val="933"/>
              </a:spcBef>
              <a:spcAft>
                <a:spcPts val="2133"/>
              </a:spcAft>
              <a:buNone/>
            </a:pPr>
            <a:endParaRPr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body" idx="1"/>
          </p:nvPr>
        </p:nvSpPr>
        <p:spPr>
          <a:xfrm>
            <a:off x="415600" y="354000"/>
            <a:ext cx="11360800" cy="4472000"/>
          </a:xfrm>
          <a:prstGeom prst="rect">
            <a:avLst/>
          </a:prstGeom>
        </p:spPr>
        <p:txBody>
          <a:bodyPr spcFirstLastPara="1" vert="horz" wrap="square" lIns="121900" tIns="121900" rIns="121900" bIns="121900" rtlCol="0" anchor="t" anchorCtr="0">
            <a:noAutofit/>
          </a:bodyPr>
          <a:lstStyle/>
          <a:p>
            <a:pPr marL="0" indent="0">
              <a:lnSpc>
                <a:spcPct val="150000"/>
              </a:lnSpc>
              <a:spcBef>
                <a:spcPts val="133"/>
              </a:spcBef>
              <a:buClr>
                <a:schemeClr val="dk1"/>
              </a:buClr>
              <a:buSzPts val="1100"/>
              <a:buNone/>
            </a:pPr>
            <a:r>
              <a:rPr lang="en" sz="2133">
                <a:solidFill>
                  <a:srgbClr val="292929"/>
                </a:solidFill>
                <a:highlight>
                  <a:srgbClr val="FFFFFF"/>
                </a:highlight>
                <a:latin typeface="Georgia"/>
                <a:ea typeface="Georgia"/>
                <a:cs typeface="Georgia"/>
                <a:sym typeface="Georgia"/>
              </a:rPr>
              <a:t>S</a:t>
            </a:r>
            <a:r>
              <a:rPr lang="en">
                <a:solidFill>
                  <a:srgbClr val="292929"/>
                </a:solidFill>
                <a:highlight>
                  <a:srgbClr val="FFFFFF"/>
                </a:highlight>
                <a:latin typeface="Georgia"/>
                <a:ea typeface="Georgia"/>
                <a:cs typeface="Georgia"/>
                <a:sym typeface="Georgia"/>
              </a:rPr>
              <a:t>ome examples:</a:t>
            </a:r>
            <a:endParaRPr>
              <a:solidFill>
                <a:srgbClr val="292929"/>
              </a:solidFill>
              <a:highlight>
                <a:srgbClr val="FFFFFF"/>
              </a:highlight>
              <a:latin typeface="Georgia"/>
              <a:ea typeface="Georgia"/>
              <a:cs typeface="Georgia"/>
              <a:sym typeface="Georgia"/>
            </a:endParaRPr>
          </a:p>
          <a:p>
            <a:pPr marL="253994" marR="253994" indent="0">
              <a:lnSpc>
                <a:spcPct val="200000"/>
              </a:lnSpc>
              <a:spcBef>
                <a:spcPts val="933"/>
              </a:spcBef>
              <a:buClr>
                <a:schemeClr val="dk1"/>
              </a:buClr>
              <a:buSzPts val="1100"/>
              <a:buNone/>
            </a:pPr>
            <a:r>
              <a:rPr lang="en" sz="1867">
                <a:solidFill>
                  <a:srgbClr val="292929"/>
                </a:solidFill>
                <a:highlight>
                  <a:srgbClr val="F2F2F2"/>
                </a:highlight>
                <a:latin typeface="Courier New"/>
                <a:ea typeface="Courier New"/>
                <a:cs typeface="Courier New"/>
                <a:sym typeface="Courier New"/>
              </a:rPr>
              <a:t>cat /proc/cpuinfo       # Displays your CPU info exposed as a file</a:t>
            </a:r>
            <a:endParaRPr sz="1867">
              <a:solidFill>
                <a:srgbClr val="292929"/>
              </a:solidFill>
              <a:highlight>
                <a:srgbClr val="F2F2F2"/>
              </a:highlight>
              <a:latin typeface="Courier New"/>
              <a:ea typeface="Courier New"/>
              <a:cs typeface="Courier New"/>
              <a:sym typeface="Courier New"/>
            </a:endParaRPr>
          </a:p>
          <a:p>
            <a:pPr marL="253994" marR="253994" indent="0">
              <a:lnSpc>
                <a:spcPct val="200000"/>
              </a:lnSpc>
              <a:spcBef>
                <a:spcPts val="933"/>
              </a:spcBef>
              <a:buClr>
                <a:schemeClr val="dk1"/>
              </a:buClr>
              <a:buSzPts val="1100"/>
              <a:buNone/>
            </a:pPr>
            <a:r>
              <a:rPr lang="en" sz="1867">
                <a:solidFill>
                  <a:srgbClr val="292929"/>
                </a:solidFill>
                <a:highlight>
                  <a:srgbClr val="F2F2F2"/>
                </a:highlight>
                <a:latin typeface="Courier New"/>
                <a:ea typeface="Courier New"/>
                <a:cs typeface="Courier New"/>
                <a:sym typeface="Courier New"/>
              </a:rPr>
              <a:t>echo "This is the next line in the log" &gt;&gt; log.file  # Redirects output         into a file called log.file</a:t>
            </a:r>
            <a:endParaRPr sz="1867">
              <a:solidFill>
                <a:srgbClr val="292929"/>
              </a:solidFill>
              <a:highlight>
                <a:srgbClr val="F2F2F2"/>
              </a:highlight>
              <a:latin typeface="Courier New"/>
              <a:ea typeface="Courier New"/>
              <a:cs typeface="Courier New"/>
              <a:sym typeface="Courier New"/>
            </a:endParaRPr>
          </a:p>
          <a:p>
            <a:pPr marL="253994" marR="253994" indent="0">
              <a:lnSpc>
                <a:spcPct val="200000"/>
              </a:lnSpc>
              <a:spcBef>
                <a:spcPts val="933"/>
              </a:spcBef>
              <a:buClr>
                <a:schemeClr val="dk1"/>
              </a:buClr>
              <a:buSzPts val="1100"/>
              <a:buNone/>
            </a:pPr>
            <a:endParaRPr sz="1867">
              <a:solidFill>
                <a:srgbClr val="292929"/>
              </a:solidFill>
              <a:highlight>
                <a:srgbClr val="F2F2F2"/>
              </a:highlight>
              <a:latin typeface="Courier New"/>
              <a:ea typeface="Courier New"/>
              <a:cs typeface="Courier New"/>
              <a:sym typeface="Courier New"/>
            </a:endParaRPr>
          </a:p>
          <a:p>
            <a:pPr marL="253994" marR="253994" indent="0">
              <a:lnSpc>
                <a:spcPct val="200000"/>
              </a:lnSpc>
              <a:spcBef>
                <a:spcPts val="933"/>
              </a:spcBef>
              <a:spcAft>
                <a:spcPts val="933"/>
              </a:spcAft>
              <a:buClr>
                <a:schemeClr val="dk1"/>
              </a:buClr>
              <a:buSzPts val="1100"/>
              <a:buNone/>
            </a:pPr>
            <a:r>
              <a:rPr lang="en" sz="1867">
                <a:solidFill>
                  <a:srgbClr val="292929"/>
                </a:solidFill>
                <a:highlight>
                  <a:srgbClr val="F2F2F2"/>
                </a:highlight>
                <a:latin typeface="Courier New"/>
                <a:ea typeface="Courier New"/>
                <a:cs typeface="Courier New"/>
                <a:sym typeface="Courier New"/>
              </a:rPr>
              <a:t>Example in code</a:t>
            </a:r>
            <a:endParaRPr sz="2667"/>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A simple program</a:t>
            </a:r>
            <a:endParaRPr/>
          </a:p>
        </p:txBody>
      </p:sp>
      <p:sp>
        <p:nvSpPr>
          <p:cNvPr id="115" name="Google Shape;115;p22"/>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Autofit/>
          </a:bodyPr>
          <a:lstStyle/>
          <a:p>
            <a:pPr>
              <a:buChar char="-"/>
            </a:pPr>
            <a:r>
              <a:rPr lang="en"/>
              <a:t>Does one thing</a:t>
            </a:r>
            <a:endParaRPr/>
          </a:p>
          <a:p>
            <a:pPr>
              <a:buChar char="-"/>
            </a:pPr>
            <a:r>
              <a:rPr lang="en"/>
              <a:t>Does it well</a:t>
            </a:r>
            <a:endParaRPr/>
          </a:p>
          <a:p>
            <a:pPr>
              <a:buChar char="-"/>
            </a:pPr>
            <a:r>
              <a:rPr lang="en"/>
              <a:t>No versioning problems</a:t>
            </a:r>
            <a:endParaRPr/>
          </a:p>
          <a:p>
            <a:pPr>
              <a:buChar char="-"/>
            </a:pPr>
            <a:r>
              <a:rPr lang="en"/>
              <a:t>Can be used by any program written in any language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body" idx="1"/>
          </p:nvPr>
        </p:nvSpPr>
        <p:spPr>
          <a:xfrm>
            <a:off x="415600" y="247333"/>
            <a:ext cx="11360800" cy="44720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1733"/>
              <a:t>func upper(f *os.File) {</a:t>
            </a:r>
            <a:endParaRPr sz="1733"/>
          </a:p>
          <a:p>
            <a:pPr marL="0" indent="0">
              <a:lnSpc>
                <a:spcPct val="100000"/>
              </a:lnSpc>
              <a:buNone/>
            </a:pPr>
            <a:r>
              <a:rPr lang="en" sz="1733"/>
              <a:t>	input := bufio.NewScanner(f)</a:t>
            </a:r>
            <a:endParaRPr sz="1733"/>
          </a:p>
          <a:p>
            <a:pPr marL="0" indent="0">
              <a:lnSpc>
                <a:spcPct val="100000"/>
              </a:lnSpc>
              <a:buNone/>
            </a:pPr>
            <a:r>
              <a:rPr lang="en" sz="1733"/>
              <a:t>	for input.Scan() {</a:t>
            </a:r>
            <a:endParaRPr sz="1733"/>
          </a:p>
          <a:p>
            <a:pPr marL="0" indent="0">
              <a:lnSpc>
                <a:spcPct val="100000"/>
              </a:lnSpc>
              <a:buNone/>
            </a:pPr>
            <a:r>
              <a:rPr lang="en" sz="1733"/>
              <a:t>		fmt.Println(strings.ToUpper(input.Text()))</a:t>
            </a:r>
            <a:endParaRPr sz="1733"/>
          </a:p>
          <a:p>
            <a:pPr marL="0" indent="0">
              <a:lnSpc>
                <a:spcPct val="100000"/>
              </a:lnSpc>
              <a:buNone/>
            </a:pPr>
            <a:r>
              <a:rPr lang="en" sz="1733"/>
              <a:t>	}</a:t>
            </a:r>
            <a:endParaRPr sz="1733"/>
          </a:p>
          <a:p>
            <a:pPr marL="0" indent="0">
              <a:lnSpc>
                <a:spcPct val="100000"/>
              </a:lnSpc>
              <a:buNone/>
            </a:pPr>
            <a:r>
              <a:rPr lang="en" sz="1733"/>
              <a:t>}</a:t>
            </a:r>
            <a:endParaRPr sz="1733"/>
          </a:p>
          <a:p>
            <a:pPr marL="0" indent="0">
              <a:lnSpc>
                <a:spcPct val="100000"/>
              </a:lnSpc>
              <a:buNone/>
            </a:pPr>
            <a:endParaRPr sz="1733"/>
          </a:p>
          <a:p>
            <a:pPr marL="0" indent="0">
              <a:lnSpc>
                <a:spcPct val="100000"/>
              </a:lnSpc>
              <a:buNone/>
            </a:pPr>
            <a:r>
              <a:rPr lang="en" sz="1733"/>
              <a:t>func main() {</a:t>
            </a:r>
            <a:endParaRPr sz="1733"/>
          </a:p>
          <a:p>
            <a:pPr marL="0" indent="0">
              <a:lnSpc>
                <a:spcPct val="100000"/>
              </a:lnSpc>
              <a:buNone/>
            </a:pPr>
            <a:r>
              <a:rPr lang="en" sz="1733"/>
              <a:t>	files := os.Args[1:]</a:t>
            </a:r>
            <a:endParaRPr sz="1733"/>
          </a:p>
          <a:p>
            <a:pPr marL="0" indent="0">
              <a:lnSpc>
                <a:spcPct val="100000"/>
              </a:lnSpc>
              <a:buNone/>
            </a:pPr>
            <a:r>
              <a:rPr lang="en" sz="1733"/>
              <a:t>	if len(files) == 0 {</a:t>
            </a:r>
            <a:endParaRPr sz="1733"/>
          </a:p>
          <a:p>
            <a:pPr marL="0" indent="0">
              <a:lnSpc>
                <a:spcPct val="100000"/>
              </a:lnSpc>
              <a:buNone/>
            </a:pPr>
            <a:r>
              <a:rPr lang="en" sz="1733"/>
              <a:t>		upper(os.Stdin)</a:t>
            </a:r>
            <a:endParaRPr sz="1733"/>
          </a:p>
          <a:p>
            <a:pPr marL="0" indent="0">
              <a:lnSpc>
                <a:spcPct val="100000"/>
              </a:lnSpc>
              <a:buNone/>
            </a:pPr>
            <a:r>
              <a:rPr lang="en" sz="1733"/>
              <a:t>	} else {</a:t>
            </a:r>
            <a:endParaRPr sz="1733"/>
          </a:p>
          <a:p>
            <a:pPr marL="0" indent="0">
              <a:lnSpc>
                <a:spcPct val="100000"/>
              </a:lnSpc>
              <a:buNone/>
            </a:pPr>
            <a:r>
              <a:rPr lang="en" sz="1733"/>
              <a:t>		for _, file := range files {</a:t>
            </a:r>
            <a:endParaRPr sz="1733"/>
          </a:p>
          <a:p>
            <a:pPr marL="0" indent="0">
              <a:lnSpc>
                <a:spcPct val="100000"/>
              </a:lnSpc>
              <a:buNone/>
            </a:pPr>
            <a:r>
              <a:rPr lang="en" sz="1733"/>
              <a:t>			f, err := os.Open(file)</a:t>
            </a:r>
            <a:endParaRPr sz="1733"/>
          </a:p>
          <a:p>
            <a:pPr marL="0" indent="0">
              <a:lnSpc>
                <a:spcPct val="100000"/>
              </a:lnSpc>
              <a:buNone/>
            </a:pPr>
            <a:r>
              <a:rPr lang="en" sz="1733"/>
              <a:t>			if err != nil {</a:t>
            </a:r>
            <a:endParaRPr sz="1733"/>
          </a:p>
          <a:p>
            <a:pPr marL="0" indent="0">
              <a:lnSpc>
                <a:spcPct val="100000"/>
              </a:lnSpc>
              <a:buNone/>
            </a:pPr>
            <a:r>
              <a:rPr lang="en" sz="1733"/>
              <a:t>				fmt.Fprintf(os.Stderr, "%s: %v\n", os.Args[0], err)</a:t>
            </a:r>
            <a:endParaRPr sz="1733"/>
          </a:p>
          <a:p>
            <a:pPr marL="0" indent="0">
              <a:lnSpc>
                <a:spcPct val="100000"/>
              </a:lnSpc>
              <a:buNone/>
            </a:pPr>
            <a:r>
              <a:rPr lang="en" sz="1733"/>
              <a:t>				continue</a:t>
            </a:r>
            <a:endParaRPr sz="1733"/>
          </a:p>
          <a:p>
            <a:pPr marL="0" indent="0">
              <a:lnSpc>
                <a:spcPct val="100000"/>
              </a:lnSpc>
              <a:buNone/>
            </a:pPr>
            <a:r>
              <a:rPr lang="en" sz="1733"/>
              <a:t>			}</a:t>
            </a:r>
            <a:endParaRPr sz="1733"/>
          </a:p>
          <a:p>
            <a:pPr marL="0" indent="0">
              <a:lnSpc>
                <a:spcPct val="100000"/>
              </a:lnSpc>
              <a:buNone/>
            </a:pPr>
            <a:r>
              <a:rPr lang="en" sz="1733"/>
              <a:t>			upper(f)</a:t>
            </a:r>
            <a:endParaRPr sz="1733"/>
          </a:p>
          <a:p>
            <a:pPr marL="0" indent="0">
              <a:lnSpc>
                <a:spcPct val="100000"/>
              </a:lnSpc>
              <a:buNone/>
            </a:pPr>
            <a:r>
              <a:rPr lang="en" sz="1733"/>
              <a:t>			f.Close()</a:t>
            </a:r>
            <a:endParaRPr sz="1733"/>
          </a:p>
          <a:p>
            <a:pPr marL="0" indent="0">
              <a:lnSpc>
                <a:spcPct val="100000"/>
              </a:lnSpc>
              <a:buNone/>
            </a:pPr>
            <a:r>
              <a:rPr lang="en" sz="1733"/>
              <a:t>		}</a:t>
            </a:r>
            <a:endParaRPr sz="1733"/>
          </a:p>
          <a:p>
            <a:pPr marL="0" indent="0">
              <a:lnSpc>
                <a:spcPct val="100000"/>
              </a:lnSpc>
              <a:buNone/>
            </a:pPr>
            <a:r>
              <a:rPr lang="en" sz="1733"/>
              <a:t>	}</a:t>
            </a:r>
            <a:endParaRPr sz="1733"/>
          </a:p>
          <a:p>
            <a:pPr marL="0" indent="0">
              <a:lnSpc>
                <a:spcPct val="100000"/>
              </a:lnSpc>
              <a:buNone/>
            </a:pPr>
            <a:r>
              <a:rPr lang="en" sz="1733"/>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Another example </a:t>
            </a:r>
            <a:endParaRPr/>
          </a:p>
        </p:txBody>
      </p:sp>
      <p:sp>
        <p:nvSpPr>
          <p:cNvPr id="126" name="Google Shape;126;p24"/>
          <p:cNvSpPr txBox="1"/>
          <p:nvPr/>
        </p:nvSpPr>
        <p:spPr>
          <a:xfrm>
            <a:off x="799767" y="1812800"/>
            <a:ext cx="9028400" cy="4248800"/>
          </a:xfrm>
          <a:prstGeom prst="rect">
            <a:avLst/>
          </a:prstGeom>
          <a:noFill/>
          <a:ln>
            <a:noFill/>
          </a:ln>
        </p:spPr>
        <p:txBody>
          <a:bodyPr spcFirstLastPara="1" wrap="square" lIns="121900" tIns="121900" rIns="121900" bIns="121900" anchor="t" anchorCtr="0">
            <a:noAutofit/>
          </a:bodyPr>
          <a:lstStyle/>
          <a:p>
            <a:pPr marL="609585" indent="-457189">
              <a:lnSpc>
                <a:spcPct val="115000"/>
              </a:lnSpc>
              <a:buClr>
                <a:schemeClr val="dk1"/>
              </a:buClr>
              <a:buSzPts val="1800"/>
              <a:buFont typeface="Open Sans"/>
              <a:buChar char="-"/>
            </a:pPr>
            <a:r>
              <a:rPr lang="en" sz="2400">
                <a:solidFill>
                  <a:schemeClr val="dk1"/>
                </a:solidFill>
                <a:latin typeface="Open Sans"/>
                <a:ea typeface="Open Sans"/>
                <a:cs typeface="Open Sans"/>
                <a:sym typeface="Open Sans"/>
              </a:rPr>
              <a:t>Does one thing</a:t>
            </a:r>
            <a:endParaRPr sz="2400">
              <a:solidFill>
                <a:schemeClr val="dk1"/>
              </a:solidFill>
              <a:latin typeface="Open Sans"/>
              <a:ea typeface="Open Sans"/>
              <a:cs typeface="Open Sans"/>
              <a:sym typeface="Open Sans"/>
            </a:endParaRPr>
          </a:p>
          <a:p>
            <a:pPr marL="609585" indent="-457189">
              <a:lnSpc>
                <a:spcPct val="115000"/>
              </a:lnSpc>
              <a:buClr>
                <a:schemeClr val="dk1"/>
              </a:buClr>
              <a:buSzPts val="1800"/>
              <a:buFont typeface="Open Sans"/>
              <a:buChar char="-"/>
            </a:pPr>
            <a:r>
              <a:rPr lang="en" sz="2400">
                <a:solidFill>
                  <a:schemeClr val="dk1"/>
                </a:solidFill>
                <a:latin typeface="Open Sans"/>
                <a:ea typeface="Open Sans"/>
                <a:cs typeface="Open Sans"/>
                <a:sym typeface="Open Sans"/>
              </a:rPr>
              <a:t>Does it well</a:t>
            </a:r>
            <a:endParaRPr sz="2400">
              <a:solidFill>
                <a:schemeClr val="dk1"/>
              </a:solidFill>
              <a:latin typeface="Open Sans"/>
              <a:ea typeface="Open Sans"/>
              <a:cs typeface="Open Sans"/>
              <a:sym typeface="Open Sans"/>
            </a:endParaRPr>
          </a:p>
          <a:p>
            <a:pPr marL="609585" indent="-457189">
              <a:lnSpc>
                <a:spcPct val="115000"/>
              </a:lnSpc>
              <a:buClr>
                <a:schemeClr val="dk1"/>
              </a:buClr>
              <a:buSzPts val="1800"/>
              <a:buFont typeface="Open Sans"/>
              <a:buChar char="-"/>
            </a:pPr>
            <a:r>
              <a:rPr lang="en" sz="2400">
                <a:solidFill>
                  <a:schemeClr val="dk1"/>
                </a:solidFill>
                <a:latin typeface="Open Sans"/>
                <a:ea typeface="Open Sans"/>
                <a:cs typeface="Open Sans"/>
                <a:sym typeface="Open Sans"/>
              </a:rPr>
              <a:t>No versioning problems</a:t>
            </a:r>
            <a:endParaRPr sz="2400">
              <a:solidFill>
                <a:schemeClr val="dk1"/>
              </a:solidFill>
              <a:latin typeface="Open Sans"/>
              <a:ea typeface="Open Sans"/>
              <a:cs typeface="Open Sans"/>
              <a:sym typeface="Open Sans"/>
            </a:endParaRPr>
          </a:p>
          <a:p>
            <a:pPr marL="609585" indent="-457189">
              <a:lnSpc>
                <a:spcPct val="115000"/>
              </a:lnSpc>
              <a:buClr>
                <a:schemeClr val="dk1"/>
              </a:buClr>
              <a:buSzPts val="1800"/>
              <a:buFont typeface="Open Sans"/>
              <a:buChar char="-"/>
            </a:pPr>
            <a:r>
              <a:rPr lang="en" sz="2400">
                <a:solidFill>
                  <a:schemeClr val="dk1"/>
                </a:solidFill>
                <a:latin typeface="Open Sans"/>
                <a:ea typeface="Open Sans"/>
                <a:cs typeface="Open Sans"/>
                <a:sym typeface="Open Sans"/>
              </a:rPr>
              <a:t>Can be used by any program written in any language</a:t>
            </a:r>
            <a:endParaRPr sz="2400">
              <a:solidFill>
                <a:schemeClr val="dk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body" idx="1"/>
          </p:nvPr>
        </p:nvSpPr>
        <p:spPr>
          <a:xfrm>
            <a:off x="391000" y="213267"/>
            <a:ext cx="11385600" cy="5892400"/>
          </a:xfrm>
          <a:prstGeom prst="rect">
            <a:avLst/>
          </a:prstGeom>
        </p:spPr>
        <p:txBody>
          <a:bodyPr spcFirstLastPara="1" vert="horz" wrap="square" lIns="121900" tIns="121900" rIns="121900" bIns="121900" rtlCol="0" anchor="t" anchorCtr="0">
            <a:noAutofit/>
          </a:bodyPr>
          <a:lstStyle/>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func split(f *os.File)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input := bufio.NewScanner(f)</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for input.Scan() {</a:t>
            </a:r>
          </a:p>
          <a:p>
            <a:pPr marL="0" indent="0">
              <a:lnSpc>
                <a:spcPct val="100000"/>
              </a:lnSpc>
              <a:buClr>
                <a:schemeClr val="dk1"/>
              </a:buClr>
              <a:buSzPts val="1100"/>
              <a:buNone/>
            </a:pPr>
            <a:r>
              <a:rPr lang="en-US" sz="1600" dirty="0">
                <a:latin typeface="Courier New" panose="02070309020205020404" pitchFamily="49" charset="0"/>
                <a:cs typeface="Courier New" panose="02070309020205020404" pitchFamily="49" charset="0"/>
              </a:rPr>
              <a:t>		lines := </a:t>
            </a:r>
            <a:r>
              <a:rPr lang="en-US" sz="1600" dirty="0" err="1">
                <a:latin typeface="Courier New" panose="02070309020205020404" pitchFamily="49" charset="0"/>
                <a:cs typeface="Courier New" panose="02070309020205020404" pitchFamily="49" charset="0"/>
              </a:rPr>
              <a:t>strings.Split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input.Text</a:t>
            </a:r>
            <a:r>
              <a:rPr lang="en-US" sz="1600" dirty="0">
                <a:latin typeface="Courier New" panose="02070309020205020404" pitchFamily="49" charset="0"/>
                <a:cs typeface="Courier New" panose="02070309020205020404" pitchFamily="49" charset="0"/>
              </a:rPr>
              <a:t>(), " ")</a:t>
            </a:r>
          </a:p>
          <a:p>
            <a:pPr marL="0" indent="0">
              <a:lnSpc>
                <a:spcPct val="100000"/>
              </a:lnSpc>
              <a:buClr>
                <a:schemeClr val="dk1"/>
              </a:buClr>
              <a:buSzPts val="1100"/>
              <a:buNone/>
            </a:pPr>
            <a:r>
              <a:rPr lang="en-US" sz="1600" dirty="0">
                <a:latin typeface="Courier New" panose="02070309020205020404" pitchFamily="49" charset="0"/>
                <a:cs typeface="Courier New" panose="02070309020205020404" pitchFamily="49" charset="0"/>
              </a:rPr>
              <a:t>       		for _, line := range lines {</a:t>
            </a:r>
          </a:p>
          <a:p>
            <a:pPr marL="0" indent="0">
              <a:lnSpc>
                <a:spcPct val="100000"/>
              </a:lnSpc>
              <a:buClr>
                <a:schemeClr val="dk1"/>
              </a:buClr>
              <a:buSzPts val="11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fmt.Println</a:t>
            </a:r>
            <a:r>
              <a:rPr lang="en-US" sz="1600" dirty="0">
                <a:latin typeface="Courier New" panose="02070309020205020404" pitchFamily="49" charset="0"/>
                <a:cs typeface="Courier New" panose="02070309020205020404" pitchFamily="49" charset="0"/>
              </a:rPr>
              <a:t>(line)</a:t>
            </a:r>
          </a:p>
          <a:p>
            <a:pPr marL="0" indent="0">
              <a:lnSpc>
                <a:spcPct val="100000"/>
              </a:lnSpc>
              <a:buClr>
                <a:schemeClr val="dk1"/>
              </a:buClr>
              <a:buSzPts val="1100"/>
              <a:buNone/>
            </a:pPr>
            <a:r>
              <a:rPr lang="en-US" sz="1600" dirty="0">
                <a:latin typeface="Courier New" panose="02070309020205020404" pitchFamily="49" charset="0"/>
                <a:cs typeface="Courier New" panose="02070309020205020404" pitchFamily="49" charset="0"/>
              </a:rPr>
              <a:t>		}</a:t>
            </a: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func main()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files := os.Args[1:]</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if len(files) == 0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split(os.Stdin)</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 else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for _, file := range files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f, err := os.Open(file)</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if err != nil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fmt.Fprintf(os.Stderr, "%s: %v\n", os.Args[0], err)</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continue</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split(f)</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f.Close()</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a:t>
            </a:r>
            <a:endParaRPr sz="1600" dirty="0">
              <a:latin typeface="Courier New" panose="02070309020205020404" pitchFamily="49" charset="0"/>
              <a:cs typeface="Courier New" panose="02070309020205020404" pitchFamily="49" charset="0"/>
            </a:endParaRPr>
          </a:p>
          <a:p>
            <a:pPr marL="0" indent="0">
              <a:spcAft>
                <a:spcPts val="2133"/>
              </a:spcAft>
              <a:buNone/>
            </a:pPr>
            <a:endParaRPr sz="2133" dirty="0">
              <a:latin typeface="Courier New" panose="02070309020205020404" pitchFamily="49" charset="0"/>
              <a:cs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Composing Programs</a:t>
            </a:r>
            <a:endParaRPr/>
          </a:p>
        </p:txBody>
      </p:sp>
      <p:sp>
        <p:nvSpPr>
          <p:cNvPr id="137" name="Google Shape;137;p26"/>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Autofit/>
          </a:bodyPr>
          <a:lstStyle/>
          <a:p>
            <a:pPr marL="0" indent="0">
              <a:buNone/>
            </a:pPr>
            <a:r>
              <a:rPr lang="en"/>
              <a:t>We build complex programs from simple ones</a:t>
            </a:r>
            <a:endParaRPr/>
          </a:p>
          <a:p>
            <a:pPr marL="0" indent="0">
              <a:spcBef>
                <a:spcPts val="2133"/>
              </a:spcBef>
              <a:buNone/>
            </a:pPr>
            <a:r>
              <a:rPr lang="en" sz="1600">
                <a:solidFill>
                  <a:srgbClr val="292929"/>
                </a:solidFill>
                <a:highlight>
                  <a:srgbClr val="F2F2F2"/>
                </a:highlight>
                <a:latin typeface="Courier New"/>
                <a:ea typeface="Courier New"/>
                <a:cs typeface="Courier New"/>
                <a:sym typeface="Courier New"/>
              </a:rPr>
              <a:t>#!/bin/bash</a:t>
            </a:r>
            <a:r>
              <a:rPr lang="en"/>
              <a:t> </a:t>
            </a:r>
            <a:endParaRPr/>
          </a:p>
          <a:p>
            <a:pPr marL="0" indent="0">
              <a:spcBef>
                <a:spcPts val="2133"/>
              </a:spcBef>
              <a:buNone/>
            </a:pPr>
            <a:r>
              <a:rPr lang="en" sz="1600">
                <a:solidFill>
                  <a:srgbClr val="292929"/>
                </a:solidFill>
                <a:highlight>
                  <a:srgbClr val="F2F2F2"/>
                </a:highlight>
                <a:latin typeface="Courier New"/>
                <a:ea typeface="Courier New"/>
                <a:cs typeface="Courier New"/>
                <a:sym typeface="Courier New"/>
              </a:rPr>
              <a:t>./uppercase | ./split</a:t>
            </a:r>
            <a:endParaRPr sz="1600">
              <a:solidFill>
                <a:srgbClr val="292929"/>
              </a:solidFill>
              <a:highlight>
                <a:srgbClr val="F2F2F2"/>
              </a:highlight>
              <a:latin typeface="Courier New"/>
              <a:ea typeface="Courier New"/>
              <a:cs typeface="Courier New"/>
              <a:sym typeface="Courier New"/>
            </a:endParaRPr>
          </a:p>
          <a:p>
            <a:pPr marL="0" indent="0">
              <a:spcBef>
                <a:spcPts val="2133"/>
              </a:spcBef>
              <a:buNone/>
            </a:pPr>
            <a:endParaRPr sz="1600">
              <a:solidFill>
                <a:srgbClr val="292929"/>
              </a:solidFill>
              <a:highlight>
                <a:srgbClr val="F2F2F2"/>
              </a:highlight>
              <a:latin typeface="Courier New"/>
              <a:ea typeface="Courier New"/>
              <a:cs typeface="Courier New"/>
              <a:sym typeface="Courier New"/>
            </a:endParaRPr>
          </a:p>
          <a:p>
            <a:pPr marL="0" indent="0">
              <a:spcBef>
                <a:spcPts val="2133"/>
              </a:spcBef>
              <a:buNone/>
            </a:pPr>
            <a:r>
              <a:rPr lang="en"/>
              <a:t>We build complex programs from simple ones</a:t>
            </a:r>
            <a:endParaRPr/>
          </a:p>
          <a:p>
            <a:pPr marL="0" indent="0">
              <a:spcBef>
                <a:spcPts val="2133"/>
              </a:spcBef>
              <a:buClr>
                <a:schemeClr val="dk1"/>
              </a:buClr>
              <a:buSzPts val="1100"/>
              <a:buNone/>
            </a:pPr>
            <a:r>
              <a:rPr lang="en" sz="1600">
                <a:solidFill>
                  <a:srgbClr val="292929"/>
                </a:solidFill>
                <a:highlight>
                  <a:srgbClr val="F2F2F2"/>
                </a:highlight>
                <a:latin typeface="Courier New"/>
                <a:ea typeface="Courier New"/>
                <a:cs typeface="Courier New"/>
                <a:sym typeface="Courier New"/>
              </a:rPr>
              <a:t>cat text.txt | ./uppercase | ./split</a:t>
            </a:r>
            <a:endParaRPr/>
          </a:p>
          <a:p>
            <a:pPr marL="0" indent="0">
              <a:spcBef>
                <a:spcPts val="2133"/>
              </a:spcBef>
              <a:spcAft>
                <a:spcPts val="2133"/>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dirty="0"/>
          </a:p>
        </p:txBody>
      </p:sp>
      <p:sp>
        <p:nvSpPr>
          <p:cNvPr id="3" name="Content Placeholder 2"/>
          <p:cNvSpPr>
            <a:spLocks noGrp="1"/>
          </p:cNvSpPr>
          <p:nvPr>
            <p:ph idx="1"/>
          </p:nvPr>
        </p:nvSpPr>
        <p:spPr/>
        <p:txBody>
          <a:bodyPr>
            <a:normAutofit/>
          </a:bodyPr>
          <a:lstStyle/>
          <a:p>
            <a:pPr>
              <a:defRPr sz="1800"/>
            </a:pPr>
            <a:r>
              <a:rPr sz="2400" dirty="0"/>
              <a:t>Unix OS: A Case Study in System Decomposition &amp; Abstraction</a:t>
            </a:r>
          </a:p>
          <a:p>
            <a:pPr>
              <a:defRPr sz="1800"/>
            </a:pPr>
            <a:r>
              <a:rPr sz="2400" dirty="0"/>
              <a:t>Objectives:</a:t>
            </a:r>
          </a:p>
          <a:p>
            <a:pPr lvl="1">
              <a:defRPr sz="1800"/>
            </a:pPr>
            <a:r>
              <a:rPr dirty="0"/>
              <a:t>Understand how Unix exemplifies system decomposition.</a:t>
            </a:r>
          </a:p>
          <a:p>
            <a:pPr lvl="1">
              <a:defRPr sz="1800"/>
            </a:pPr>
            <a:r>
              <a:rPr dirty="0"/>
              <a:t>Explore abstractions that simplify complex operations.</a:t>
            </a:r>
          </a:p>
          <a:p>
            <a:pPr lvl="1">
              <a:defRPr sz="1800"/>
            </a:pPr>
            <a:r>
              <a:rPr dirty="0"/>
              <a:t>Recognize the Unix philosophy's impact on modern computing.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Building Technical Capital</a:t>
            </a:r>
            <a:endParaRPr/>
          </a:p>
        </p:txBody>
      </p:sp>
      <p:sp>
        <p:nvSpPr>
          <p:cNvPr id="143" name="Google Shape;143;p27"/>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rgbClr val="292929"/>
                </a:solidFill>
                <a:highlight>
                  <a:srgbClr val="F2F2F2"/>
                </a:highlight>
                <a:latin typeface="Courier New"/>
                <a:ea typeface="Courier New"/>
                <a:cs typeface="Courier New"/>
                <a:sym typeface="Courier New"/>
              </a:rPr>
              <a:t>cat text.txt text2.txt | uppercase | split | sort | uniq</a:t>
            </a:r>
            <a:endParaRPr sz="1600" dirty="0">
              <a:solidFill>
                <a:srgbClr val="292929"/>
              </a:solidFill>
              <a:highlight>
                <a:srgbClr val="F2F2F2"/>
              </a:highlight>
              <a:latin typeface="Courier New"/>
              <a:ea typeface="Courier New"/>
              <a:cs typeface="Courier New"/>
              <a:sym typeface="Courier New"/>
            </a:endParaRPr>
          </a:p>
          <a:p>
            <a:pPr>
              <a:spcBef>
                <a:spcPts val="2133"/>
              </a:spcBef>
              <a:buChar char="-"/>
            </a:pPr>
            <a:r>
              <a:rPr lang="en" dirty="0"/>
              <a:t>We build in a short while a program that does the majority of the work of a spell checker</a:t>
            </a:r>
            <a:endParaRPr dirty="0"/>
          </a:p>
          <a:p>
            <a:pPr>
              <a:buChar char="-"/>
            </a:pPr>
            <a:r>
              <a:rPr lang="en" dirty="0"/>
              <a:t>Pros: </a:t>
            </a:r>
            <a:endParaRPr dirty="0"/>
          </a:p>
          <a:p>
            <a:pPr lvl="1">
              <a:spcBef>
                <a:spcPts val="0"/>
              </a:spcBef>
              <a:buChar char="-"/>
            </a:pPr>
            <a:r>
              <a:rPr lang="en" dirty="0"/>
              <a:t>Less lines of code</a:t>
            </a:r>
            <a:endParaRPr dirty="0"/>
          </a:p>
          <a:p>
            <a:pPr lvl="1">
              <a:spcBef>
                <a:spcPts val="0"/>
              </a:spcBef>
              <a:buChar char="-"/>
            </a:pPr>
            <a:r>
              <a:rPr lang="en" dirty="0"/>
              <a:t>Less buggy</a:t>
            </a:r>
            <a:endParaRPr dirty="0"/>
          </a:p>
          <a:p>
            <a:pPr lvl="1">
              <a:spcBef>
                <a:spcPts val="0"/>
              </a:spcBef>
              <a:buChar char="-"/>
            </a:pPr>
            <a:r>
              <a:rPr lang="en" dirty="0"/>
              <a:t>More efficient</a:t>
            </a:r>
            <a:endParaRPr dirty="0"/>
          </a:p>
          <a:p>
            <a:pPr lvl="1">
              <a:spcBef>
                <a:spcPts val="0"/>
              </a:spcBef>
              <a:buChar char="-"/>
            </a:pPr>
            <a:r>
              <a:rPr lang="en" dirty="0"/>
              <a:t>Short build time</a:t>
            </a:r>
            <a:endParaRPr dirty="0"/>
          </a:p>
          <a:p>
            <a:pPr marL="0" indent="0">
              <a:spcBef>
                <a:spcPts val="2133"/>
              </a:spcBef>
              <a:spcAft>
                <a:spcPts val="2133"/>
              </a:spcAft>
              <a:buClr>
                <a:schemeClr val="dk1"/>
              </a:buClr>
              <a:buSzPts val="1100"/>
              <a:buNone/>
            </a:pPr>
            <a:r>
              <a:rPr lang="en" sz="1600" dirty="0">
                <a:solidFill>
                  <a:srgbClr val="292929"/>
                </a:solidFill>
                <a:highlight>
                  <a:srgbClr val="F2F2F2"/>
                </a:highlight>
                <a:latin typeface="Courier New"/>
                <a:ea typeface="Courier New"/>
                <a:cs typeface="Courier New"/>
                <a:sym typeface="Courier New"/>
              </a:rPr>
              <a:t> </a:t>
            </a:r>
            <a:endParaRPr sz="1600" dirty="0">
              <a:solidFill>
                <a:srgbClr val="292929"/>
              </a:solidFill>
              <a:highlight>
                <a:srgbClr val="F2F2F2"/>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Difficulties </a:t>
            </a:r>
            <a:endParaRPr/>
          </a:p>
        </p:txBody>
      </p:sp>
      <p:sp>
        <p:nvSpPr>
          <p:cNvPr id="149" name="Google Shape;149;p28"/>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Autofit/>
          </a:bodyPr>
          <a:lstStyle/>
          <a:p>
            <a:pPr>
              <a:buChar char="-"/>
            </a:pPr>
            <a:r>
              <a:rPr lang="en" b="1"/>
              <a:t>Requires discipline </a:t>
            </a:r>
            <a:r>
              <a:rPr lang="en"/>
              <a:t>- It requires much more time in planning for the future of the project</a:t>
            </a:r>
            <a:endParaRPr/>
          </a:p>
          <a:p>
            <a:pPr>
              <a:buChar char="-"/>
            </a:pPr>
            <a:r>
              <a:rPr lang="en" b="1"/>
              <a:t>Requires experience</a:t>
            </a:r>
            <a:r>
              <a:rPr lang="en"/>
              <a:t> - To create a good plan, you have to know where the difficulties in software development are. (i.e Communication between teams)</a:t>
            </a:r>
            <a:endParaRPr/>
          </a:p>
          <a:p>
            <a:pPr>
              <a:buChar char="-"/>
            </a:pPr>
            <a:r>
              <a:rPr lang="en" b="1"/>
              <a:t>It's not a complete science</a:t>
            </a:r>
            <a:r>
              <a:rPr lang="en"/>
              <a:t> - There's no hard science telling us how to implement the UNIX philosophy. May depend on the size of the project or future expectations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Unix Architecture Overview</a:t>
            </a:r>
          </a:p>
        </p:txBody>
      </p:sp>
      <p:sp>
        <p:nvSpPr>
          <p:cNvPr id="3" name="Content Placeholder 2"/>
          <p:cNvSpPr>
            <a:spLocks noGrp="1"/>
          </p:cNvSpPr>
          <p:nvPr>
            <p:ph idx="1"/>
          </p:nvPr>
        </p:nvSpPr>
        <p:spPr>
          <a:xfrm>
            <a:off x="838200" y="1825625"/>
            <a:ext cx="2962275" cy="4351338"/>
          </a:xfrm>
        </p:spPr>
        <p:txBody>
          <a:bodyPr/>
          <a:lstStyle/>
          <a:p>
            <a:pPr>
              <a:defRPr sz="1800"/>
            </a:pPr>
            <a:r>
              <a:rPr dirty="0"/>
              <a:t>Kernel and User Space: Separation of concerns.</a:t>
            </a:r>
          </a:p>
          <a:p>
            <a:pPr>
              <a:defRPr sz="1800"/>
            </a:pPr>
            <a:r>
              <a:rPr dirty="0"/>
              <a:t>Core Components: File system, process management, and inter-process communication.</a:t>
            </a:r>
          </a:p>
        </p:txBody>
      </p:sp>
      <p:pic>
        <p:nvPicPr>
          <p:cNvPr id="4100" name="Picture 4" descr="Concept Architecture of Unix Systems - UNIX and Linux Forums">
            <a:extLst>
              <a:ext uri="{FF2B5EF4-FFF2-40B4-BE49-F238E27FC236}">
                <a16:creationId xmlns:a16="http://schemas.microsoft.com/office/drawing/2014/main" id="{1C8DD764-A3FB-615B-6789-E9E2003C6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488" y="1514475"/>
            <a:ext cx="6777312" cy="5167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EF6F-9131-2F9B-BF73-515ABC6E3C6D}"/>
              </a:ext>
            </a:extLst>
          </p:cNvPr>
          <p:cNvSpPr>
            <a:spLocks noGrp="1"/>
          </p:cNvSpPr>
          <p:nvPr>
            <p:ph type="title"/>
          </p:nvPr>
        </p:nvSpPr>
        <p:spPr/>
        <p:txBody>
          <a:bodyPr/>
          <a:lstStyle/>
          <a:p>
            <a:r>
              <a:rPr lang="en-US" dirty="0"/>
              <a:t>Unix Architecture – Layered View</a:t>
            </a:r>
          </a:p>
        </p:txBody>
      </p:sp>
      <p:sp>
        <p:nvSpPr>
          <p:cNvPr id="3" name="Content Placeholder 2">
            <a:extLst>
              <a:ext uri="{FF2B5EF4-FFF2-40B4-BE49-F238E27FC236}">
                <a16:creationId xmlns:a16="http://schemas.microsoft.com/office/drawing/2014/main" id="{3A6D3505-B491-B631-F162-973A6796EFDD}"/>
              </a:ext>
            </a:extLst>
          </p:cNvPr>
          <p:cNvSpPr>
            <a:spLocks noGrp="1"/>
          </p:cNvSpPr>
          <p:nvPr>
            <p:ph idx="1"/>
          </p:nvPr>
        </p:nvSpPr>
        <p:spPr>
          <a:xfrm>
            <a:off x="838200" y="1825625"/>
            <a:ext cx="4281488" cy="4351338"/>
          </a:xfrm>
        </p:spPr>
        <p:txBody>
          <a:bodyPr>
            <a:normAutofit fontScale="70000" lnSpcReduction="20000"/>
          </a:bodyPr>
          <a:lstStyle/>
          <a:p>
            <a:r>
              <a:rPr lang="en-US" dirty="0"/>
              <a:t>Three levels: user level, kernel level, hardware level</a:t>
            </a:r>
          </a:p>
          <a:p>
            <a:r>
              <a:rPr lang="en-US" dirty="0"/>
              <a:t>File subsystem: manages file, allocating file space, retrieving data for users etc.</a:t>
            </a:r>
          </a:p>
          <a:p>
            <a:r>
              <a:rPr lang="en-US" dirty="0"/>
              <a:t>Hardware control: responsible for handling interrupts and for communicating with the machine.</a:t>
            </a:r>
          </a:p>
          <a:p>
            <a:r>
              <a:rPr lang="en-US" dirty="0"/>
              <a:t>File subsystem and process control subsystem interact when loading a file into memory for execution.</a:t>
            </a:r>
          </a:p>
          <a:p>
            <a:r>
              <a:rPr lang="en-US" dirty="0"/>
              <a:t>The memory management module controls allocation of memory.</a:t>
            </a:r>
          </a:p>
          <a:p>
            <a:r>
              <a:rPr lang="en-US" dirty="0"/>
              <a:t>Scheduler module allocates CPU to the processes.</a:t>
            </a:r>
          </a:p>
        </p:txBody>
      </p:sp>
      <p:pic>
        <p:nvPicPr>
          <p:cNvPr id="6146" name="Picture 2" descr="traditional-unix-kernel">
            <a:extLst>
              <a:ext uri="{FF2B5EF4-FFF2-40B4-BE49-F238E27FC236}">
                <a16:creationId xmlns:a16="http://schemas.microsoft.com/office/drawing/2014/main" id="{4E85586E-F926-FA85-B5B7-B9BD3C3F2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1624013"/>
            <a:ext cx="3714750"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983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Unix File System as an Abstraction</a:t>
            </a:r>
          </a:p>
        </p:txBody>
      </p:sp>
      <p:sp>
        <p:nvSpPr>
          <p:cNvPr id="3" name="Content Placeholder 2"/>
          <p:cNvSpPr>
            <a:spLocks noGrp="1"/>
          </p:cNvSpPr>
          <p:nvPr>
            <p:ph idx="1"/>
          </p:nvPr>
        </p:nvSpPr>
        <p:spPr/>
        <p:txBody>
          <a:bodyPr/>
          <a:lstStyle/>
          <a:p>
            <a:pPr>
              <a:defRPr sz="1800"/>
            </a:pPr>
            <a:r>
              <a:rPr dirty="0"/>
              <a:t>Uniform Interface: Treats everything as a file.</a:t>
            </a:r>
          </a:p>
          <a:p>
            <a:pPr>
              <a:defRPr sz="1800"/>
            </a:pPr>
            <a:r>
              <a:rPr dirty="0"/>
              <a:t>Benefit: Simplifies access to different types of resources (files, devices).</a:t>
            </a:r>
          </a:p>
          <a:p>
            <a:pPr>
              <a:defRPr sz="1800"/>
            </a:pPr>
            <a:r>
              <a:rPr dirty="0"/>
              <a:t>Example: Accessing files and devices with the same system calls.</a:t>
            </a:r>
          </a:p>
        </p:txBody>
      </p:sp>
      <p:pic>
        <p:nvPicPr>
          <p:cNvPr id="7170" name="Picture 2">
            <a:extLst>
              <a:ext uri="{FF2B5EF4-FFF2-40B4-BE49-F238E27FC236}">
                <a16:creationId xmlns:a16="http://schemas.microsoft.com/office/drawing/2014/main" id="{CCD90074-9131-1810-65F8-719727F89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138" y="3606800"/>
            <a:ext cx="5623616" cy="30480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72B67FE-F971-766A-FCB7-6D0A167D95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34" y="3143249"/>
            <a:ext cx="6239312" cy="3400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Decomposition in the File System</a:t>
            </a:r>
          </a:p>
        </p:txBody>
      </p:sp>
      <p:sp>
        <p:nvSpPr>
          <p:cNvPr id="3" name="Content Placeholder 2"/>
          <p:cNvSpPr>
            <a:spLocks noGrp="1"/>
          </p:cNvSpPr>
          <p:nvPr>
            <p:ph idx="1"/>
          </p:nvPr>
        </p:nvSpPr>
        <p:spPr/>
        <p:txBody>
          <a:bodyPr/>
          <a:lstStyle/>
          <a:p>
            <a:pPr>
              <a:defRPr sz="1800"/>
            </a:pPr>
            <a:r>
              <a:rPr dirty="0"/>
              <a:t>Hierarchical Directory Structure: Organizes files logically.</a:t>
            </a:r>
          </a:p>
          <a:p>
            <a:pPr>
              <a:defRPr sz="1800"/>
            </a:pPr>
            <a:r>
              <a:rPr dirty="0"/>
              <a:t>Special Files: Devices represented as files, ensuring consistency.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Process Management as a Decomposition Strategy</a:t>
            </a:r>
          </a:p>
        </p:txBody>
      </p:sp>
      <p:sp>
        <p:nvSpPr>
          <p:cNvPr id="3" name="Content Placeholder 2"/>
          <p:cNvSpPr>
            <a:spLocks noGrp="1"/>
          </p:cNvSpPr>
          <p:nvPr>
            <p:ph idx="1"/>
          </p:nvPr>
        </p:nvSpPr>
        <p:spPr/>
        <p:txBody>
          <a:bodyPr/>
          <a:lstStyle/>
          <a:p>
            <a:pPr>
              <a:defRPr sz="1800"/>
            </a:pPr>
            <a:r>
              <a:rPr dirty="0"/>
              <a:t>The Fork and Exec Model: Separation of process creation (`fork`) and program execution (`exec`).</a:t>
            </a:r>
          </a:p>
          <a:p>
            <a:pPr>
              <a:defRPr sz="1800"/>
            </a:pPr>
            <a:r>
              <a:rPr dirty="0"/>
              <a:t>Benefits: Flexibility and simplicity in managing processes.</a:t>
            </a:r>
          </a:p>
        </p:txBody>
      </p:sp>
      <p:pic>
        <p:nvPicPr>
          <p:cNvPr id="8194" name="Picture 2" descr="A.1 Unix Processes">
            <a:extLst>
              <a:ext uri="{FF2B5EF4-FFF2-40B4-BE49-F238E27FC236}">
                <a16:creationId xmlns:a16="http://schemas.microsoft.com/office/drawing/2014/main" id="{1B0EA1A8-8597-8D25-FC5E-6BB846C50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7" y="2882900"/>
            <a:ext cx="52578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CD9470E-BB30-1290-549E-C28A5FA10BCD}"/>
              </a:ext>
            </a:extLst>
          </p:cNvPr>
          <p:cNvPicPr>
            <a:picLocks noChangeAspect="1"/>
          </p:cNvPicPr>
          <p:nvPr/>
        </p:nvPicPr>
        <p:blipFill>
          <a:blip r:embed="rId3"/>
          <a:stretch>
            <a:fillRect/>
          </a:stretch>
        </p:blipFill>
        <p:spPr>
          <a:xfrm>
            <a:off x="6581774" y="3362314"/>
            <a:ext cx="4669323" cy="222886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Fork and Exec System Calls</a:t>
            </a:r>
          </a:p>
        </p:txBody>
      </p:sp>
      <p:sp>
        <p:nvSpPr>
          <p:cNvPr id="3" name="Content Placeholder 2"/>
          <p:cNvSpPr>
            <a:spLocks noGrp="1"/>
          </p:cNvSpPr>
          <p:nvPr>
            <p:ph idx="1"/>
          </p:nvPr>
        </p:nvSpPr>
        <p:spPr/>
        <p:txBody>
          <a:bodyPr/>
          <a:lstStyle/>
          <a:p>
            <a:endParaRPr dirty="0"/>
          </a:p>
          <a:p>
            <a:pPr>
              <a:defRPr sz="1800"/>
            </a:pPr>
            <a:r>
              <a:rPr dirty="0"/>
              <a:t>Fork: Duplicates the process, creating a child process.</a:t>
            </a:r>
          </a:p>
          <a:p>
            <a:pPr>
              <a:defRPr sz="1800"/>
            </a:pPr>
            <a:r>
              <a:rPr dirty="0"/>
              <a:t>Exec: Loads a new program, replacing the process’s memory.</a:t>
            </a:r>
          </a:p>
          <a:p>
            <a:pPr>
              <a:defRPr sz="1800"/>
            </a:pPr>
            <a:r>
              <a:rPr dirty="0"/>
              <a:t>Example: Shell operations creating new processes for each command.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Pipes and Redirection: Abstraction in Inter-Process Communication</a:t>
            </a:r>
          </a:p>
        </p:txBody>
      </p:sp>
      <p:sp>
        <p:nvSpPr>
          <p:cNvPr id="3" name="Content Placeholder 2"/>
          <p:cNvSpPr>
            <a:spLocks noGrp="1"/>
          </p:cNvSpPr>
          <p:nvPr>
            <p:ph idx="1"/>
          </p:nvPr>
        </p:nvSpPr>
        <p:spPr/>
        <p:txBody>
          <a:bodyPr/>
          <a:lstStyle/>
          <a:p>
            <a:endParaRPr/>
          </a:p>
          <a:p>
            <a:pPr>
              <a:defRPr sz="1800"/>
            </a:pPr>
            <a:r>
              <a:t>Pipes: Allows output of one process to be input to another.</a:t>
            </a:r>
          </a:p>
          <a:p>
            <a:pPr>
              <a:defRPr sz="1800"/>
            </a:pPr>
            <a:r>
              <a:t>Example: `cat file.txt | grep 'search' | sort`</a:t>
            </a:r>
          </a:p>
          <a:p>
            <a:pPr>
              <a:defRPr sz="1800"/>
            </a:pPr>
            <a:r>
              <a:t>Benefit: Enables composition of small programs to perform complex tasks.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Decomposition in Inter-Process Communication</a:t>
            </a:r>
          </a:p>
        </p:txBody>
      </p:sp>
      <p:sp>
        <p:nvSpPr>
          <p:cNvPr id="3" name="Content Placeholder 2"/>
          <p:cNvSpPr>
            <a:spLocks noGrp="1"/>
          </p:cNvSpPr>
          <p:nvPr>
            <p:ph idx="1"/>
          </p:nvPr>
        </p:nvSpPr>
        <p:spPr/>
        <p:txBody>
          <a:bodyPr/>
          <a:lstStyle/>
          <a:p>
            <a:endParaRPr/>
          </a:p>
          <a:p>
            <a:pPr>
              <a:defRPr sz="1800"/>
            </a:pPr>
            <a:r>
              <a:t>Message Passing vs. Shared Memory: Different methods for communication.</a:t>
            </a:r>
          </a:p>
          <a:p>
            <a:pPr>
              <a:defRPr sz="1800"/>
            </a:pPr>
            <a:r>
              <a:t>Unix Choice: Focus on pipes for simplicity and safety.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Background on Unix</a:t>
            </a:r>
          </a:p>
        </p:txBody>
      </p:sp>
      <p:sp>
        <p:nvSpPr>
          <p:cNvPr id="3" name="Content Placeholder 2"/>
          <p:cNvSpPr>
            <a:spLocks noGrp="1"/>
          </p:cNvSpPr>
          <p:nvPr>
            <p:ph idx="1"/>
          </p:nvPr>
        </p:nvSpPr>
        <p:spPr>
          <a:xfrm>
            <a:off x="838200" y="1825625"/>
            <a:ext cx="7900988" cy="4351338"/>
          </a:xfrm>
        </p:spPr>
        <p:txBody>
          <a:bodyPr>
            <a:normAutofit lnSpcReduction="10000"/>
          </a:bodyPr>
          <a:lstStyle/>
          <a:p>
            <a:pPr>
              <a:defRPr sz="1800"/>
            </a:pPr>
            <a:r>
              <a:rPr sz="2400" dirty="0"/>
              <a:t>History: Development by Dennis Ritchie and Ken Thompson (1969-1971)</a:t>
            </a:r>
            <a:endParaRPr lang="en-US" sz="2400" dirty="0"/>
          </a:p>
          <a:p>
            <a:pPr lvl="1">
              <a:defRPr sz="1800"/>
            </a:pPr>
            <a:r>
              <a:rPr lang="en-US" sz="2000" dirty="0">
                <a:solidFill>
                  <a:srgbClr val="000000"/>
                </a:solidFill>
                <a:latin typeface="Calibri" panose="020F0502020204030204" pitchFamily="34" charset="0"/>
              </a:rPr>
              <a:t>Based on lessons learned from the MULTICS OS.</a:t>
            </a:r>
            <a:endParaRPr lang="en-US" sz="2000" b="0" i="0" dirty="0">
              <a:solidFill>
                <a:srgbClr val="000000"/>
              </a:solidFill>
              <a:effectLst/>
              <a:latin typeface="Calibri" panose="020F0502020204030204" pitchFamily="34" charset="0"/>
            </a:endParaRPr>
          </a:p>
          <a:p>
            <a:pPr lvl="1">
              <a:defRPr sz="1800"/>
            </a:pPr>
            <a:r>
              <a:rPr lang="en-US" sz="2000" b="0" i="0" dirty="0">
                <a:solidFill>
                  <a:srgbClr val="000000"/>
                </a:solidFill>
                <a:effectLst/>
                <a:latin typeface="Calibri" panose="020F0502020204030204" pitchFamily="34" charset="0"/>
              </a:rPr>
              <a:t>He wanted to create an multi-user operating system to run</a:t>
            </a:r>
            <a:br>
              <a:rPr lang="en-US" sz="2000" dirty="0"/>
            </a:br>
            <a:r>
              <a:rPr lang="en-US" sz="2000" b="0" i="0" dirty="0">
                <a:solidFill>
                  <a:srgbClr val="000000"/>
                </a:solidFill>
                <a:effectLst/>
                <a:latin typeface="Calibri" panose="020F0502020204030204" pitchFamily="34" charset="0"/>
              </a:rPr>
              <a:t>space wars game.</a:t>
            </a:r>
            <a:endParaRPr lang="en-US" sz="2000" dirty="0"/>
          </a:p>
          <a:p>
            <a:pPr>
              <a:defRPr sz="1800"/>
            </a:pPr>
            <a:r>
              <a:rPr lang="en-US" sz="2400" dirty="0"/>
              <a:t>Rewritten in 1975 in a newly created high level language C</a:t>
            </a:r>
          </a:p>
          <a:p>
            <a:pPr lvl="1">
              <a:defRPr sz="1800"/>
            </a:pPr>
            <a:r>
              <a:rPr lang="en-US" sz="2000" dirty="0"/>
              <a:t>Unprecedented to write OS in HLL at that time</a:t>
            </a:r>
            <a:endParaRPr sz="2000" dirty="0"/>
          </a:p>
          <a:p>
            <a:pPr>
              <a:defRPr sz="1800"/>
            </a:pPr>
            <a:r>
              <a:rPr sz="2400" dirty="0"/>
              <a:t>Significance: A pioneering OS that introduced modularity and simplicity.</a:t>
            </a:r>
          </a:p>
          <a:p>
            <a:pPr>
              <a:defRPr sz="1800"/>
            </a:pPr>
            <a:r>
              <a:rPr lang="en-US" sz="2400" b="1" dirty="0"/>
              <a:t>Emphasis on building simple, short, clear, modular and extensible code that can be easily maintained and repurposed by developers other than creators.</a:t>
            </a:r>
            <a:endParaRPr sz="2400" b="1" dirty="0"/>
          </a:p>
        </p:txBody>
      </p:sp>
      <p:pic>
        <p:nvPicPr>
          <p:cNvPr id="1026" name="Picture 2" descr="Ken Thompson - Wikiquote">
            <a:extLst>
              <a:ext uri="{FF2B5EF4-FFF2-40B4-BE49-F238E27FC236}">
                <a16:creationId xmlns:a16="http://schemas.microsoft.com/office/drawing/2014/main" id="{D70D8B2D-7E66-EDC3-ED0D-86F20557D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6824" y="99213"/>
            <a:ext cx="2952750" cy="1914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8C42C15-19D4-C1EC-F2EE-17B234C5B315}"/>
              </a:ext>
            </a:extLst>
          </p:cNvPr>
          <p:cNvSpPr txBox="1"/>
          <p:nvPr/>
        </p:nvSpPr>
        <p:spPr>
          <a:xfrm>
            <a:off x="9201150" y="2060590"/>
            <a:ext cx="2457276" cy="276999"/>
          </a:xfrm>
          <a:prstGeom prst="rect">
            <a:avLst/>
          </a:prstGeom>
          <a:noFill/>
        </p:spPr>
        <p:txBody>
          <a:bodyPr wrap="none" rtlCol="0">
            <a:spAutoFit/>
          </a:bodyPr>
          <a:lstStyle/>
          <a:p>
            <a:r>
              <a:rPr lang="en-US" sz="1200" dirty="0"/>
              <a:t>Ken Thompson and Dennis Ritchie</a:t>
            </a:r>
          </a:p>
        </p:txBody>
      </p:sp>
      <p:pic>
        <p:nvPicPr>
          <p:cNvPr id="1028" name="Picture 4" descr="Douglas McIlroy - Wikipedia">
            <a:extLst>
              <a:ext uri="{FF2B5EF4-FFF2-40B4-BE49-F238E27FC236}">
                <a16:creationId xmlns:a16="http://schemas.microsoft.com/office/drawing/2014/main" id="{08B212B0-50B0-CD3D-FD4E-70AD65F69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6824" y="2337589"/>
            <a:ext cx="1557337" cy="21580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41AD23-EBFC-3A3B-1260-349B9C3CC446}"/>
              </a:ext>
            </a:extLst>
          </p:cNvPr>
          <p:cNvSpPr txBox="1"/>
          <p:nvPr/>
        </p:nvSpPr>
        <p:spPr>
          <a:xfrm>
            <a:off x="10429788" y="3152001"/>
            <a:ext cx="1053109" cy="276999"/>
          </a:xfrm>
          <a:prstGeom prst="rect">
            <a:avLst/>
          </a:prstGeom>
          <a:noFill/>
        </p:spPr>
        <p:txBody>
          <a:bodyPr wrap="none" rtlCol="0">
            <a:spAutoFit/>
          </a:bodyPr>
          <a:lstStyle/>
          <a:p>
            <a:r>
              <a:rPr lang="en-US" sz="1200" dirty="0"/>
              <a:t>Doug McIlroy</a:t>
            </a:r>
          </a:p>
        </p:txBody>
      </p:sp>
      <p:pic>
        <p:nvPicPr>
          <p:cNvPr id="1030" name="Picture 6" descr="Rob Pike - Wikipedia">
            <a:extLst>
              <a:ext uri="{FF2B5EF4-FFF2-40B4-BE49-F238E27FC236}">
                <a16:creationId xmlns:a16="http://schemas.microsoft.com/office/drawing/2014/main" id="{0DAB1808-D684-2871-88F4-2D38C76ECA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9891" y="4539437"/>
            <a:ext cx="2873117" cy="19145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5A0BF81-BB75-BB07-2528-3222E456570B}"/>
              </a:ext>
            </a:extLst>
          </p:cNvPr>
          <p:cNvSpPr txBox="1"/>
          <p:nvPr/>
        </p:nvSpPr>
        <p:spPr>
          <a:xfrm>
            <a:off x="9903233" y="6500814"/>
            <a:ext cx="759695" cy="276999"/>
          </a:xfrm>
          <a:prstGeom prst="rect">
            <a:avLst/>
          </a:prstGeom>
          <a:noFill/>
        </p:spPr>
        <p:txBody>
          <a:bodyPr wrap="none" rtlCol="0">
            <a:spAutoFit/>
          </a:bodyPr>
          <a:lstStyle/>
          <a:p>
            <a:r>
              <a:rPr lang="en-US" sz="1200" dirty="0"/>
              <a:t>Rob Pike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Modularity Through Command Line Tools</a:t>
            </a:r>
          </a:p>
        </p:txBody>
      </p:sp>
      <p:sp>
        <p:nvSpPr>
          <p:cNvPr id="3" name="Content Placeholder 2"/>
          <p:cNvSpPr>
            <a:spLocks noGrp="1"/>
          </p:cNvSpPr>
          <p:nvPr>
            <p:ph idx="1"/>
          </p:nvPr>
        </p:nvSpPr>
        <p:spPr/>
        <p:txBody>
          <a:bodyPr/>
          <a:lstStyle/>
          <a:p>
            <a:endParaRPr/>
          </a:p>
          <a:p>
            <a:pPr>
              <a:defRPr sz="1800"/>
            </a:pPr>
            <a:r>
              <a:t>Single Responsibility Principle: Each command does one job.</a:t>
            </a:r>
          </a:p>
          <a:p>
            <a:pPr>
              <a:defRPr sz="1800"/>
            </a:pPr>
            <a:r>
              <a:t>Example Commands: `ls`, `grep`, `sort`, `awk`</a:t>
            </a:r>
          </a:p>
          <a:p>
            <a:pPr>
              <a:defRPr sz="1800"/>
            </a:pPr>
            <a:r>
              <a:t>Benefit: Allows chaining of commands for complex operations.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Filters and Pipelines as Abstraction Mechanisms</a:t>
            </a:r>
          </a:p>
        </p:txBody>
      </p:sp>
      <p:sp>
        <p:nvSpPr>
          <p:cNvPr id="3" name="Content Placeholder 2"/>
          <p:cNvSpPr>
            <a:spLocks noGrp="1"/>
          </p:cNvSpPr>
          <p:nvPr>
            <p:ph idx="1"/>
          </p:nvPr>
        </p:nvSpPr>
        <p:spPr/>
        <p:txBody>
          <a:bodyPr/>
          <a:lstStyle/>
          <a:p>
            <a:endParaRPr/>
          </a:p>
          <a:p>
            <a:pPr>
              <a:defRPr sz="1800"/>
            </a:pPr>
            <a:r>
              <a:t>Filters: Commands that read from standard input, perform operations, and write to standard output.</a:t>
            </a:r>
          </a:p>
          <a:p>
            <a:pPr>
              <a:defRPr sz="1800"/>
            </a:pPr>
            <a:r>
              <a:t>Pipeline: Connecting multiple filters using pipes for complex workflows.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Device Management Abstraction</a:t>
            </a:r>
          </a:p>
        </p:txBody>
      </p:sp>
      <p:sp>
        <p:nvSpPr>
          <p:cNvPr id="3" name="Content Placeholder 2"/>
          <p:cNvSpPr>
            <a:spLocks noGrp="1"/>
          </p:cNvSpPr>
          <p:nvPr>
            <p:ph idx="1"/>
          </p:nvPr>
        </p:nvSpPr>
        <p:spPr/>
        <p:txBody>
          <a:bodyPr/>
          <a:lstStyle/>
          <a:p>
            <a:endParaRPr/>
          </a:p>
          <a:p>
            <a:pPr>
              <a:defRPr sz="1800"/>
            </a:pPr>
            <a:r>
              <a:t>Character and Block Devices: Special files to interact with devices.</a:t>
            </a:r>
          </a:p>
          <a:p>
            <a:pPr>
              <a:defRPr sz="1800"/>
            </a:pPr>
            <a:r>
              <a:t>Uniform Access: Treating devices as files simplifies user interaction.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Error Handling Abstractions</a:t>
            </a:r>
          </a:p>
        </p:txBody>
      </p:sp>
      <p:sp>
        <p:nvSpPr>
          <p:cNvPr id="3" name="Content Placeholder 2"/>
          <p:cNvSpPr>
            <a:spLocks noGrp="1"/>
          </p:cNvSpPr>
          <p:nvPr>
            <p:ph idx="1"/>
          </p:nvPr>
        </p:nvSpPr>
        <p:spPr/>
        <p:txBody>
          <a:bodyPr/>
          <a:lstStyle/>
          <a:p>
            <a:endParaRPr/>
          </a:p>
          <a:p>
            <a:pPr>
              <a:defRPr sz="1800"/>
            </a:pPr>
            <a:r>
              <a:t>Return Codes: Indicates success or failure of commands.</a:t>
            </a:r>
          </a:p>
          <a:p>
            <a:pPr>
              <a:defRPr sz="1800"/>
            </a:pPr>
            <a:r>
              <a:t>Standardized Error Handling: Simplifies debugging and consistency across commands.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Shell as an Abstraction Layer</a:t>
            </a:r>
          </a:p>
        </p:txBody>
      </p:sp>
      <p:sp>
        <p:nvSpPr>
          <p:cNvPr id="3" name="Content Placeholder 2"/>
          <p:cNvSpPr>
            <a:spLocks noGrp="1"/>
          </p:cNvSpPr>
          <p:nvPr>
            <p:ph idx="1"/>
          </p:nvPr>
        </p:nvSpPr>
        <p:spPr/>
        <p:txBody>
          <a:bodyPr/>
          <a:lstStyle/>
          <a:p>
            <a:endParaRPr/>
          </a:p>
          <a:p>
            <a:pPr>
              <a:defRPr sz="1800"/>
            </a:pPr>
            <a:r>
              <a:t>Interface for Users: Hides kernel complexity.</a:t>
            </a:r>
          </a:p>
          <a:p>
            <a:pPr>
              <a:defRPr sz="1800"/>
            </a:pPr>
            <a:r>
              <a:t>Command Interpretation: Translates commands into system calls.</a:t>
            </a:r>
          </a:p>
          <a:p>
            <a:pPr>
              <a:defRPr sz="1800"/>
            </a:pPr>
            <a:r>
              <a:t>Example: Typing `ls` results in a series of kernel operations without user awareness of underlying details.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The Unix Philosophy as Design Tactics</a:t>
            </a:r>
          </a:p>
        </p:txBody>
      </p:sp>
      <p:sp>
        <p:nvSpPr>
          <p:cNvPr id="3" name="Content Placeholder 2"/>
          <p:cNvSpPr>
            <a:spLocks noGrp="1"/>
          </p:cNvSpPr>
          <p:nvPr>
            <p:ph idx="1"/>
          </p:nvPr>
        </p:nvSpPr>
        <p:spPr/>
        <p:txBody>
          <a:bodyPr/>
          <a:lstStyle/>
          <a:p>
            <a:endParaRPr/>
          </a:p>
          <a:p>
            <a:pPr>
              <a:defRPr sz="1800"/>
            </a:pPr>
            <a:r>
              <a:t>Key Principles: Small, modular, and composable.</a:t>
            </a:r>
          </a:p>
          <a:p>
            <a:pPr>
              <a:defRPr sz="1800"/>
            </a:pPr>
            <a:r>
              <a:t>Influence on Decomposition and Abstraction: Simple tools can be combined for greater functionality.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Modern Implications of Unix Design</a:t>
            </a:r>
          </a:p>
        </p:txBody>
      </p:sp>
      <p:sp>
        <p:nvSpPr>
          <p:cNvPr id="3" name="Content Placeholder 2"/>
          <p:cNvSpPr>
            <a:spLocks noGrp="1"/>
          </p:cNvSpPr>
          <p:nvPr>
            <p:ph idx="1"/>
          </p:nvPr>
        </p:nvSpPr>
        <p:spPr/>
        <p:txBody>
          <a:bodyPr/>
          <a:lstStyle/>
          <a:p>
            <a:endParaRPr/>
          </a:p>
          <a:p>
            <a:pPr>
              <a:defRPr sz="1800"/>
            </a:pPr>
            <a:r>
              <a:t>Portability: Unix systems adapted to many platforms due to modularity.</a:t>
            </a:r>
          </a:p>
          <a:p>
            <a:pPr>
              <a:defRPr sz="1800"/>
            </a:pPr>
            <a:r>
              <a:t>Influence on Linux and BSD: Unix architecture still underpins modern OS designs.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Recap and Key Takeaways</a:t>
            </a:r>
          </a:p>
        </p:txBody>
      </p:sp>
      <p:sp>
        <p:nvSpPr>
          <p:cNvPr id="3" name="Content Placeholder 2"/>
          <p:cNvSpPr>
            <a:spLocks noGrp="1"/>
          </p:cNvSpPr>
          <p:nvPr>
            <p:ph idx="1"/>
          </p:nvPr>
        </p:nvSpPr>
        <p:spPr/>
        <p:txBody>
          <a:bodyPr/>
          <a:lstStyle/>
          <a:p>
            <a:endParaRPr/>
          </a:p>
          <a:p>
            <a:pPr>
              <a:defRPr sz="1800"/>
            </a:pPr>
            <a:r>
              <a:t>Decomposition Techniques in Unix: Modules for file management, processes, and IPC.</a:t>
            </a:r>
          </a:p>
          <a:p>
            <a:pPr>
              <a:defRPr sz="1800"/>
            </a:pPr>
            <a:r>
              <a:t>Abstraction Examples in Unix: “Everything is a file” concept, shell interface, pipes.</a:t>
            </a:r>
          </a:p>
          <a:p>
            <a:pPr>
              <a:defRPr sz="1800"/>
            </a:pPr>
            <a:r>
              <a:t>Unix Legacy in System Design: Continuing influence on software architecture principles.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endParaRPr dirty="0"/>
          </a:p>
        </p:txBody>
      </p:sp>
      <p:sp>
        <p:nvSpPr>
          <p:cNvPr id="3" name="Content Placeholder 2"/>
          <p:cNvSpPr>
            <a:spLocks noGrp="1"/>
          </p:cNvSpPr>
          <p:nvPr>
            <p:ph idx="1"/>
          </p:nvPr>
        </p:nvSpPr>
        <p:spPr/>
        <p:txBody>
          <a:bodyPr/>
          <a:lstStyle/>
          <a:p>
            <a:endParaRPr dirty="0"/>
          </a:p>
          <a:p>
            <a:pPr>
              <a:defRPr sz="1800"/>
            </a:pPr>
            <a:r>
              <a:rPr dirty="0"/>
              <a:t>How might Unix principles apply to modern software design?</a:t>
            </a:r>
          </a:p>
          <a:p>
            <a:pPr>
              <a:defRPr sz="1800"/>
            </a:pPr>
            <a:r>
              <a:rPr dirty="0"/>
              <a:t>What are the limitations of Unix-style modularity?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4995-736F-3052-F5A3-50E2B587DEB0}"/>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F35FC797-8FAE-628D-3070-18F6AE758DC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392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2D78-85C3-DFC9-AFDB-2FF8CEDF6FE8}"/>
              </a:ext>
            </a:extLst>
          </p:cNvPr>
          <p:cNvSpPr>
            <a:spLocks noGrp="1"/>
          </p:cNvSpPr>
          <p:nvPr>
            <p:ph type="title"/>
          </p:nvPr>
        </p:nvSpPr>
        <p:spPr/>
        <p:txBody>
          <a:bodyPr/>
          <a:lstStyle/>
          <a:p>
            <a:r>
              <a:rPr lang="en-US" dirty="0"/>
              <a:t>55 years of success</a:t>
            </a:r>
          </a:p>
        </p:txBody>
      </p:sp>
      <p:pic>
        <p:nvPicPr>
          <p:cNvPr id="5122" name="Picture 2" descr="A celebration of 50 Years of Unix">
            <a:extLst>
              <a:ext uri="{FF2B5EF4-FFF2-40B4-BE49-F238E27FC236}">
                <a16:creationId xmlns:a16="http://schemas.microsoft.com/office/drawing/2014/main" id="{0748EE31-416D-6442-86C9-FBA8A5E0E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787" y="1368136"/>
            <a:ext cx="7548563" cy="5489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413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EB00-AA1B-6426-2237-E95AFF314E4C}"/>
              </a:ext>
            </a:extLst>
          </p:cNvPr>
          <p:cNvSpPr>
            <a:spLocks noGrp="1"/>
          </p:cNvSpPr>
          <p:nvPr>
            <p:ph type="title"/>
          </p:nvPr>
        </p:nvSpPr>
        <p:spPr/>
        <p:txBody>
          <a:bodyPr>
            <a:normAutofit/>
          </a:bodyPr>
          <a:lstStyle/>
          <a:p>
            <a:r>
              <a:rPr lang="en-US" sz="4000" i="0" dirty="0">
                <a:solidFill>
                  <a:srgbClr val="000000"/>
                </a:solidFill>
                <a:effectLst/>
                <a:latin typeface="Helvetica" panose="020B0604020202020204" pitchFamily="34" charset="0"/>
              </a:rPr>
              <a:t>Rule of Modularity: Write simple parts connected by clean interfaces.</a:t>
            </a:r>
            <a:endParaRPr lang="en-US" sz="4000" dirty="0"/>
          </a:p>
        </p:txBody>
      </p:sp>
      <p:sp>
        <p:nvSpPr>
          <p:cNvPr id="3" name="Content Placeholder 2">
            <a:extLst>
              <a:ext uri="{FF2B5EF4-FFF2-40B4-BE49-F238E27FC236}">
                <a16:creationId xmlns:a16="http://schemas.microsoft.com/office/drawing/2014/main" id="{5C5300A8-9EEC-9F9B-E3E4-32DC03CD3C1E}"/>
              </a:ext>
            </a:extLst>
          </p:cNvPr>
          <p:cNvSpPr>
            <a:spLocks noGrp="1"/>
          </p:cNvSpPr>
          <p:nvPr>
            <p:ph idx="1"/>
          </p:nvPr>
        </p:nvSpPr>
        <p:spPr/>
        <p:txBody>
          <a:bodyPr>
            <a:normAutofit fontScale="92500" lnSpcReduction="10000"/>
          </a:bodyPr>
          <a:lstStyle/>
          <a:p>
            <a:pPr>
              <a:lnSpc>
                <a:spcPct val="120000"/>
              </a:lnSpc>
              <a:spcBef>
                <a:spcPts val="0"/>
              </a:spcBef>
            </a:pPr>
            <a:r>
              <a:rPr lang="en-US" sz="2000" dirty="0"/>
              <a:t>As Brian Kernighan once observed, “Controlling complexity is the essence of computer programming” [Kernighan-</a:t>
            </a:r>
            <a:r>
              <a:rPr lang="en-US" sz="2000" dirty="0" err="1"/>
              <a:t>Plauger</a:t>
            </a:r>
            <a:r>
              <a:rPr lang="en-US" sz="2000" dirty="0"/>
              <a:t>]. Debugging dominates development time, and getting a working system out the door is usually less a result of brilliant design than it is of managing not to trip over your own feet too many times.</a:t>
            </a:r>
          </a:p>
          <a:p>
            <a:pPr>
              <a:lnSpc>
                <a:spcPct val="120000"/>
              </a:lnSpc>
              <a:spcBef>
                <a:spcPts val="0"/>
              </a:spcBef>
            </a:pPr>
            <a:r>
              <a:rPr lang="en-US" sz="2000" dirty="0"/>
              <a:t>Assemblers, compilers, flowcharting, procedural programming, structured programming, artificial intelligence, fourth-generation languages, object orientation, and software-development methodologies without number have been touted and sold as a cure for this problem. All have failed as cures, if only because they ‘succeeded’ by escalating the normal level of program complexity to the point where (once again) human brains could barely cope. As Fred Brooks famously observed [Brooks], there is no silver bullet.</a:t>
            </a:r>
          </a:p>
          <a:p>
            <a:pPr>
              <a:lnSpc>
                <a:spcPct val="120000"/>
              </a:lnSpc>
              <a:spcBef>
                <a:spcPts val="0"/>
              </a:spcBef>
            </a:pPr>
            <a:r>
              <a:rPr lang="en-US" sz="2000" dirty="0"/>
              <a:t>The only way to write complex software that won't fall on its face is to hold its global complexity down — to build it out of simple parts connected by well-defined interfaces, so that most problems are local and you can have some hope of upgrading a part without breaking the whole.</a:t>
            </a:r>
          </a:p>
        </p:txBody>
      </p:sp>
    </p:spTree>
    <p:extLst>
      <p:ext uri="{BB962C8B-B14F-4D97-AF65-F5344CB8AC3E}">
        <p14:creationId xmlns:p14="http://schemas.microsoft.com/office/powerpoint/2010/main" val="1714364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EAD0-C1F4-EB48-F769-242AA2AE7244}"/>
              </a:ext>
            </a:extLst>
          </p:cNvPr>
          <p:cNvSpPr>
            <a:spLocks noGrp="1"/>
          </p:cNvSpPr>
          <p:nvPr>
            <p:ph type="title"/>
          </p:nvPr>
        </p:nvSpPr>
        <p:spPr/>
        <p:txBody>
          <a:bodyPr/>
          <a:lstStyle/>
          <a:p>
            <a:r>
              <a:rPr lang="en-US" dirty="0"/>
              <a:t>Rule of Clarity: Clarity is better than cleverness.</a:t>
            </a:r>
          </a:p>
        </p:txBody>
      </p:sp>
      <p:sp>
        <p:nvSpPr>
          <p:cNvPr id="3" name="Content Placeholder 2">
            <a:extLst>
              <a:ext uri="{FF2B5EF4-FFF2-40B4-BE49-F238E27FC236}">
                <a16:creationId xmlns:a16="http://schemas.microsoft.com/office/drawing/2014/main" id="{6A9E158E-F8CC-1ABC-6641-4E1926B0F662}"/>
              </a:ext>
            </a:extLst>
          </p:cNvPr>
          <p:cNvSpPr>
            <a:spLocks noGrp="1"/>
          </p:cNvSpPr>
          <p:nvPr>
            <p:ph idx="1"/>
          </p:nvPr>
        </p:nvSpPr>
        <p:spPr/>
        <p:txBody>
          <a:bodyPr>
            <a:normAutofit fontScale="85000" lnSpcReduction="20000"/>
          </a:bodyPr>
          <a:lstStyle/>
          <a:p>
            <a:r>
              <a:rPr lang="en-US" dirty="0"/>
              <a:t>Because maintenance is so important and so expensive, write programs as if the most important communication they do is not to the computer that executes them but to the human beings who will read and maintain the source code in the future (including yourself).</a:t>
            </a:r>
          </a:p>
          <a:p>
            <a:r>
              <a:rPr lang="en-US" dirty="0"/>
              <a:t>In the Unix tradition, the implications of this advice go beyond just commenting your code. Good Unix practice also embraces choosing your algorithms and implementations for future maintainability. Buying a small increase in performance with a large increase in the complexity and obscurity of your technique is a bad trade — not merely because complex code is more likely to harbor bugs, but also because complex code will be harder to read for future maintainers.</a:t>
            </a:r>
          </a:p>
          <a:p>
            <a:r>
              <a:rPr lang="en-US" dirty="0"/>
              <a:t>Code that is graceful and clear, on the other hand, is less likely to break — and more likely to be instantly comprehended by the next person to have to change it. This is important, especially when that next person might be yourself some years down the road.</a:t>
            </a:r>
          </a:p>
        </p:txBody>
      </p:sp>
    </p:spTree>
    <p:extLst>
      <p:ext uri="{BB962C8B-B14F-4D97-AF65-F5344CB8AC3E}">
        <p14:creationId xmlns:p14="http://schemas.microsoft.com/office/powerpoint/2010/main" val="691261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87CA-7F62-F01B-83AA-6A1BCCA8C965}"/>
              </a:ext>
            </a:extLst>
          </p:cNvPr>
          <p:cNvSpPr>
            <a:spLocks noGrp="1"/>
          </p:cNvSpPr>
          <p:nvPr>
            <p:ph type="title"/>
          </p:nvPr>
        </p:nvSpPr>
        <p:spPr/>
        <p:txBody>
          <a:bodyPr/>
          <a:lstStyle/>
          <a:p>
            <a:r>
              <a:rPr lang="en-US" dirty="0"/>
              <a:t>Rule of Composition: Design programs to be connected with other programs.</a:t>
            </a:r>
          </a:p>
        </p:txBody>
      </p:sp>
      <p:sp>
        <p:nvSpPr>
          <p:cNvPr id="3" name="Content Placeholder 2">
            <a:extLst>
              <a:ext uri="{FF2B5EF4-FFF2-40B4-BE49-F238E27FC236}">
                <a16:creationId xmlns:a16="http://schemas.microsoft.com/office/drawing/2014/main" id="{DD8C8105-7807-33CC-F3D9-8A61BDEACE08}"/>
              </a:ext>
            </a:extLst>
          </p:cNvPr>
          <p:cNvSpPr>
            <a:spLocks noGrp="1"/>
          </p:cNvSpPr>
          <p:nvPr>
            <p:ph idx="1"/>
          </p:nvPr>
        </p:nvSpPr>
        <p:spPr/>
        <p:txBody>
          <a:bodyPr>
            <a:normAutofit fontScale="70000" lnSpcReduction="20000"/>
          </a:bodyPr>
          <a:lstStyle/>
          <a:p>
            <a:r>
              <a:rPr lang="en-US" dirty="0"/>
              <a:t>It's hard to avoid programming overcomplicated monoliths if none of your programs can talk to each other.</a:t>
            </a:r>
          </a:p>
          <a:p>
            <a:r>
              <a:rPr lang="en-US" dirty="0"/>
              <a:t>Unix tradition strongly encourages writing programs that read and write simple, textual, stream-oriented, device-independent formats. Under classic Unix, as many programs as possible are written as simple filters, which take a simple text stream on input and process it into another simple text stream on output.</a:t>
            </a:r>
          </a:p>
          <a:p>
            <a:r>
              <a:rPr lang="en-US" dirty="0"/>
              <a:t>Despite popular mythology, this practice is favored not because Unix programmers hate graphical user interfaces. It's because if you don't write programs that accept and emit simple text streams, it's much more difficult to hook the programs together.</a:t>
            </a:r>
          </a:p>
          <a:p>
            <a:r>
              <a:rPr lang="en-US" dirty="0"/>
              <a:t>Text streams are to Unix tools as messages are to objects in an object-oriented setting. The simplicity of the text-stream interface enforces the encapsulation of the tools. More elaborate forms of inter-process communication, such as remote procedure calls, show a tendency to involve programs with each others' internals too much.</a:t>
            </a:r>
          </a:p>
          <a:p>
            <a:r>
              <a:rPr lang="en-US" dirty="0"/>
              <a:t>To make programs composable, make them independent. A program on one end of a text stream should care as little as possible about the program on the other end. It should be made easy to replace one end with a completely different implementation without disturbing the other.</a:t>
            </a:r>
          </a:p>
        </p:txBody>
      </p:sp>
    </p:spTree>
    <p:extLst>
      <p:ext uri="{BB962C8B-B14F-4D97-AF65-F5344CB8AC3E}">
        <p14:creationId xmlns:p14="http://schemas.microsoft.com/office/powerpoint/2010/main" val="38426198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3C07-3AF4-F0B3-57D3-ADFC7733EFE2}"/>
              </a:ext>
            </a:extLst>
          </p:cNvPr>
          <p:cNvSpPr>
            <a:spLocks noGrp="1"/>
          </p:cNvSpPr>
          <p:nvPr>
            <p:ph type="title"/>
          </p:nvPr>
        </p:nvSpPr>
        <p:spPr/>
        <p:txBody>
          <a:bodyPr>
            <a:normAutofit fontScale="90000"/>
          </a:bodyPr>
          <a:lstStyle/>
          <a:p>
            <a:r>
              <a:rPr lang="en-US" dirty="0"/>
              <a:t>Rule of Separation: Separate policy from mechanism; separate interfaces from engines.</a:t>
            </a:r>
          </a:p>
        </p:txBody>
      </p:sp>
      <p:sp>
        <p:nvSpPr>
          <p:cNvPr id="3" name="Content Placeholder 2">
            <a:extLst>
              <a:ext uri="{FF2B5EF4-FFF2-40B4-BE49-F238E27FC236}">
                <a16:creationId xmlns:a16="http://schemas.microsoft.com/office/drawing/2014/main" id="{C57375E6-6B02-2096-566B-808D40B16FF4}"/>
              </a:ext>
            </a:extLst>
          </p:cNvPr>
          <p:cNvSpPr>
            <a:spLocks noGrp="1"/>
          </p:cNvSpPr>
          <p:nvPr>
            <p:ph idx="1"/>
          </p:nvPr>
        </p:nvSpPr>
        <p:spPr/>
        <p:txBody>
          <a:bodyPr>
            <a:normAutofit fontScale="62500" lnSpcReduction="20000"/>
          </a:bodyPr>
          <a:lstStyle/>
          <a:p>
            <a:r>
              <a:rPr lang="en-US" dirty="0"/>
              <a:t>In our discussion of what Unix gets wrong, we observed that the designers of X made a basic decision to implement “mechanism, not policy”—to make X a generic graphics engine and leave decisions about user-interface style to toolkits and other levels of the system. We justified this by pointing out that policy and mechanism tend to mutate on different timescales, with policy changing much faster than mechanism. Fashions in the look and feel of GUI toolkits may come and go, but raster operations and compositing are forever.</a:t>
            </a:r>
          </a:p>
          <a:p>
            <a:r>
              <a:rPr lang="en-US" dirty="0"/>
              <a:t>Thus, hardwiring policy and mechanism together has two bad effects: It makes policy rigid and harder to change in response to user requirements, and it means that trying to change policy has a strong tendency to destabilize the mechanisms.</a:t>
            </a:r>
          </a:p>
          <a:p>
            <a:r>
              <a:rPr lang="en-US" dirty="0"/>
              <a:t>On the other hand, by separating the two we make it possible to experiment with new policy without breaking mechanisms. We also make it much easier to write good tests for the mechanism (policy, because it ages so quickly, often does not justify the investment).</a:t>
            </a:r>
          </a:p>
          <a:p>
            <a:r>
              <a:rPr lang="en-US" dirty="0"/>
              <a:t>This design rule has wide application outside the GUI context. In general, it implies that we should look for ways to separate interfaces from engines.</a:t>
            </a:r>
          </a:p>
          <a:p>
            <a:r>
              <a:rPr lang="en-US" dirty="0"/>
              <a:t>One way to effect that separation is, for example, to write your application as a library of C service routines that are driven by an embedded scripting language, with the application flow of control written in the scripting language rather than C. A classic example of this pattern is the Emacs editor, which uses an embedded Lisp interpreter to control editing primitives written in C.</a:t>
            </a:r>
          </a:p>
        </p:txBody>
      </p:sp>
    </p:spTree>
    <p:extLst>
      <p:ext uri="{BB962C8B-B14F-4D97-AF65-F5344CB8AC3E}">
        <p14:creationId xmlns:p14="http://schemas.microsoft.com/office/powerpoint/2010/main" val="3555129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B50A-39DD-6339-A1ED-D9836E27D49C}"/>
              </a:ext>
            </a:extLst>
          </p:cNvPr>
          <p:cNvSpPr>
            <a:spLocks noGrp="1"/>
          </p:cNvSpPr>
          <p:nvPr>
            <p:ph type="title"/>
          </p:nvPr>
        </p:nvSpPr>
        <p:spPr/>
        <p:txBody>
          <a:bodyPr/>
          <a:lstStyle/>
          <a:p>
            <a:r>
              <a:rPr lang="en-US" dirty="0"/>
              <a:t>Rule of Simplicity: Design for simplicity; add complexity only where you must.</a:t>
            </a:r>
          </a:p>
        </p:txBody>
      </p:sp>
      <p:sp>
        <p:nvSpPr>
          <p:cNvPr id="3" name="Content Placeholder 2">
            <a:extLst>
              <a:ext uri="{FF2B5EF4-FFF2-40B4-BE49-F238E27FC236}">
                <a16:creationId xmlns:a16="http://schemas.microsoft.com/office/drawing/2014/main" id="{9E26281E-4CC4-723F-85E6-FEED8D299998}"/>
              </a:ext>
            </a:extLst>
          </p:cNvPr>
          <p:cNvSpPr>
            <a:spLocks noGrp="1"/>
          </p:cNvSpPr>
          <p:nvPr>
            <p:ph idx="1"/>
          </p:nvPr>
        </p:nvSpPr>
        <p:spPr/>
        <p:txBody>
          <a:bodyPr>
            <a:normAutofit fontScale="55000" lnSpcReduction="20000"/>
          </a:bodyPr>
          <a:lstStyle/>
          <a:p>
            <a:r>
              <a:rPr lang="en-US" dirty="0"/>
              <a:t>Many pressures tend to make programs more complicated (and therefore more expensive and buggy). One such pressure is technical machismo. Programmers are bright people who are (often justly) proud of their ability to handle complexity and juggle abstractions. Often they compete with their peers to see who can build the most intricate and beautiful complexities. Just as often, their ability to design outstrips their ability to implement and debug, and the result is expensive failure.</a:t>
            </a:r>
          </a:p>
          <a:p>
            <a:r>
              <a:rPr lang="en-US" dirty="0"/>
              <a:t>The notion of “intricate and beautiful complexities” is almost an oxymoron. Unix programmers vie with each other for “simple and beautiful” honors — a point that's implicit in these rules, but is well worth making overt. -- Doug McIlroy	 </a:t>
            </a:r>
          </a:p>
          <a:p>
            <a:r>
              <a:rPr lang="en-US" dirty="0"/>
              <a:t>Even more often (at least in the commercial software world) excessive complexity comes from project requirements that are based on the marketing fad of the month rather than the reality of what customers want or software can actually deliver. Many a good design has been smothered under marketing's pile of “checklist features” — features that, often, no customer will ever use. And a vicious circle operates; the competition thinks it has to compete with chrome by adding more chrome. Pretty soon, massive bloat is the industry standard and everyone is using huge, buggy programs not even their developers can love.</a:t>
            </a:r>
          </a:p>
          <a:p>
            <a:r>
              <a:rPr lang="en-US" dirty="0"/>
              <a:t>Either way, everybody loses in the end.</a:t>
            </a:r>
          </a:p>
          <a:p>
            <a:r>
              <a:rPr lang="en-US" dirty="0"/>
              <a:t>The only way to avoid these traps is to encourage a software culture that knows that small is beautiful, that actively resists bloat and complexity: an engineering tradition that puts a high value on simple solutions, that looks for ways to break program systems up into small cooperating pieces, and that reflexively fights attempts to gussy up programs with a lot of chrome (or, even worse, to design programs around the chrome).</a:t>
            </a:r>
          </a:p>
        </p:txBody>
      </p:sp>
    </p:spTree>
    <p:extLst>
      <p:ext uri="{BB962C8B-B14F-4D97-AF65-F5344CB8AC3E}">
        <p14:creationId xmlns:p14="http://schemas.microsoft.com/office/powerpoint/2010/main" val="2526530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0905-05FC-7576-89B0-BD36335CF545}"/>
              </a:ext>
            </a:extLst>
          </p:cNvPr>
          <p:cNvSpPr>
            <a:spLocks noGrp="1"/>
          </p:cNvSpPr>
          <p:nvPr>
            <p:ph type="title"/>
          </p:nvPr>
        </p:nvSpPr>
        <p:spPr/>
        <p:txBody>
          <a:bodyPr>
            <a:normAutofit fontScale="90000"/>
          </a:bodyPr>
          <a:lstStyle/>
          <a:p>
            <a:r>
              <a:rPr lang="en-US" dirty="0"/>
              <a:t>Rule of Parsimony: Write a big program only when it is clear by demonstration that nothing else will do.</a:t>
            </a:r>
          </a:p>
        </p:txBody>
      </p:sp>
      <p:sp>
        <p:nvSpPr>
          <p:cNvPr id="3" name="Content Placeholder 2">
            <a:extLst>
              <a:ext uri="{FF2B5EF4-FFF2-40B4-BE49-F238E27FC236}">
                <a16:creationId xmlns:a16="http://schemas.microsoft.com/office/drawing/2014/main" id="{F7E23F66-4A9D-FD66-D65E-543C1C52745C}"/>
              </a:ext>
            </a:extLst>
          </p:cNvPr>
          <p:cNvSpPr>
            <a:spLocks noGrp="1"/>
          </p:cNvSpPr>
          <p:nvPr>
            <p:ph idx="1"/>
          </p:nvPr>
        </p:nvSpPr>
        <p:spPr/>
        <p:txBody>
          <a:bodyPr/>
          <a:lstStyle/>
          <a:p>
            <a:r>
              <a:rPr lang="en-US" dirty="0"/>
              <a:t>‘Big’ here has the sense both of large in volume of code and of internal complexity. Allowing programs to get large hurts maintainability. Because people are reluctant to throw away the visible product of lots of work, large programs invite overinvestment in approaches that are failed or suboptimal.</a:t>
            </a:r>
          </a:p>
        </p:txBody>
      </p:sp>
    </p:spTree>
    <p:extLst>
      <p:ext uri="{BB962C8B-B14F-4D97-AF65-F5344CB8AC3E}">
        <p14:creationId xmlns:p14="http://schemas.microsoft.com/office/powerpoint/2010/main" val="3764854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9C2D-626B-2EFD-C581-D3A6A0162444}"/>
              </a:ext>
            </a:extLst>
          </p:cNvPr>
          <p:cNvSpPr>
            <a:spLocks noGrp="1"/>
          </p:cNvSpPr>
          <p:nvPr>
            <p:ph type="title"/>
          </p:nvPr>
        </p:nvSpPr>
        <p:spPr/>
        <p:txBody>
          <a:bodyPr/>
          <a:lstStyle/>
          <a:p>
            <a:r>
              <a:rPr lang="en-US" dirty="0"/>
              <a:t>Rule of Transparency: Design for visibility to make inspection and debugging easier.</a:t>
            </a:r>
          </a:p>
        </p:txBody>
      </p:sp>
      <p:sp>
        <p:nvSpPr>
          <p:cNvPr id="3" name="Content Placeholder 2">
            <a:extLst>
              <a:ext uri="{FF2B5EF4-FFF2-40B4-BE49-F238E27FC236}">
                <a16:creationId xmlns:a16="http://schemas.microsoft.com/office/drawing/2014/main" id="{E4076971-19D1-F50F-D7FE-02695CFE6D25}"/>
              </a:ext>
            </a:extLst>
          </p:cNvPr>
          <p:cNvSpPr>
            <a:spLocks noGrp="1"/>
          </p:cNvSpPr>
          <p:nvPr>
            <p:ph idx="1"/>
          </p:nvPr>
        </p:nvSpPr>
        <p:spPr/>
        <p:txBody>
          <a:bodyPr>
            <a:normAutofit fontScale="77500" lnSpcReduction="20000"/>
          </a:bodyPr>
          <a:lstStyle/>
          <a:p>
            <a:r>
              <a:rPr lang="en-US" dirty="0"/>
              <a:t>Because debugging often occupies three-quarters or more of development time, work done early to ease debugging can be a very good investment. A particularly effective way to ease debugging is to design for transparency and discoverability.</a:t>
            </a:r>
          </a:p>
          <a:p>
            <a:r>
              <a:rPr lang="en-US" dirty="0"/>
              <a:t>A software system is transparent when you can look at it and immediately understand what it is doing and how. It is discoverable when it has facilities for monitoring and display of internal state so that your program not only functions well but can be seen to function well.</a:t>
            </a:r>
          </a:p>
          <a:p>
            <a:r>
              <a:rPr lang="en-US" dirty="0"/>
              <a:t>Designing for these qualities will have implications throughout a project. At minimum, it implies that debugging options should not be minimal afterthoughts. Rather, they should be designed in from the beginning — from the point of view that the program should be able to both demonstrate its own correctness and communicate to future developers the original developer's mental model of the problem it solves.</a:t>
            </a:r>
          </a:p>
          <a:p>
            <a:r>
              <a:rPr lang="en-US" dirty="0"/>
              <a:t>For a program to demonstrate its own correctness, it needs to be using input and output formats sufficiently simple so that the proper relationship between valid input and correct output is easy to check.</a:t>
            </a:r>
          </a:p>
        </p:txBody>
      </p:sp>
    </p:spTree>
    <p:extLst>
      <p:ext uri="{BB962C8B-B14F-4D97-AF65-F5344CB8AC3E}">
        <p14:creationId xmlns:p14="http://schemas.microsoft.com/office/powerpoint/2010/main" val="4132302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2E55-F256-9352-1148-D6F616676E93}"/>
              </a:ext>
            </a:extLst>
          </p:cNvPr>
          <p:cNvSpPr>
            <a:spLocks noGrp="1"/>
          </p:cNvSpPr>
          <p:nvPr>
            <p:ph type="title"/>
          </p:nvPr>
        </p:nvSpPr>
        <p:spPr/>
        <p:txBody>
          <a:bodyPr/>
          <a:lstStyle/>
          <a:p>
            <a:r>
              <a:rPr lang="en-US" dirty="0"/>
              <a:t>Rule of Robustness: Robustness is the child of transparency and simplicity.</a:t>
            </a:r>
          </a:p>
        </p:txBody>
      </p:sp>
      <p:sp>
        <p:nvSpPr>
          <p:cNvPr id="3" name="Content Placeholder 2">
            <a:extLst>
              <a:ext uri="{FF2B5EF4-FFF2-40B4-BE49-F238E27FC236}">
                <a16:creationId xmlns:a16="http://schemas.microsoft.com/office/drawing/2014/main" id="{F4458F7D-321D-D3CE-E3E0-9A2CB94F1015}"/>
              </a:ext>
            </a:extLst>
          </p:cNvPr>
          <p:cNvSpPr>
            <a:spLocks noGrp="1"/>
          </p:cNvSpPr>
          <p:nvPr>
            <p:ph idx="1"/>
          </p:nvPr>
        </p:nvSpPr>
        <p:spPr/>
        <p:txBody>
          <a:bodyPr>
            <a:normAutofit fontScale="70000" lnSpcReduction="20000"/>
          </a:bodyPr>
          <a:lstStyle/>
          <a:p>
            <a:r>
              <a:rPr lang="en-US" dirty="0"/>
              <a:t>Software is said to be robust when it performs well under unexpected conditions which stress the designer's assumptions, as well as under normal conditions.</a:t>
            </a:r>
          </a:p>
          <a:p>
            <a:r>
              <a:rPr lang="en-US" dirty="0"/>
              <a:t>Most software is fragile and buggy because most programs are too complicated for a human brain to understand all at once. When you can't reason correctly about the guts of a program, you can't be sure it's correct, and you can't fix it if it's broken.</a:t>
            </a:r>
          </a:p>
          <a:p>
            <a:r>
              <a:rPr lang="en-US" dirty="0"/>
              <a:t>It follows that the way to make robust programs is to make their internals easy for human beings to reason about. There are two main ways to do that: transparency and simplicity.</a:t>
            </a:r>
          </a:p>
          <a:p>
            <a:r>
              <a:rPr lang="en-US" dirty="0"/>
              <a:t>For robustness, designing in tolerance for unusual or extremely bulky inputs is also important. Bearing in mind the Rule of Composition helps; input generated by other programs is notorious for stress-testing software (e.g., the original Unix C compiler reportedly needed small upgrades to cope well with </a:t>
            </a:r>
            <a:r>
              <a:rPr lang="en-US" dirty="0" err="1"/>
              <a:t>Yacc</a:t>
            </a:r>
            <a:r>
              <a:rPr lang="en-US" dirty="0"/>
              <a:t> output). The forms involved often seem useless to humans. For example, accepting empty lists/strings/etc., even in places where a human would seldom or never supply an empty string, avoids having to special-case such situations when generating the input mechanically.</a:t>
            </a:r>
          </a:p>
          <a:p>
            <a:r>
              <a:rPr lang="en-US" dirty="0"/>
              <a:t>One very important tactic for being robust under odd inputs is to avoid having special cases in your code. Bugs often lurk in the code for handling special cases, and in the interactions among parts of the code intended to handle different special cases.</a:t>
            </a:r>
          </a:p>
        </p:txBody>
      </p:sp>
    </p:spTree>
    <p:extLst>
      <p:ext uri="{BB962C8B-B14F-4D97-AF65-F5344CB8AC3E}">
        <p14:creationId xmlns:p14="http://schemas.microsoft.com/office/powerpoint/2010/main" val="1417719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E2CE-F954-499C-CCFF-C6E2990D6A89}"/>
              </a:ext>
            </a:extLst>
          </p:cNvPr>
          <p:cNvSpPr>
            <a:spLocks noGrp="1"/>
          </p:cNvSpPr>
          <p:nvPr>
            <p:ph type="title"/>
          </p:nvPr>
        </p:nvSpPr>
        <p:spPr/>
        <p:txBody>
          <a:bodyPr>
            <a:normAutofit fontScale="90000"/>
          </a:bodyPr>
          <a:lstStyle/>
          <a:p>
            <a:r>
              <a:rPr lang="en-US" dirty="0"/>
              <a:t>Rule of Representation: Fold knowledge into data, so program logic can be stupid and robust.</a:t>
            </a:r>
          </a:p>
        </p:txBody>
      </p:sp>
      <p:sp>
        <p:nvSpPr>
          <p:cNvPr id="3" name="Content Placeholder 2">
            <a:extLst>
              <a:ext uri="{FF2B5EF4-FFF2-40B4-BE49-F238E27FC236}">
                <a16:creationId xmlns:a16="http://schemas.microsoft.com/office/drawing/2014/main" id="{A05265D5-C175-BEFD-450F-B0656EC76573}"/>
              </a:ext>
            </a:extLst>
          </p:cNvPr>
          <p:cNvSpPr>
            <a:spLocks noGrp="1"/>
          </p:cNvSpPr>
          <p:nvPr>
            <p:ph idx="1"/>
          </p:nvPr>
        </p:nvSpPr>
        <p:spPr/>
        <p:txBody>
          <a:bodyPr>
            <a:normAutofit fontScale="70000" lnSpcReduction="20000"/>
          </a:bodyPr>
          <a:lstStyle/>
          <a:p>
            <a:r>
              <a:rPr lang="en-US" dirty="0"/>
              <a:t>Even the simplest procedural logic is hard for humans to verify, but quite complex data structures are fairly easy to model and reason about. To see this, compare the expressiveness and explanatory power of a diagram of (say) a fifty-node pointer tree with a flowchart of a fifty-line program. Or, compare an array initializer expressing a conversion table with an equivalent switch statement. The difference in transparency and clarity is dramatic. See Rob Pike's Rule 5.</a:t>
            </a:r>
          </a:p>
          <a:p>
            <a:endParaRPr lang="en-US" dirty="0"/>
          </a:p>
          <a:p>
            <a:r>
              <a:rPr lang="en-US" dirty="0"/>
              <a:t>Data is more tractable than program logic. It follows that where you see a choice between complexity in data structures and complexity in code, choose the former. More: in evolving a design, you should actively seek ways to shift complexity from code to data.</a:t>
            </a:r>
          </a:p>
          <a:p>
            <a:endParaRPr lang="en-US" dirty="0"/>
          </a:p>
          <a:p>
            <a:r>
              <a:rPr lang="en-US" dirty="0"/>
              <a:t>The Unix community did not originate this insight, but a lot of Unix code displays its influence. The C language's facility at manipulating pointers, in particular, has encouraged the use of dynamically-modified reference structures at all levels of coding from the kernel upward. Simple pointer chases in such structures frequently do duties that implementations in other languages would instead have to embody in more elaborate procedures.</a:t>
            </a:r>
          </a:p>
        </p:txBody>
      </p:sp>
    </p:spTree>
    <p:extLst>
      <p:ext uri="{BB962C8B-B14F-4D97-AF65-F5344CB8AC3E}">
        <p14:creationId xmlns:p14="http://schemas.microsoft.com/office/powerpoint/2010/main" val="2711154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3843-8F17-C75B-F7A5-C9EB7CA92CB3}"/>
              </a:ext>
            </a:extLst>
          </p:cNvPr>
          <p:cNvSpPr>
            <a:spLocks noGrp="1"/>
          </p:cNvSpPr>
          <p:nvPr>
            <p:ph type="title"/>
          </p:nvPr>
        </p:nvSpPr>
        <p:spPr/>
        <p:txBody>
          <a:bodyPr/>
          <a:lstStyle/>
          <a:p>
            <a:r>
              <a:rPr lang="en-US" dirty="0"/>
              <a:t>Rule of Least Surprise: In interface design, always do the least surprising thing.</a:t>
            </a:r>
          </a:p>
        </p:txBody>
      </p:sp>
      <p:sp>
        <p:nvSpPr>
          <p:cNvPr id="3" name="Content Placeholder 2">
            <a:extLst>
              <a:ext uri="{FF2B5EF4-FFF2-40B4-BE49-F238E27FC236}">
                <a16:creationId xmlns:a16="http://schemas.microsoft.com/office/drawing/2014/main" id="{A591BC0D-058B-8C80-5AF5-1DE6AED14377}"/>
              </a:ext>
            </a:extLst>
          </p:cNvPr>
          <p:cNvSpPr>
            <a:spLocks noGrp="1"/>
          </p:cNvSpPr>
          <p:nvPr>
            <p:ph idx="1"/>
          </p:nvPr>
        </p:nvSpPr>
        <p:spPr/>
        <p:txBody>
          <a:bodyPr>
            <a:normAutofit fontScale="85000" lnSpcReduction="20000"/>
          </a:bodyPr>
          <a:lstStyle/>
          <a:p>
            <a:r>
              <a:rPr lang="en-US" dirty="0"/>
              <a:t>The easiest programs to use are those that demand the least new learning from the user — or, to put it another way, the easiest programs to use are those that most effectively connect to the user's pre-existing knowledge.</a:t>
            </a:r>
          </a:p>
          <a:p>
            <a:r>
              <a:rPr lang="en-US" dirty="0"/>
              <a:t>Therefore, avoid gratuitous novelty and excessive cleverness in interface design. If you're writing a calculator program, ‘+’ should always mean addition! When designing an interface, model it on the interfaces of functionally similar or analogous programs with which your users are likely to be familiar.</a:t>
            </a:r>
          </a:p>
          <a:p>
            <a:r>
              <a:rPr lang="en-US" dirty="0"/>
              <a:t>Pay attention to your expected audience. They may be end users, they may be other programmers, or they may be system administrators. What is least surprising can differ among these groups.</a:t>
            </a:r>
          </a:p>
          <a:p>
            <a:r>
              <a:rPr lang="en-US" dirty="0"/>
              <a:t>Pay attention to tradition. The Unix world has rather well-developed conventions about things like the format of configuration and run-control files, command-line switches, and the like. These traditions exist for a good reason: to tame the learning curve. Learn and use them.</a:t>
            </a:r>
          </a:p>
        </p:txBody>
      </p:sp>
    </p:spTree>
    <p:extLst>
      <p:ext uri="{BB962C8B-B14F-4D97-AF65-F5344CB8AC3E}">
        <p14:creationId xmlns:p14="http://schemas.microsoft.com/office/powerpoint/2010/main" val="67974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Recap </a:t>
            </a:r>
            <a:r>
              <a:rPr sz="4000" dirty="0"/>
              <a:t>of System Decomposition</a:t>
            </a:r>
            <a:r>
              <a:rPr lang="en-US" sz="4000" dirty="0"/>
              <a:t>/Composition</a:t>
            </a:r>
            <a:endParaRPr sz="4000" dirty="0"/>
          </a:p>
        </p:txBody>
      </p:sp>
      <p:sp>
        <p:nvSpPr>
          <p:cNvPr id="3" name="Content Placeholder 2"/>
          <p:cNvSpPr>
            <a:spLocks noGrp="1"/>
          </p:cNvSpPr>
          <p:nvPr>
            <p:ph idx="1"/>
          </p:nvPr>
        </p:nvSpPr>
        <p:spPr/>
        <p:txBody>
          <a:bodyPr>
            <a:normAutofit/>
          </a:bodyPr>
          <a:lstStyle/>
          <a:p>
            <a:pPr>
              <a:defRPr sz="1800"/>
            </a:pPr>
            <a:r>
              <a:rPr sz="2400" dirty="0"/>
              <a:t>Breaking down a system into manageable parts</a:t>
            </a:r>
            <a:r>
              <a:rPr lang="en-US" sz="2400" dirty="0"/>
              <a:t> based on the clear notion of concepts.</a:t>
            </a:r>
          </a:p>
          <a:p>
            <a:pPr lvl="1">
              <a:defRPr sz="1800"/>
            </a:pPr>
            <a:r>
              <a:rPr lang="en-US" sz="2000" dirty="0"/>
              <a:t>Mapping function to form</a:t>
            </a:r>
          </a:p>
          <a:p>
            <a:pPr>
              <a:defRPr sz="1800"/>
            </a:pPr>
            <a:r>
              <a:rPr lang="en-US" sz="2400" dirty="0"/>
              <a:t>Conceptual integrity.</a:t>
            </a:r>
          </a:p>
          <a:p>
            <a:pPr lvl="1">
              <a:defRPr sz="1800"/>
            </a:pPr>
            <a:r>
              <a:rPr lang="en-US" sz="2000" dirty="0"/>
              <a:t>During the design the integrity should not be shattered.</a:t>
            </a:r>
            <a:endParaRPr sz="2000" dirty="0"/>
          </a:p>
          <a:p>
            <a:pPr>
              <a:defRPr sz="1800"/>
            </a:pPr>
            <a:r>
              <a:rPr lang="en-US" sz="2400" dirty="0"/>
              <a:t>Hiding underlying details to simplify interfaces in deep modules with multiple layers.</a:t>
            </a:r>
          </a:p>
          <a:p>
            <a:pPr>
              <a:defRPr sz="1800"/>
            </a:pPr>
            <a:r>
              <a:rPr lang="en-US" sz="2400" dirty="0"/>
              <a:t>Importance in Unix: Enables users to interact with complex functionalities of hardware through a simplified interface.</a:t>
            </a:r>
          </a:p>
          <a:p>
            <a:pPr>
              <a:defRPr sz="1800"/>
            </a:pPr>
            <a:endParaRPr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AB7C-DE9F-145A-7336-789A9AF12981}"/>
              </a:ext>
            </a:extLst>
          </p:cNvPr>
          <p:cNvSpPr>
            <a:spLocks noGrp="1"/>
          </p:cNvSpPr>
          <p:nvPr>
            <p:ph type="title"/>
          </p:nvPr>
        </p:nvSpPr>
        <p:spPr/>
        <p:txBody>
          <a:bodyPr/>
          <a:lstStyle/>
          <a:p>
            <a:r>
              <a:rPr lang="en-US" dirty="0"/>
              <a:t>Rule of Silence: When a program has nothing surprising to say, it should say nothing.</a:t>
            </a:r>
          </a:p>
        </p:txBody>
      </p:sp>
      <p:sp>
        <p:nvSpPr>
          <p:cNvPr id="3" name="Content Placeholder 2">
            <a:extLst>
              <a:ext uri="{FF2B5EF4-FFF2-40B4-BE49-F238E27FC236}">
                <a16:creationId xmlns:a16="http://schemas.microsoft.com/office/drawing/2014/main" id="{22AC3F22-9A15-4C01-1941-EDBAFECC5410}"/>
              </a:ext>
            </a:extLst>
          </p:cNvPr>
          <p:cNvSpPr>
            <a:spLocks noGrp="1"/>
          </p:cNvSpPr>
          <p:nvPr>
            <p:ph idx="1"/>
          </p:nvPr>
        </p:nvSpPr>
        <p:spPr/>
        <p:txBody>
          <a:bodyPr/>
          <a:lstStyle/>
          <a:p>
            <a:r>
              <a:rPr lang="en-US" dirty="0"/>
              <a:t>One of Unix's oldest and most persistent design rules is that when a program has nothing interesting or surprising to say, it should shut up. Well-behaved Unix programs do their jobs unobtrusively, with a minimum of fuss and bother. Silence is golden.</a:t>
            </a:r>
          </a:p>
          <a:p>
            <a:r>
              <a:rPr lang="en-US" dirty="0"/>
              <a:t>This “silence is golden” rule evolved originally because Unix predates video displays. On the slow printing terminals of 1969, each line of unnecessary output was a serious drain on the user's time. That constraint is gone, but excellent reasons for terseness remain.</a:t>
            </a:r>
          </a:p>
        </p:txBody>
      </p:sp>
    </p:spTree>
    <p:extLst>
      <p:ext uri="{BB962C8B-B14F-4D97-AF65-F5344CB8AC3E}">
        <p14:creationId xmlns:p14="http://schemas.microsoft.com/office/powerpoint/2010/main" val="27355575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79C3-F6DB-347E-A3F9-38D57C197C16}"/>
              </a:ext>
            </a:extLst>
          </p:cNvPr>
          <p:cNvSpPr>
            <a:spLocks noGrp="1"/>
          </p:cNvSpPr>
          <p:nvPr>
            <p:ph type="title"/>
          </p:nvPr>
        </p:nvSpPr>
        <p:spPr/>
        <p:txBody>
          <a:bodyPr>
            <a:normAutofit fontScale="90000"/>
          </a:bodyPr>
          <a:lstStyle/>
          <a:p>
            <a:r>
              <a:rPr lang="en-US" dirty="0"/>
              <a:t>Rule of Repair: Repair what you can — but when you must fail, fail noisily and as soon as possible.</a:t>
            </a:r>
          </a:p>
        </p:txBody>
      </p:sp>
      <p:sp>
        <p:nvSpPr>
          <p:cNvPr id="3" name="Content Placeholder 2">
            <a:extLst>
              <a:ext uri="{FF2B5EF4-FFF2-40B4-BE49-F238E27FC236}">
                <a16:creationId xmlns:a16="http://schemas.microsoft.com/office/drawing/2014/main" id="{DC628B4E-C572-CFA5-E6B6-622132D55971}"/>
              </a:ext>
            </a:extLst>
          </p:cNvPr>
          <p:cNvSpPr>
            <a:spLocks noGrp="1"/>
          </p:cNvSpPr>
          <p:nvPr>
            <p:ph idx="1"/>
          </p:nvPr>
        </p:nvSpPr>
        <p:spPr/>
        <p:txBody>
          <a:bodyPr>
            <a:normAutofit lnSpcReduction="10000"/>
          </a:bodyPr>
          <a:lstStyle/>
          <a:p>
            <a:r>
              <a:rPr lang="en-US" dirty="0"/>
              <a:t>Software should be transparent in the way that it fails, as well as in normal operation. It's best when software can cope with unexpected conditions by adapting to them, but the worst kinds of bugs are those in which the repair doesn't succeed and the problem quietly causes corruption that doesn't show up until much later.</a:t>
            </a:r>
          </a:p>
          <a:p>
            <a:endParaRPr lang="en-US" dirty="0"/>
          </a:p>
          <a:p>
            <a:r>
              <a:rPr lang="en-US" dirty="0"/>
              <a:t>Therefore, write your software to cope with incorrect inputs and its own execution errors as gracefully as possible. But when it cannot, make it fail in a way that makes diagnosis of the problem as easy as possible.</a:t>
            </a:r>
          </a:p>
        </p:txBody>
      </p:sp>
    </p:spTree>
    <p:extLst>
      <p:ext uri="{BB962C8B-B14F-4D97-AF65-F5344CB8AC3E}">
        <p14:creationId xmlns:p14="http://schemas.microsoft.com/office/powerpoint/2010/main" val="3458047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5139-2F4F-858A-F831-3F818592BFE1}"/>
              </a:ext>
            </a:extLst>
          </p:cNvPr>
          <p:cNvSpPr>
            <a:spLocks noGrp="1"/>
          </p:cNvSpPr>
          <p:nvPr>
            <p:ph type="title"/>
          </p:nvPr>
        </p:nvSpPr>
        <p:spPr/>
        <p:txBody>
          <a:bodyPr>
            <a:normAutofit fontScale="90000"/>
          </a:bodyPr>
          <a:lstStyle/>
          <a:p>
            <a:r>
              <a:rPr lang="en-US" dirty="0"/>
              <a:t>Rule of Economy: Programmer time is expensive; conserve it in preference to machine time.</a:t>
            </a:r>
          </a:p>
        </p:txBody>
      </p:sp>
      <p:sp>
        <p:nvSpPr>
          <p:cNvPr id="3" name="Content Placeholder 2">
            <a:extLst>
              <a:ext uri="{FF2B5EF4-FFF2-40B4-BE49-F238E27FC236}">
                <a16:creationId xmlns:a16="http://schemas.microsoft.com/office/drawing/2014/main" id="{DD1E116F-05B9-36B3-C993-6E5671321582}"/>
              </a:ext>
            </a:extLst>
          </p:cNvPr>
          <p:cNvSpPr>
            <a:spLocks noGrp="1"/>
          </p:cNvSpPr>
          <p:nvPr>
            <p:ph idx="1"/>
          </p:nvPr>
        </p:nvSpPr>
        <p:spPr/>
        <p:txBody>
          <a:bodyPr>
            <a:normAutofit fontScale="62500" lnSpcReduction="20000"/>
          </a:bodyPr>
          <a:lstStyle/>
          <a:p>
            <a:r>
              <a:rPr lang="en-US" dirty="0"/>
              <a:t>In the early minicomputer days of Unix, this was still a fairly radical idea (machines were a great deal slower and more expensive then). Nowadays, with every development shop and most users (apart from the few modeling nuclear explosions or doing 3D movie animation) awash in cheap machine cycles, it may seem too obvious to need saying.</a:t>
            </a:r>
          </a:p>
          <a:p>
            <a:endParaRPr lang="en-US" dirty="0"/>
          </a:p>
          <a:p>
            <a:r>
              <a:rPr lang="en-US" dirty="0"/>
              <a:t>Somehow, though, practice doesn't seem to have quite caught up with reality. If we took this maxim really seriously throughout software development, most applications would be written in higher-level languages like Perl, </a:t>
            </a:r>
            <a:r>
              <a:rPr lang="en-US" dirty="0" err="1"/>
              <a:t>Tcl</a:t>
            </a:r>
            <a:r>
              <a:rPr lang="en-US" dirty="0"/>
              <a:t>, Python, Java, Lisp and even shell — languages that ease the programmer's burden by doing their own memory management (see [</a:t>
            </a:r>
            <a:r>
              <a:rPr lang="en-US" dirty="0" err="1"/>
              <a:t>Ravenbrook</a:t>
            </a:r>
            <a:r>
              <a:rPr lang="en-US" dirty="0"/>
              <a:t>]).</a:t>
            </a:r>
          </a:p>
          <a:p>
            <a:endParaRPr lang="en-US" dirty="0"/>
          </a:p>
          <a:p>
            <a:r>
              <a:rPr lang="en-US" dirty="0"/>
              <a:t>And indeed this is happening within the Unix world, though outside it most applications shops still seem stuck with the old-school Unix strategy of coding in C (or C++). Later in this book we'll discuss this strategy and its tradeoffs in detail.</a:t>
            </a:r>
          </a:p>
          <a:p>
            <a:endParaRPr lang="en-US" dirty="0"/>
          </a:p>
          <a:p>
            <a:r>
              <a:rPr lang="en-US" dirty="0"/>
              <a:t>One other obvious way to conserve programmer time is to teach machines how to do more of the low-level work of programming. This leads to...</a:t>
            </a:r>
          </a:p>
        </p:txBody>
      </p:sp>
    </p:spTree>
    <p:extLst>
      <p:ext uri="{BB962C8B-B14F-4D97-AF65-F5344CB8AC3E}">
        <p14:creationId xmlns:p14="http://schemas.microsoft.com/office/powerpoint/2010/main" val="1399893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B51A-6C5C-0E0B-4108-E013B090F739}"/>
              </a:ext>
            </a:extLst>
          </p:cNvPr>
          <p:cNvSpPr>
            <a:spLocks noGrp="1"/>
          </p:cNvSpPr>
          <p:nvPr>
            <p:ph type="title"/>
          </p:nvPr>
        </p:nvSpPr>
        <p:spPr/>
        <p:txBody>
          <a:bodyPr/>
          <a:lstStyle/>
          <a:p>
            <a:r>
              <a:rPr lang="en-US" dirty="0"/>
              <a:t>Rule of Generation: Avoid hand-hacking; write programs to write programs when you can.</a:t>
            </a:r>
          </a:p>
        </p:txBody>
      </p:sp>
      <p:sp>
        <p:nvSpPr>
          <p:cNvPr id="3" name="Content Placeholder 2">
            <a:extLst>
              <a:ext uri="{FF2B5EF4-FFF2-40B4-BE49-F238E27FC236}">
                <a16:creationId xmlns:a16="http://schemas.microsoft.com/office/drawing/2014/main" id="{1858C3C2-BC76-D9F4-E230-356F1336F931}"/>
              </a:ext>
            </a:extLst>
          </p:cNvPr>
          <p:cNvSpPr>
            <a:spLocks noGrp="1"/>
          </p:cNvSpPr>
          <p:nvPr>
            <p:ph idx="1"/>
          </p:nvPr>
        </p:nvSpPr>
        <p:spPr/>
        <p:txBody>
          <a:bodyPr>
            <a:normAutofit fontScale="70000" lnSpcReduction="20000"/>
          </a:bodyPr>
          <a:lstStyle/>
          <a:p>
            <a:r>
              <a:rPr lang="en-US" dirty="0"/>
              <a:t>Human beings are notoriously bad at sweating the details. Accordingly, any kind of hand-hacking of programs is a rich source of delays and errors. The simpler and more abstracted your program specification can be, the more likely it is that the human designer will have gotten it right. Generated code (at every level) is almost always cheaper and more reliable than hand-hacked.</a:t>
            </a:r>
          </a:p>
          <a:p>
            <a:endParaRPr lang="en-US" dirty="0"/>
          </a:p>
          <a:p>
            <a:r>
              <a:rPr lang="en-US" dirty="0"/>
              <a:t>We all know this is true (it's why we have compilers and interpreters, after all) but we often don't think about the implications. High-level-language code that's repetitive and mind-numbing for humans to write is just as productive a target for a code generator as machine code. It pays to use code generators when they can raise the level of abstraction — that is, when the specification language for the generator is simpler than the generated code, and the code doesn't have to be hand-hacked afterwards.</a:t>
            </a:r>
          </a:p>
          <a:p>
            <a:endParaRPr lang="en-US" dirty="0"/>
          </a:p>
          <a:p>
            <a:r>
              <a:rPr lang="en-US" dirty="0"/>
              <a:t>In the Unix tradition, code generators are heavily used to automate error-prone detail work. Parser/</a:t>
            </a:r>
            <a:r>
              <a:rPr lang="en-US" dirty="0" err="1"/>
              <a:t>lexer</a:t>
            </a:r>
            <a:r>
              <a:rPr lang="en-US" dirty="0"/>
              <a:t> generators are the classic examples; </a:t>
            </a:r>
            <a:r>
              <a:rPr lang="en-US" dirty="0" err="1"/>
              <a:t>makefile</a:t>
            </a:r>
            <a:r>
              <a:rPr lang="en-US" dirty="0"/>
              <a:t> generators and GUI interface builders are newer ones.</a:t>
            </a:r>
          </a:p>
        </p:txBody>
      </p:sp>
    </p:spTree>
    <p:extLst>
      <p:ext uri="{BB962C8B-B14F-4D97-AF65-F5344CB8AC3E}">
        <p14:creationId xmlns:p14="http://schemas.microsoft.com/office/powerpoint/2010/main" val="2685094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E53FA-FF0E-FDE8-FF94-20D9FCDC2611}"/>
              </a:ext>
            </a:extLst>
          </p:cNvPr>
          <p:cNvSpPr>
            <a:spLocks noGrp="1"/>
          </p:cNvSpPr>
          <p:nvPr>
            <p:ph type="title"/>
          </p:nvPr>
        </p:nvSpPr>
        <p:spPr/>
        <p:txBody>
          <a:bodyPr>
            <a:normAutofit fontScale="90000"/>
          </a:bodyPr>
          <a:lstStyle/>
          <a:p>
            <a:r>
              <a:rPr lang="en-US" dirty="0"/>
              <a:t>Rule of Optimization: Prototype before polishing. Get it working before you optimize it.</a:t>
            </a:r>
          </a:p>
        </p:txBody>
      </p:sp>
      <p:sp>
        <p:nvSpPr>
          <p:cNvPr id="3" name="Content Placeholder 2">
            <a:extLst>
              <a:ext uri="{FF2B5EF4-FFF2-40B4-BE49-F238E27FC236}">
                <a16:creationId xmlns:a16="http://schemas.microsoft.com/office/drawing/2014/main" id="{98B36E07-B9E0-B187-3084-B5A1D1FF0007}"/>
              </a:ext>
            </a:extLst>
          </p:cNvPr>
          <p:cNvSpPr>
            <a:spLocks noGrp="1"/>
          </p:cNvSpPr>
          <p:nvPr>
            <p:ph idx="1"/>
          </p:nvPr>
        </p:nvSpPr>
        <p:spPr/>
        <p:txBody>
          <a:bodyPr/>
          <a:lstStyle/>
          <a:p>
            <a:r>
              <a:rPr lang="en-US" dirty="0"/>
              <a:t>The most basic argument for prototyping first is Kernighan &amp; </a:t>
            </a:r>
            <a:r>
              <a:rPr lang="en-US" dirty="0" err="1"/>
              <a:t>Plauger's</a:t>
            </a:r>
            <a:r>
              <a:rPr lang="en-US" dirty="0"/>
              <a:t>; “90% of the functionality delivered now is better than 100% of it delivered never”. Prototyping first may help keep you from investing far too much time for marginal gains.</a:t>
            </a:r>
          </a:p>
          <a:p>
            <a:endParaRPr lang="en-US" dirty="0"/>
          </a:p>
          <a:p>
            <a:r>
              <a:rPr lang="en-US" dirty="0"/>
              <a:t>For slightly different reasons, Donald Knuth (author of The Art Of Computer Programming, one of the field's few true classics) popularized the observation that “Premature optimization is the root of all evil”.[11] And he was right.</a:t>
            </a:r>
          </a:p>
        </p:txBody>
      </p:sp>
    </p:spTree>
    <p:extLst>
      <p:ext uri="{BB962C8B-B14F-4D97-AF65-F5344CB8AC3E}">
        <p14:creationId xmlns:p14="http://schemas.microsoft.com/office/powerpoint/2010/main" val="197499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B836-5788-6658-8FB7-1B8393D04809}"/>
              </a:ext>
            </a:extLst>
          </p:cNvPr>
          <p:cNvSpPr>
            <a:spLocks noGrp="1"/>
          </p:cNvSpPr>
          <p:nvPr>
            <p:ph type="title"/>
          </p:nvPr>
        </p:nvSpPr>
        <p:spPr/>
        <p:txBody>
          <a:bodyPr/>
          <a:lstStyle/>
          <a:p>
            <a:r>
              <a:rPr lang="en-US" dirty="0"/>
              <a:t>Rule of Diversity: Distrust all claims for “one true way”.</a:t>
            </a:r>
          </a:p>
        </p:txBody>
      </p:sp>
      <p:sp>
        <p:nvSpPr>
          <p:cNvPr id="3" name="Content Placeholder 2">
            <a:extLst>
              <a:ext uri="{FF2B5EF4-FFF2-40B4-BE49-F238E27FC236}">
                <a16:creationId xmlns:a16="http://schemas.microsoft.com/office/drawing/2014/main" id="{C8A9D4AD-60BC-0BCB-E091-EDD55214CDFD}"/>
              </a:ext>
            </a:extLst>
          </p:cNvPr>
          <p:cNvSpPr>
            <a:spLocks noGrp="1"/>
          </p:cNvSpPr>
          <p:nvPr>
            <p:ph idx="1"/>
          </p:nvPr>
        </p:nvSpPr>
        <p:spPr/>
        <p:txBody>
          <a:bodyPr>
            <a:normAutofit lnSpcReduction="10000"/>
          </a:bodyPr>
          <a:lstStyle/>
          <a:p>
            <a:r>
              <a:rPr lang="en-US" dirty="0"/>
              <a:t>Even the best software tools tend to be limited by the imaginations of their designers. Nobody is smart enough to optimize for everything, nor to anticipate all the uses to which their software might be put. Designing rigid, closed software that won't talk to the rest of the world is an unhealthy form of arrogance.</a:t>
            </a:r>
          </a:p>
          <a:p>
            <a:endParaRPr lang="en-US" dirty="0"/>
          </a:p>
          <a:p>
            <a:r>
              <a:rPr lang="en-US" dirty="0"/>
              <a:t>Therefore, the Unix tradition includes a healthy mistrust of “one true way” approaches to software design or implementation. It embraces multiple languages, open extensible systems, and customization hooks everywhere.</a:t>
            </a:r>
          </a:p>
        </p:txBody>
      </p:sp>
    </p:spTree>
    <p:extLst>
      <p:ext uri="{BB962C8B-B14F-4D97-AF65-F5344CB8AC3E}">
        <p14:creationId xmlns:p14="http://schemas.microsoft.com/office/powerpoint/2010/main" val="38201088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3045-FB1B-6D91-EA6D-BBBF4097BA49}"/>
              </a:ext>
            </a:extLst>
          </p:cNvPr>
          <p:cNvSpPr>
            <a:spLocks noGrp="1"/>
          </p:cNvSpPr>
          <p:nvPr>
            <p:ph type="title"/>
          </p:nvPr>
        </p:nvSpPr>
        <p:spPr/>
        <p:txBody>
          <a:bodyPr/>
          <a:lstStyle/>
          <a:p>
            <a:r>
              <a:rPr lang="en-US" dirty="0"/>
              <a:t>Rule of Extensibility: Design for the future, because it will be here sooner than you think.</a:t>
            </a:r>
          </a:p>
        </p:txBody>
      </p:sp>
      <p:sp>
        <p:nvSpPr>
          <p:cNvPr id="3" name="Content Placeholder 2">
            <a:extLst>
              <a:ext uri="{FF2B5EF4-FFF2-40B4-BE49-F238E27FC236}">
                <a16:creationId xmlns:a16="http://schemas.microsoft.com/office/drawing/2014/main" id="{03D47AB6-8B45-EDEE-79C0-6F4FD388BD8E}"/>
              </a:ext>
            </a:extLst>
          </p:cNvPr>
          <p:cNvSpPr>
            <a:spLocks noGrp="1"/>
          </p:cNvSpPr>
          <p:nvPr>
            <p:ph idx="1"/>
          </p:nvPr>
        </p:nvSpPr>
        <p:spPr/>
        <p:txBody>
          <a:bodyPr/>
          <a:lstStyle/>
          <a:p>
            <a:r>
              <a:rPr lang="en-US" dirty="0"/>
              <a:t>If it is unwise to trust other people's claims for “one true way”, it's even more foolish to believe them about your own designs. Never assume you have the final answer. Therefore, leave room for your data formats and code to grow; otherwise, you will often find that you are locked into unwise early choices because you cannot change them while maintaining backward compatibility.</a:t>
            </a:r>
          </a:p>
        </p:txBody>
      </p:sp>
    </p:spTree>
    <p:extLst>
      <p:ext uri="{BB962C8B-B14F-4D97-AF65-F5344CB8AC3E}">
        <p14:creationId xmlns:p14="http://schemas.microsoft.com/office/powerpoint/2010/main" val="144768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Origins is Unix Philosophy?</a:t>
            </a:r>
            <a:endParaRPr dirty="0"/>
          </a:p>
        </p:txBody>
      </p:sp>
      <p:sp>
        <p:nvSpPr>
          <p:cNvPr id="3" name="Content Placeholder 2"/>
          <p:cNvSpPr>
            <a:spLocks noGrp="1"/>
          </p:cNvSpPr>
          <p:nvPr>
            <p:ph idx="1"/>
          </p:nvPr>
        </p:nvSpPr>
        <p:spPr/>
        <p:txBody>
          <a:bodyPr>
            <a:normAutofit/>
          </a:bodyPr>
          <a:lstStyle/>
          <a:p>
            <a:r>
              <a:rPr lang="en-US" dirty="0"/>
              <a:t>The ‘Unix philosophy’ originated with Ken Thompson's early meditations on how to design a small but capable operating system with a clean service interface.</a:t>
            </a:r>
          </a:p>
          <a:p>
            <a:r>
              <a:rPr lang="en-US" dirty="0"/>
              <a:t>The Unix philosophy is not a formal design method. </a:t>
            </a:r>
          </a:p>
          <a:p>
            <a:r>
              <a:rPr lang="en-US" dirty="0"/>
              <a:t>The Unix philosophy (like successful folk traditions in other engineering disciplines) is bottom-up, not top-down. It is pragmatic and grounded in experience.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2524-4AB5-B4EF-5046-A5CBBB946CB0}"/>
              </a:ext>
            </a:extLst>
          </p:cNvPr>
          <p:cNvSpPr>
            <a:spLocks noGrp="1"/>
          </p:cNvSpPr>
          <p:nvPr>
            <p:ph type="title"/>
          </p:nvPr>
        </p:nvSpPr>
        <p:spPr/>
        <p:txBody>
          <a:bodyPr/>
          <a:lstStyle/>
          <a:p>
            <a:r>
              <a:rPr lang="en-US" dirty="0"/>
              <a:t>Unix Philosophy (McIlroy)</a:t>
            </a:r>
          </a:p>
        </p:txBody>
      </p:sp>
      <p:sp>
        <p:nvSpPr>
          <p:cNvPr id="3" name="Content Placeholder 2">
            <a:extLst>
              <a:ext uri="{FF2B5EF4-FFF2-40B4-BE49-F238E27FC236}">
                <a16:creationId xmlns:a16="http://schemas.microsoft.com/office/drawing/2014/main" id="{269CC0FE-1CD4-46DA-E605-29EBD23A5C91}"/>
              </a:ext>
            </a:extLst>
          </p:cNvPr>
          <p:cNvSpPr>
            <a:spLocks noGrp="1"/>
          </p:cNvSpPr>
          <p:nvPr>
            <p:ph idx="1"/>
          </p:nvPr>
        </p:nvSpPr>
        <p:spPr/>
        <p:txBody>
          <a:bodyPr>
            <a:noAutofit/>
          </a:bodyPr>
          <a:lstStyle/>
          <a:p>
            <a:r>
              <a:rPr lang="en-US" sz="2000" dirty="0"/>
              <a:t>Make each program do one thing well. To do a new job, build afresh rather than complicate old programs by adding new features.</a:t>
            </a:r>
          </a:p>
          <a:p>
            <a:r>
              <a:rPr lang="en-US" sz="2000" dirty="0"/>
              <a:t>Expect the output of every program to become the input to another, as yet unknown, program. Don't clutter output with extraneous information. Avoid stringently columnar or binary input formats. Don't insist on interactive input.</a:t>
            </a:r>
          </a:p>
          <a:p>
            <a:r>
              <a:rPr lang="en-US" sz="2000" dirty="0"/>
              <a:t>Design and build software, even operating systems, to be tried early, ideally within weeks. Don't hesitate to throw away the clumsy parts and rebuild them.</a:t>
            </a:r>
          </a:p>
          <a:p>
            <a:r>
              <a:rPr lang="en-US" sz="2000" dirty="0"/>
              <a:t>Use tools in preference to unskilled help to lighten a programming task, even if you have to detour to build the tools and expect to throw some of them out after you've finished using them.</a:t>
            </a:r>
          </a:p>
          <a:p>
            <a:pPr marL="0" indent="0">
              <a:buNone/>
            </a:pPr>
            <a:endParaRPr lang="en-US" sz="2000" dirty="0"/>
          </a:p>
          <a:p>
            <a:r>
              <a:rPr lang="en-US" sz="2000" dirty="0"/>
              <a:t>Later summary : Write programs that do one thing and do it well. Write programs to work together. Write programs to handle text streams, because that is a universal interface.</a:t>
            </a:r>
          </a:p>
        </p:txBody>
      </p:sp>
    </p:spTree>
    <p:extLst>
      <p:ext uri="{BB962C8B-B14F-4D97-AF65-F5344CB8AC3E}">
        <p14:creationId xmlns:p14="http://schemas.microsoft.com/office/powerpoint/2010/main" val="59887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D85A-5AE0-C465-C436-9967F26DB6EA}"/>
              </a:ext>
            </a:extLst>
          </p:cNvPr>
          <p:cNvSpPr>
            <a:spLocks noGrp="1"/>
          </p:cNvSpPr>
          <p:nvPr>
            <p:ph type="title"/>
          </p:nvPr>
        </p:nvSpPr>
        <p:spPr/>
        <p:txBody>
          <a:bodyPr/>
          <a:lstStyle/>
          <a:p>
            <a:r>
              <a:rPr lang="en-US" dirty="0"/>
              <a:t>Unix Philosophy (Commander Pike)</a:t>
            </a:r>
          </a:p>
        </p:txBody>
      </p:sp>
      <p:sp>
        <p:nvSpPr>
          <p:cNvPr id="3" name="Content Placeholder 2">
            <a:extLst>
              <a:ext uri="{FF2B5EF4-FFF2-40B4-BE49-F238E27FC236}">
                <a16:creationId xmlns:a16="http://schemas.microsoft.com/office/drawing/2014/main" id="{D01C8CE8-7706-1A8D-6A73-5867C96E1B41}"/>
              </a:ext>
            </a:extLst>
          </p:cNvPr>
          <p:cNvSpPr>
            <a:spLocks noGrp="1"/>
          </p:cNvSpPr>
          <p:nvPr>
            <p:ph idx="1"/>
          </p:nvPr>
        </p:nvSpPr>
        <p:spPr/>
        <p:txBody>
          <a:bodyPr>
            <a:normAutofit fontScale="77500" lnSpcReduction="20000"/>
          </a:bodyPr>
          <a:lstStyle/>
          <a:p>
            <a:r>
              <a:rPr lang="en-US" dirty="0"/>
              <a:t>Rule 1. You can't tell where a program is going to spend its time. Bottlenecks occur in surprising places, so don't try to second guess and put in a speed hack until you've proven that's where the bottleneck is.</a:t>
            </a:r>
          </a:p>
          <a:p>
            <a:r>
              <a:rPr lang="en-US" dirty="0"/>
              <a:t>Rule 2. Measure. Don't tune for speed until you've measured, and even then don't unless one part of the code overwhelms the rest.</a:t>
            </a:r>
          </a:p>
          <a:p>
            <a:r>
              <a:rPr lang="en-US" dirty="0"/>
              <a:t>Rule 3. Fancy algorithms are slow when n is small, and n is usually small. Fancy algorithms have big constants. Until you know that n is frequently going to be big, don't get fancy. (Even if n does get big, use Rule 2 first.)</a:t>
            </a:r>
          </a:p>
          <a:p>
            <a:r>
              <a:rPr lang="en-US" dirty="0"/>
              <a:t>Rule 4. Fancy algorithms are buggier than simple ones, and they're much harder to implement. Use simple algorithms as well as simple data structures.</a:t>
            </a:r>
          </a:p>
          <a:p>
            <a:r>
              <a:rPr lang="en-US" dirty="0"/>
              <a:t>Rule 5. Data dominates. If you've chosen the right data structures and organized things well, the algorithms will almost always be self-evident. Data structures, not algorithms, are central to programming.</a:t>
            </a:r>
          </a:p>
          <a:p>
            <a:r>
              <a:rPr lang="en-US" dirty="0"/>
              <a:t>Rule 6. There is no Rule 6.</a:t>
            </a:r>
          </a:p>
        </p:txBody>
      </p:sp>
    </p:spTree>
    <p:extLst>
      <p:ext uri="{BB962C8B-B14F-4D97-AF65-F5344CB8AC3E}">
        <p14:creationId xmlns:p14="http://schemas.microsoft.com/office/powerpoint/2010/main" val="1998264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D26A-B901-B285-F4AF-2A483357812C}"/>
              </a:ext>
            </a:extLst>
          </p:cNvPr>
          <p:cNvSpPr>
            <a:spLocks noGrp="1"/>
          </p:cNvSpPr>
          <p:nvPr>
            <p:ph type="title"/>
          </p:nvPr>
        </p:nvSpPr>
        <p:spPr/>
        <p:txBody>
          <a:bodyPr/>
          <a:lstStyle/>
          <a:p>
            <a:r>
              <a:rPr lang="en-US" dirty="0"/>
              <a:t>Unix Philosophy (Folklore, Raymond)</a:t>
            </a:r>
          </a:p>
        </p:txBody>
      </p:sp>
      <p:sp>
        <p:nvSpPr>
          <p:cNvPr id="3" name="Content Placeholder 2">
            <a:extLst>
              <a:ext uri="{FF2B5EF4-FFF2-40B4-BE49-F238E27FC236}">
                <a16:creationId xmlns:a16="http://schemas.microsoft.com/office/drawing/2014/main" id="{48DC546E-4231-B015-0495-B8FB4EFAFD5B}"/>
              </a:ext>
            </a:extLst>
          </p:cNvPr>
          <p:cNvSpPr>
            <a:spLocks noGrp="1"/>
          </p:cNvSpPr>
          <p:nvPr>
            <p:ph idx="1"/>
          </p:nvPr>
        </p:nvSpPr>
        <p:spPr/>
        <p:txBody>
          <a:bodyPr>
            <a:normAutofit fontScale="40000" lnSpcReduction="20000"/>
          </a:bodyPr>
          <a:lstStyle/>
          <a:p>
            <a:pPr algn="l">
              <a:buFont typeface="+mj-lt"/>
              <a:buAutoNum type="arabicPeriod"/>
            </a:pPr>
            <a:r>
              <a:rPr lang="en-US" b="0" i="0" dirty="0">
                <a:solidFill>
                  <a:srgbClr val="000000"/>
                </a:solidFill>
                <a:effectLst/>
                <a:latin typeface="Times New Roman" panose="02020603050405020304" pitchFamily="18" charset="0"/>
              </a:rPr>
              <a:t>Rule of Modularity: Write simple parts connected by clean interfaces.</a:t>
            </a:r>
          </a:p>
          <a:p>
            <a:pPr algn="l">
              <a:buFont typeface="+mj-lt"/>
              <a:buAutoNum type="arabicPeriod"/>
            </a:pPr>
            <a:r>
              <a:rPr lang="en-US" b="0" i="0" dirty="0">
                <a:solidFill>
                  <a:srgbClr val="000000"/>
                </a:solidFill>
                <a:effectLst/>
                <a:latin typeface="Times New Roman" panose="02020603050405020304" pitchFamily="18" charset="0"/>
              </a:rPr>
              <a:t>Rule of Clarity: Clarity is better than cleverness.</a:t>
            </a:r>
          </a:p>
          <a:p>
            <a:pPr algn="l">
              <a:buFont typeface="+mj-lt"/>
              <a:buAutoNum type="arabicPeriod"/>
            </a:pPr>
            <a:r>
              <a:rPr lang="en-US" b="0" i="0" dirty="0">
                <a:solidFill>
                  <a:srgbClr val="000000"/>
                </a:solidFill>
                <a:effectLst/>
                <a:latin typeface="Times New Roman" panose="02020603050405020304" pitchFamily="18" charset="0"/>
              </a:rPr>
              <a:t>Rule of Composition: Design programs to be connected to other programs.</a:t>
            </a:r>
          </a:p>
          <a:p>
            <a:pPr algn="l">
              <a:buFont typeface="+mj-lt"/>
              <a:buAutoNum type="arabicPeriod"/>
            </a:pPr>
            <a:r>
              <a:rPr lang="en-US" b="0" i="0" dirty="0">
                <a:solidFill>
                  <a:srgbClr val="000000"/>
                </a:solidFill>
                <a:effectLst/>
                <a:latin typeface="Times New Roman" panose="02020603050405020304" pitchFamily="18" charset="0"/>
              </a:rPr>
              <a:t>Rule of Separation: Separate policy from mechanism; separate interfaces from engines.</a:t>
            </a:r>
          </a:p>
          <a:p>
            <a:pPr algn="l">
              <a:buFont typeface="+mj-lt"/>
              <a:buAutoNum type="arabicPeriod"/>
            </a:pPr>
            <a:r>
              <a:rPr lang="en-US" b="0" i="0" dirty="0">
                <a:solidFill>
                  <a:srgbClr val="000000"/>
                </a:solidFill>
                <a:effectLst/>
                <a:latin typeface="Times New Roman" panose="02020603050405020304" pitchFamily="18" charset="0"/>
              </a:rPr>
              <a:t>Rule of Simplicity: Design for simplicity; add complexity only where you must.</a:t>
            </a:r>
          </a:p>
          <a:p>
            <a:pPr algn="l">
              <a:buFont typeface="+mj-lt"/>
              <a:buAutoNum type="arabicPeriod"/>
            </a:pPr>
            <a:r>
              <a:rPr lang="en-US" b="0" i="0" dirty="0">
                <a:solidFill>
                  <a:srgbClr val="000000"/>
                </a:solidFill>
                <a:effectLst/>
                <a:latin typeface="Times New Roman" panose="02020603050405020304" pitchFamily="18" charset="0"/>
              </a:rPr>
              <a:t>Rule of Parsimony: Write a big program only when it is clear by demonstration that nothing else will do.</a:t>
            </a:r>
          </a:p>
          <a:p>
            <a:pPr algn="l">
              <a:buFont typeface="+mj-lt"/>
              <a:buAutoNum type="arabicPeriod"/>
            </a:pPr>
            <a:r>
              <a:rPr lang="en-US" b="0" i="0" dirty="0">
                <a:solidFill>
                  <a:srgbClr val="000000"/>
                </a:solidFill>
                <a:effectLst/>
                <a:latin typeface="Times New Roman" panose="02020603050405020304" pitchFamily="18" charset="0"/>
              </a:rPr>
              <a:t>Rule of Transparency: Design for visibility to make inspection and debugging easier.</a:t>
            </a:r>
          </a:p>
          <a:p>
            <a:pPr algn="l">
              <a:buFont typeface="+mj-lt"/>
              <a:buAutoNum type="arabicPeriod"/>
            </a:pPr>
            <a:r>
              <a:rPr lang="en-US" b="0" i="0" dirty="0">
                <a:solidFill>
                  <a:srgbClr val="000000"/>
                </a:solidFill>
                <a:effectLst/>
                <a:latin typeface="Times New Roman" panose="02020603050405020304" pitchFamily="18" charset="0"/>
              </a:rPr>
              <a:t>Rule of Robustness: Robustness is the child of transparency and simplicity.</a:t>
            </a:r>
          </a:p>
          <a:p>
            <a:pPr algn="l">
              <a:buFont typeface="+mj-lt"/>
              <a:buAutoNum type="arabicPeriod"/>
            </a:pPr>
            <a:r>
              <a:rPr lang="en-US" b="0" i="0" dirty="0">
                <a:solidFill>
                  <a:srgbClr val="000000"/>
                </a:solidFill>
                <a:effectLst/>
                <a:latin typeface="Times New Roman" panose="02020603050405020304" pitchFamily="18" charset="0"/>
              </a:rPr>
              <a:t>Rule of Representation: Fold knowledge into data so program logic can be stupid and robust.</a:t>
            </a:r>
          </a:p>
          <a:p>
            <a:pPr algn="l">
              <a:buFont typeface="+mj-lt"/>
              <a:buAutoNum type="arabicPeriod"/>
            </a:pPr>
            <a:r>
              <a:rPr lang="en-US" b="0" i="0" dirty="0">
                <a:solidFill>
                  <a:srgbClr val="000000"/>
                </a:solidFill>
                <a:effectLst/>
                <a:latin typeface="Times New Roman" panose="02020603050405020304" pitchFamily="18" charset="0"/>
              </a:rPr>
              <a:t>Rule of Least Surprise: In interface design, always do the least surprising thing.</a:t>
            </a:r>
          </a:p>
          <a:p>
            <a:pPr algn="l">
              <a:buFont typeface="+mj-lt"/>
              <a:buAutoNum type="arabicPeriod"/>
            </a:pPr>
            <a:r>
              <a:rPr lang="en-US" b="0" i="0" dirty="0">
                <a:solidFill>
                  <a:srgbClr val="000000"/>
                </a:solidFill>
                <a:effectLst/>
                <a:latin typeface="Times New Roman" panose="02020603050405020304" pitchFamily="18" charset="0"/>
              </a:rPr>
              <a:t>Rule of Silence: When a program has nothing surprising to say, it should say nothing.</a:t>
            </a:r>
          </a:p>
          <a:p>
            <a:pPr algn="l">
              <a:buFont typeface="+mj-lt"/>
              <a:buAutoNum type="arabicPeriod"/>
            </a:pPr>
            <a:r>
              <a:rPr lang="en-US" b="0" i="0" dirty="0">
                <a:solidFill>
                  <a:srgbClr val="000000"/>
                </a:solidFill>
                <a:effectLst/>
                <a:latin typeface="Times New Roman" panose="02020603050405020304" pitchFamily="18" charset="0"/>
              </a:rPr>
              <a:t>Rule of Repair: When you must fail, fail noisily and as soon as possible.</a:t>
            </a:r>
          </a:p>
          <a:p>
            <a:pPr algn="l">
              <a:buFont typeface="+mj-lt"/>
              <a:buAutoNum type="arabicPeriod"/>
            </a:pPr>
            <a:r>
              <a:rPr lang="en-US" b="0" i="0" dirty="0">
                <a:solidFill>
                  <a:srgbClr val="000000"/>
                </a:solidFill>
                <a:effectLst/>
                <a:latin typeface="Times New Roman" panose="02020603050405020304" pitchFamily="18" charset="0"/>
              </a:rPr>
              <a:t>Rule of Economy: Programmer time is expensive; conserve it in preference to machine time.</a:t>
            </a:r>
          </a:p>
          <a:p>
            <a:pPr algn="l">
              <a:buFont typeface="+mj-lt"/>
              <a:buAutoNum type="arabicPeriod"/>
            </a:pPr>
            <a:r>
              <a:rPr lang="en-US" b="0" i="0" dirty="0">
                <a:solidFill>
                  <a:srgbClr val="000000"/>
                </a:solidFill>
                <a:effectLst/>
                <a:latin typeface="Times New Roman" panose="02020603050405020304" pitchFamily="18" charset="0"/>
              </a:rPr>
              <a:t>Rule of Generation: Avoid hand-hacking; write programs to write programs when you can.</a:t>
            </a:r>
          </a:p>
          <a:p>
            <a:pPr algn="l">
              <a:buFont typeface="+mj-lt"/>
              <a:buAutoNum type="arabicPeriod"/>
            </a:pPr>
            <a:r>
              <a:rPr lang="en-US" b="0" i="0" dirty="0">
                <a:solidFill>
                  <a:srgbClr val="000000"/>
                </a:solidFill>
                <a:effectLst/>
                <a:latin typeface="Times New Roman" panose="02020603050405020304" pitchFamily="18" charset="0"/>
              </a:rPr>
              <a:t>Rule of Optimization: Prototype before polishing. Get it working before you optimize it.</a:t>
            </a:r>
          </a:p>
          <a:p>
            <a:pPr algn="l">
              <a:buFont typeface="+mj-lt"/>
              <a:buAutoNum type="arabicPeriod"/>
            </a:pPr>
            <a:r>
              <a:rPr lang="en-US" b="0" i="0" dirty="0">
                <a:solidFill>
                  <a:srgbClr val="000000"/>
                </a:solidFill>
                <a:effectLst/>
                <a:latin typeface="Times New Roman" panose="02020603050405020304" pitchFamily="18" charset="0"/>
              </a:rPr>
              <a:t>Rule of Diversity: Distrust all claims for “one true way”.</a:t>
            </a:r>
          </a:p>
          <a:p>
            <a:pPr algn="l">
              <a:buFont typeface="+mj-lt"/>
              <a:buAutoNum type="arabicPeriod"/>
            </a:pPr>
            <a:r>
              <a:rPr lang="en-US" b="0" i="0" dirty="0">
                <a:solidFill>
                  <a:srgbClr val="000000"/>
                </a:solidFill>
                <a:effectLst/>
                <a:latin typeface="Times New Roman" panose="02020603050405020304" pitchFamily="18" charset="0"/>
              </a:rPr>
              <a:t>Rule of Extensibility: Design for the future, because it will be here sooner than you think.</a:t>
            </a:r>
          </a:p>
        </p:txBody>
      </p:sp>
      <p:pic>
        <p:nvPicPr>
          <p:cNvPr id="5" name="Picture 4">
            <a:extLst>
              <a:ext uri="{FF2B5EF4-FFF2-40B4-BE49-F238E27FC236}">
                <a16:creationId xmlns:a16="http://schemas.microsoft.com/office/drawing/2014/main" id="{65C14088-2787-0526-FCC1-099861EC5662}"/>
              </a:ext>
            </a:extLst>
          </p:cNvPr>
          <p:cNvPicPr>
            <a:picLocks noChangeAspect="1"/>
          </p:cNvPicPr>
          <p:nvPr/>
        </p:nvPicPr>
        <p:blipFill>
          <a:blip r:embed="rId3"/>
          <a:stretch>
            <a:fillRect/>
          </a:stretch>
        </p:blipFill>
        <p:spPr>
          <a:xfrm>
            <a:off x="8448676" y="2308049"/>
            <a:ext cx="2307294" cy="3068837"/>
          </a:xfrm>
          <a:prstGeom prst="rect">
            <a:avLst/>
          </a:prstGeom>
        </p:spPr>
      </p:pic>
    </p:spTree>
    <p:extLst>
      <p:ext uri="{BB962C8B-B14F-4D97-AF65-F5344CB8AC3E}">
        <p14:creationId xmlns:p14="http://schemas.microsoft.com/office/powerpoint/2010/main" val="180921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TotalTime>
  <Words>5793</Words>
  <Application>Microsoft Office PowerPoint</Application>
  <PresentationFormat>Widescreen</PresentationFormat>
  <Paragraphs>322</Paragraphs>
  <Slides>56</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Aptos</vt:lpstr>
      <vt:lpstr>Aptos Display</vt:lpstr>
      <vt:lpstr>Arial</vt:lpstr>
      <vt:lpstr>Calibri</vt:lpstr>
      <vt:lpstr>Courier New</vt:lpstr>
      <vt:lpstr>Georgia</vt:lpstr>
      <vt:lpstr>Helvetica</vt:lpstr>
      <vt:lpstr>Open Sans</vt:lpstr>
      <vt:lpstr>Times New Roman</vt:lpstr>
      <vt:lpstr>Office Theme</vt:lpstr>
      <vt:lpstr>Lecture 5</vt:lpstr>
      <vt:lpstr>Agenda</vt:lpstr>
      <vt:lpstr>Background on Unix</vt:lpstr>
      <vt:lpstr>55 years of success</vt:lpstr>
      <vt:lpstr>Recap of System Decomposition/Composition</vt:lpstr>
      <vt:lpstr>Origins is Unix Philosophy?</vt:lpstr>
      <vt:lpstr>Unix Philosophy (McIlroy)</vt:lpstr>
      <vt:lpstr>Unix Philosophy (Commander Pike)</vt:lpstr>
      <vt:lpstr>Unix Philosophy (Folklore, Raymond)</vt:lpstr>
      <vt:lpstr>Do one thing well</vt:lpstr>
      <vt:lpstr>Worse is Better</vt:lpstr>
      <vt:lpstr>Composition</vt:lpstr>
      <vt:lpstr>Everything is a file</vt:lpstr>
      <vt:lpstr>PowerPoint Presentation</vt:lpstr>
      <vt:lpstr>A simple program</vt:lpstr>
      <vt:lpstr>PowerPoint Presentation</vt:lpstr>
      <vt:lpstr>Another example </vt:lpstr>
      <vt:lpstr>PowerPoint Presentation</vt:lpstr>
      <vt:lpstr>Composing Programs</vt:lpstr>
      <vt:lpstr>Building Technical Capital</vt:lpstr>
      <vt:lpstr>Difficulties </vt:lpstr>
      <vt:lpstr>Unix Architecture Overview</vt:lpstr>
      <vt:lpstr>Unix Architecture – Layered View</vt:lpstr>
      <vt:lpstr>Unix File System as an Abstraction</vt:lpstr>
      <vt:lpstr>Decomposition in the File System</vt:lpstr>
      <vt:lpstr>Process Management as a Decomposition Strategy</vt:lpstr>
      <vt:lpstr>Fork and Exec System Calls</vt:lpstr>
      <vt:lpstr>Pipes and Redirection: Abstraction in Inter-Process Communication</vt:lpstr>
      <vt:lpstr>Decomposition in Inter-Process Communication</vt:lpstr>
      <vt:lpstr>Modularity Through Command Line Tools</vt:lpstr>
      <vt:lpstr>Filters and Pipelines as Abstraction Mechanisms</vt:lpstr>
      <vt:lpstr>Device Management Abstraction</vt:lpstr>
      <vt:lpstr>Error Handling Abstractions</vt:lpstr>
      <vt:lpstr>Shell as an Abstraction Layer</vt:lpstr>
      <vt:lpstr>The Unix Philosophy as Design Tactics</vt:lpstr>
      <vt:lpstr>Modern Implications of Unix Design</vt:lpstr>
      <vt:lpstr>Recap and Key Takeaways</vt:lpstr>
      <vt:lpstr>Homework</vt:lpstr>
      <vt:lpstr>Backup</vt:lpstr>
      <vt:lpstr>Rule of Modularity: Write simple parts connected by clean interfaces.</vt:lpstr>
      <vt:lpstr>Rule of Clarity: Clarity is better than cleverness.</vt:lpstr>
      <vt:lpstr>Rule of Composition: Design programs to be connected with other programs.</vt:lpstr>
      <vt:lpstr>Rule of Separation: Separate policy from mechanism; separate interfaces from engines.</vt:lpstr>
      <vt:lpstr>Rule of Simplicity: Design for simplicity; add complexity only where you must.</vt:lpstr>
      <vt:lpstr>Rule of Parsimony: Write a big program only when it is clear by demonstration that nothing else will do.</vt:lpstr>
      <vt:lpstr>Rule of Transparency: Design for visibility to make inspection and debugging easier.</vt:lpstr>
      <vt:lpstr>Rule of Robustness: Robustness is the child of transparency and simplicity.</vt:lpstr>
      <vt:lpstr>Rule of Representation: Fold knowledge into data, so program logic can be stupid and robust.</vt:lpstr>
      <vt:lpstr>Rule of Least Surprise: In interface design, always do the least surprising thing.</vt:lpstr>
      <vt:lpstr>Rule of Silence: When a program has nothing surprising to say, it should say nothing.</vt:lpstr>
      <vt:lpstr>Rule of Repair: Repair what you can — but when you must fail, fail noisily and as soon as possible.</vt:lpstr>
      <vt:lpstr>Rule of Economy: Programmer time is expensive; conserve it in preference to machine time.</vt:lpstr>
      <vt:lpstr>Rule of Generation: Avoid hand-hacking; write programs to write programs when you can.</vt:lpstr>
      <vt:lpstr>Rule of Optimization: Prototype before polishing. Get it working before you optimize it.</vt:lpstr>
      <vt:lpstr>Rule of Diversity: Distrust all claims for “one true way”.</vt:lpstr>
      <vt:lpstr>Rule of Extensibility: Design for the future, because it will be here sooner than you think.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Melik-Adamyan, Areg</dc:creator>
  <cp:lastModifiedBy>Melik-Adamyan, Areg</cp:lastModifiedBy>
  <cp:revision>4</cp:revision>
  <dcterms:created xsi:type="dcterms:W3CDTF">2024-11-08T03:31:38Z</dcterms:created>
  <dcterms:modified xsi:type="dcterms:W3CDTF">2024-11-08T04:58:49Z</dcterms:modified>
</cp:coreProperties>
</file>