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98" r:id="rId3"/>
    <p:sldId id="313" r:id="rId4"/>
    <p:sldId id="315" r:id="rId5"/>
    <p:sldId id="316" r:id="rId6"/>
    <p:sldId id="299" r:id="rId7"/>
    <p:sldId id="301" r:id="rId8"/>
    <p:sldId id="302" r:id="rId9"/>
    <p:sldId id="304" r:id="rId10"/>
    <p:sldId id="309" r:id="rId11"/>
    <p:sldId id="300" r:id="rId12"/>
    <p:sldId id="305" r:id="rId13"/>
    <p:sldId id="306" r:id="rId14"/>
    <p:sldId id="303" r:id="rId15"/>
    <p:sldId id="307" r:id="rId16"/>
    <p:sldId id="308" r:id="rId17"/>
    <p:sldId id="310" r:id="rId18"/>
    <p:sldId id="311" r:id="rId19"/>
    <p:sldId id="312" r:id="rId20"/>
    <p:sldId id="314" r:id="rId21"/>
    <p:sldId id="318" r:id="rId22"/>
    <p:sldId id="319" r:id="rId23"/>
    <p:sldId id="317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" d="100"/>
          <a:sy n="10" d="100"/>
        </p:scale>
        <p:origin x="2765" y="1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6D51-E060-4FF1-A392-37E69ECC232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1BB01-58B3-4836-B618-B4CAA464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B72CE-BE4E-4BED-82D9-47C208C25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A7E-471E-C334-208C-18F263A6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970D-90FE-82E3-9478-0C2F6BB2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D5F65-9AA5-7F2B-A719-135063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FE8E-FFAB-C09D-E67F-B67CE22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DA95-B11E-293C-064D-63FF5E1D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D1E3-8443-8429-2A5B-DF2C0250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964D0-2B9E-9139-21EF-17DBCF2F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D23F-340C-FFDB-85EA-4C2F43D5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7BDE-B8C0-5869-9A32-DEC30B8F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8920-741A-EE9D-70EE-8520D71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F09A9-93F1-8266-4A6B-B86E708C2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FB80-BB51-8A48-4352-95B766AC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94CE-1093-07EF-34D4-16D3969F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D883-F334-D334-2ECF-9A953485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7F20-DCEB-8602-D260-224EEEE9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013A-7588-1899-858D-B2A1860B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A840-7236-08D8-9CC1-7838D044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08A6-E39B-7FCD-84B6-12E6A84B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7E8E-D5F7-3A44-9B57-C729D5C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8331-80E5-FC4E-9D8F-4C8A37E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744E-FB08-16D2-8D22-C1E6384A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F6FE-7113-5E5F-80CF-89ED4D63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805A-80FF-9D2D-37C5-A47F06C5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5944-2013-86A1-C2E5-E6266F07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CF0A-B3DF-9FC5-70C9-236E8C8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F47-394D-64BF-9A61-43C1A951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108-DA70-46C1-722A-C67DAF5C9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606E-DF8B-91DA-E924-C41A1DF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4C704-BEE3-817A-4098-D17243B7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3A7DD-A43D-4F57-623F-BC94AC02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91C4E-985C-C675-7922-1F7C4E2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1B40-B56F-FF9B-96AF-7D8192FD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C038B-6B1B-E1D8-CDA3-117FB605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7D5B4-639D-B033-A49F-67BD9195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6C15F-0C98-4161-C081-C8D1043B5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6AE8D-EBB4-DD51-CC63-6C3056A02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5DF01-2D95-607C-048D-3A7DB43D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839B-BFED-9D81-10CE-6126D70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6D9F4-DE04-69CD-B439-6F85A1B1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8179-F7C6-297D-8F57-9DEDCCC8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8EFA5-67EA-0DA1-6BD7-25850A3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28B99-C691-98DD-CE21-D7F85628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9256-C8F5-1D73-98E7-F3410CF7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49CB5-360C-BAE8-DFB8-BC91273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7994A-3FC5-EC1E-520D-E2EB0A65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6B14D-B202-1CA3-0ECE-E699079F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ED87-FFC0-F2A0-5BBB-603AA020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6470-F4CC-685F-4FDE-6DA2AE9A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AD95-4FB8-4625-13DD-0271606E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7305-6E9B-A8FB-8B07-A3E8052B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F8FA-8BD1-C055-663B-C013D0D3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CBE3-A01B-C525-A685-8E08DD7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F38E-216D-9F45-CABF-13DFF3CB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28D3-F8E2-7391-E09F-CA0BC1D5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8C31-1446-6F33-5D0D-A0958A87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B9E4-B0A2-D8BA-6F55-FFDFAF79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1688-7E0B-6458-13CD-B0B588BD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DFF3-9C32-D6C6-ECA9-574F2A82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059C5-4A6C-A6E7-CBEC-60B42E2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C27B8-83FC-B4A9-0CCE-A0996B9A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8147-C503-7F41-4092-5DEC2487B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C8BC9-B682-4632-B2C2-F55A5AC3562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B7C4-4C41-A085-3962-F8E581A5B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1462-A64B-32AB-0FF8-A702C9B3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B841-40EE-4E96-B154-B0356D7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l.acm.org/doi/10.1145/361598.3616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ACCE-1E42-D1BC-E0FC-38A12565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as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77F0-D13B-9043-5D8E-E2330F3B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Requirements are often passed in a form of functionally decomposed modules that solve the problem (e.g., cooking).</a:t>
            </a:r>
          </a:p>
          <a:p>
            <a:r>
              <a:rPr lang="en-US"/>
              <a:t>The real requirement is not obvious.</a:t>
            </a:r>
          </a:p>
          <a:p>
            <a:r>
              <a:rPr lang="en-US"/>
              <a:t>Failure to find the real requirement creates a zoo of functionally decomposed modules to address different aspects of it.</a:t>
            </a:r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94C64B4C-C4B9-1B6F-333D-4C767866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839" y="3375967"/>
            <a:ext cx="2218633" cy="2218633"/>
          </a:xfrm>
          <a:prstGeom prst="rect">
            <a:avLst/>
          </a:prstGeom>
        </p:spPr>
      </p:pic>
      <p:pic>
        <p:nvPicPr>
          <p:cNvPr id="6" name="Graphic 5" descr="Packing Box Open outline">
            <a:extLst>
              <a:ext uri="{FF2B5EF4-FFF2-40B4-BE49-F238E27FC236}">
                <a16:creationId xmlns:a16="http://schemas.microsoft.com/office/drawing/2014/main" id="{2F84FCC3-DAD5-9567-2A57-41922E10D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4158" y="2714427"/>
            <a:ext cx="1286867" cy="1286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121BB-6980-B94B-0D31-94CE23F0A783}"/>
              </a:ext>
            </a:extLst>
          </p:cNvPr>
          <p:cNvSpPr txBox="1"/>
          <p:nvPr/>
        </p:nvSpPr>
        <p:spPr>
          <a:xfrm>
            <a:off x="5924776" y="5526304"/>
            <a:ext cx="589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Unpack solutions until the actual requirement is revealed</a:t>
            </a: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B3D02811-321B-8FE2-DEE5-3CE38977E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5117" y="1590750"/>
            <a:ext cx="713590" cy="713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7A839-E840-CF7F-EB33-FE706DC2EE20}"/>
              </a:ext>
            </a:extLst>
          </p:cNvPr>
          <p:cNvSpPr txBox="1"/>
          <p:nvPr/>
        </p:nvSpPr>
        <p:spPr>
          <a:xfrm>
            <a:off x="8959793" y="2348661"/>
            <a:ext cx="128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4987E-C50E-532F-1E46-4F06EC165EE7}"/>
              </a:ext>
            </a:extLst>
          </p:cNvPr>
          <p:cNvSpPr txBox="1"/>
          <p:nvPr/>
        </p:nvSpPr>
        <p:spPr>
          <a:xfrm>
            <a:off x="9507382" y="121682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Concept!!!</a:t>
            </a:r>
          </a:p>
        </p:txBody>
      </p:sp>
    </p:spTree>
    <p:extLst>
      <p:ext uri="{BB962C8B-B14F-4D97-AF65-F5344CB8AC3E}">
        <p14:creationId xmlns:p14="http://schemas.microsoft.com/office/powerpoint/2010/main" val="284106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9E4D-31D8-4D26-59BD-4C520C80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E0A-A487-BCB9-7861-A75406D0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decomposition into modules based on functionality domain.</a:t>
            </a:r>
          </a:p>
          <a:p>
            <a:r>
              <a:rPr lang="en-US" dirty="0"/>
              <a:t>Disguised functional decomposition.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B9CEE-02BD-8990-580C-CA589EE1DE36}"/>
              </a:ext>
            </a:extLst>
          </p:cNvPr>
          <p:cNvSpPr/>
          <p:nvPr/>
        </p:nvSpPr>
        <p:spPr>
          <a:xfrm>
            <a:off x="2498014" y="4262716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FC452-8D31-327C-A325-FB1B248E0C0F}"/>
              </a:ext>
            </a:extLst>
          </p:cNvPr>
          <p:cNvSpPr/>
          <p:nvPr/>
        </p:nvSpPr>
        <p:spPr>
          <a:xfrm>
            <a:off x="5079403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Bedroom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B3DBB-4519-9253-CACD-090D11F0C7E5}"/>
              </a:ext>
            </a:extLst>
          </p:cNvPr>
          <p:cNvSpPr/>
          <p:nvPr/>
        </p:nvSpPr>
        <p:spPr>
          <a:xfrm>
            <a:off x="2498014" y="5198632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Bedroom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276EC-C4F9-5D9A-D1B9-E74D1A21CAD0}"/>
              </a:ext>
            </a:extLst>
          </p:cNvPr>
          <p:cNvSpPr/>
          <p:nvPr/>
        </p:nvSpPr>
        <p:spPr>
          <a:xfrm>
            <a:off x="7660792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57BC5-0406-8380-64FE-59EEBDE08E1E}"/>
              </a:ext>
            </a:extLst>
          </p:cNvPr>
          <p:cNvSpPr/>
          <p:nvPr/>
        </p:nvSpPr>
        <p:spPr>
          <a:xfrm>
            <a:off x="7660792" y="5198631"/>
            <a:ext cx="2224593" cy="734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D6643-FEE3-3153-00BC-CBF17B764FC6}"/>
              </a:ext>
            </a:extLst>
          </p:cNvPr>
          <p:cNvSpPr/>
          <p:nvPr/>
        </p:nvSpPr>
        <p:spPr>
          <a:xfrm>
            <a:off x="5079403" y="5198631"/>
            <a:ext cx="2224593" cy="73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EC5D0B-3990-CBD8-9B17-82EF611764D7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8305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4D5-69CA-71EE-8304-ADB1D07C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CA5B-AC22-1C20-66CA-643A6FE8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reimplement functionality.</a:t>
            </a:r>
          </a:p>
          <a:p>
            <a:pPr lvl="1"/>
            <a:r>
              <a:rPr lang="en-US" dirty="0"/>
              <a:t>E.g., the two bedrooms implement “sleeping” functionality.</a:t>
            </a:r>
          </a:p>
          <a:p>
            <a:r>
              <a:rPr lang="en-US" dirty="0"/>
              <a:t>Module duplication – higher support/change complexity.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7563-6DD0-29FF-025F-0A1533EB3A02}"/>
              </a:ext>
            </a:extLst>
          </p:cNvPr>
          <p:cNvSpPr/>
          <p:nvPr/>
        </p:nvSpPr>
        <p:spPr>
          <a:xfrm>
            <a:off x="2498014" y="4262716"/>
            <a:ext cx="2224593" cy="734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B62A2-814B-7F4D-5121-96C2288FB8B5}"/>
              </a:ext>
            </a:extLst>
          </p:cNvPr>
          <p:cNvSpPr/>
          <p:nvPr/>
        </p:nvSpPr>
        <p:spPr>
          <a:xfrm>
            <a:off x="5079403" y="4262716"/>
            <a:ext cx="2224593" cy="7342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54964-E9CC-C75A-DDA8-6D10BCD3B455}"/>
              </a:ext>
            </a:extLst>
          </p:cNvPr>
          <p:cNvSpPr/>
          <p:nvPr/>
        </p:nvSpPr>
        <p:spPr>
          <a:xfrm>
            <a:off x="2498014" y="5198632"/>
            <a:ext cx="2224593" cy="734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B5F2B-D25B-AF98-F415-2CDC9EB938FD}"/>
              </a:ext>
            </a:extLst>
          </p:cNvPr>
          <p:cNvSpPr/>
          <p:nvPr/>
        </p:nvSpPr>
        <p:spPr>
          <a:xfrm>
            <a:off x="7660792" y="4262716"/>
            <a:ext cx="2224593" cy="734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7BA45-9541-1E6D-890F-D2AC9EA6D4D7}"/>
              </a:ext>
            </a:extLst>
          </p:cNvPr>
          <p:cNvSpPr/>
          <p:nvPr/>
        </p:nvSpPr>
        <p:spPr>
          <a:xfrm>
            <a:off x="7660792" y="5198631"/>
            <a:ext cx="2224593" cy="734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9AFEF-C6B6-CE5A-ABD3-868C325D72F2}"/>
              </a:ext>
            </a:extLst>
          </p:cNvPr>
          <p:cNvSpPr/>
          <p:nvPr/>
        </p:nvSpPr>
        <p:spPr>
          <a:xfrm>
            <a:off x="5079403" y="5198631"/>
            <a:ext cx="2224593" cy="73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3C5A6-2DF7-76EC-8554-D0C6BDAA065E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163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8482297-F155-B131-9F4C-677CED201491}"/>
              </a:ext>
            </a:extLst>
          </p:cNvPr>
          <p:cNvSpPr/>
          <p:nvPr/>
        </p:nvSpPr>
        <p:spPr>
          <a:xfrm>
            <a:off x="4093285" y="4724694"/>
            <a:ext cx="549832" cy="5895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D2552-038F-F20C-0675-3EDE75D6295A}"/>
              </a:ext>
            </a:extLst>
          </p:cNvPr>
          <p:cNvSpPr/>
          <p:nvPr/>
        </p:nvSpPr>
        <p:spPr>
          <a:xfrm>
            <a:off x="1316618" y="4730985"/>
            <a:ext cx="549832" cy="5895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DEBFA-3BB5-5D4B-D756-FC7E0268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1ED8-2682-AD2D-F1E0-066DFB23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domain structure requires domain rebuilding during functionality extension.</a:t>
            </a:r>
          </a:p>
          <a:p>
            <a:pPr lvl="1"/>
            <a:r>
              <a:rPr lang="en-US" dirty="0"/>
              <a:t>E.g., building a domain house.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76D62-B669-9BBB-EC5D-469FEF3B68B4}"/>
              </a:ext>
            </a:extLst>
          </p:cNvPr>
          <p:cNvSpPr/>
          <p:nvPr/>
        </p:nvSpPr>
        <p:spPr>
          <a:xfrm>
            <a:off x="2022437" y="4041611"/>
            <a:ext cx="1914861" cy="1274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18DCEE-E4E1-3E49-4087-4C07B7F4EAB1}"/>
              </a:ext>
            </a:extLst>
          </p:cNvPr>
          <p:cNvSpPr/>
          <p:nvPr/>
        </p:nvSpPr>
        <p:spPr>
          <a:xfrm>
            <a:off x="1707775" y="3277818"/>
            <a:ext cx="2544183" cy="763793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C653A-43EE-A81C-5AEE-7E558376E32C}"/>
              </a:ext>
            </a:extLst>
          </p:cNvPr>
          <p:cNvSpPr/>
          <p:nvPr/>
        </p:nvSpPr>
        <p:spPr>
          <a:xfrm>
            <a:off x="3937298" y="4041611"/>
            <a:ext cx="155987" cy="1274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ECC1F-916B-F796-CE07-24AA886797AB}"/>
              </a:ext>
            </a:extLst>
          </p:cNvPr>
          <p:cNvSpPr/>
          <p:nvPr/>
        </p:nvSpPr>
        <p:spPr>
          <a:xfrm>
            <a:off x="1866450" y="4041611"/>
            <a:ext cx="155987" cy="1274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7588D-72E8-FD13-6F58-2C1E347051CF}"/>
              </a:ext>
            </a:extLst>
          </p:cNvPr>
          <p:cNvSpPr/>
          <p:nvPr/>
        </p:nvSpPr>
        <p:spPr>
          <a:xfrm>
            <a:off x="2479638" y="4726796"/>
            <a:ext cx="1237129" cy="5895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8D09B-1B03-20C1-F437-6F05E60B98DC}"/>
              </a:ext>
            </a:extLst>
          </p:cNvPr>
          <p:cNvSpPr txBox="1"/>
          <p:nvPr/>
        </p:nvSpPr>
        <p:spPr>
          <a:xfrm>
            <a:off x="1575996" y="5499565"/>
            <a:ext cx="395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</a:t>
            </a:r>
            <a:r>
              <a:rPr lang="en-US" b="1" dirty="0"/>
              <a:t>1.0</a:t>
            </a:r>
            <a:r>
              <a:rPr lang="en-US" dirty="0"/>
              <a:t> done!</a:t>
            </a:r>
          </a:p>
          <a:p>
            <a:r>
              <a:rPr lang="en-US" dirty="0"/>
              <a:t>Code shipped; customers are happy! </a:t>
            </a:r>
          </a:p>
        </p:txBody>
      </p:sp>
      <p:pic>
        <p:nvPicPr>
          <p:cNvPr id="11" name="Graphic 10" descr="Champagne glasses outline">
            <a:extLst>
              <a:ext uri="{FF2B5EF4-FFF2-40B4-BE49-F238E27FC236}">
                <a16:creationId xmlns:a16="http://schemas.microsoft.com/office/drawing/2014/main" id="{63417149-4681-AC96-5F1A-10F6C3C00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60" y="5484939"/>
            <a:ext cx="369332" cy="369332"/>
          </a:xfrm>
          <a:prstGeom prst="rect">
            <a:avLst/>
          </a:prstGeom>
        </p:spPr>
      </p:pic>
      <p:pic>
        <p:nvPicPr>
          <p:cNvPr id="15" name="Graphic 14" descr="Ribbon outline">
            <a:extLst>
              <a:ext uri="{FF2B5EF4-FFF2-40B4-BE49-F238E27FC236}">
                <a16:creationId xmlns:a16="http://schemas.microsoft.com/office/drawing/2014/main" id="{533DF60C-54E9-0C6E-7122-8A975DC5B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16" y="5498618"/>
            <a:ext cx="340080" cy="340080"/>
          </a:xfrm>
          <a:prstGeom prst="rect">
            <a:avLst/>
          </a:prstGeom>
        </p:spPr>
      </p:pic>
      <p:pic>
        <p:nvPicPr>
          <p:cNvPr id="17" name="Graphic 16" descr="Smiling face outline outline">
            <a:extLst>
              <a:ext uri="{FF2B5EF4-FFF2-40B4-BE49-F238E27FC236}">
                <a16:creationId xmlns:a16="http://schemas.microsoft.com/office/drawing/2014/main" id="{8D8CBDC3-687D-0BEC-28BE-D62A8BB3F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1429" y="5838698"/>
            <a:ext cx="338265" cy="338265"/>
          </a:xfrm>
          <a:prstGeom prst="rect">
            <a:avLst/>
          </a:prstGeom>
        </p:spPr>
      </p:pic>
      <p:pic>
        <p:nvPicPr>
          <p:cNvPr id="19" name="Graphic 18" descr="Box trolley outline">
            <a:extLst>
              <a:ext uri="{FF2B5EF4-FFF2-40B4-BE49-F238E27FC236}">
                <a16:creationId xmlns:a16="http://schemas.microsoft.com/office/drawing/2014/main" id="{13C55E86-5647-E693-C98B-5D51E9C95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522" y="5807631"/>
            <a:ext cx="369332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D9655A-596F-1BF2-3A2D-D870E74647D1}"/>
              </a:ext>
            </a:extLst>
          </p:cNvPr>
          <p:cNvSpPr txBox="1"/>
          <p:nvPr/>
        </p:nvSpPr>
        <p:spPr>
          <a:xfrm>
            <a:off x="6404385" y="3279036"/>
            <a:ext cx="4330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Milestone 2.0: build a living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Demolish outer 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Unbolt kitchen from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 from power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 from water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Lift the kitchen with hydraulic jacks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2" name="Graphic 21" descr="High voltage outline">
            <a:extLst>
              <a:ext uri="{FF2B5EF4-FFF2-40B4-BE49-F238E27FC236}">
                <a16:creationId xmlns:a16="http://schemas.microsoft.com/office/drawing/2014/main" id="{892315B4-06FA-73AB-8CEF-B0751C162B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6798" y="4824509"/>
            <a:ext cx="389967" cy="389967"/>
          </a:xfrm>
          <a:prstGeom prst="rect">
            <a:avLst/>
          </a:prstGeom>
        </p:spPr>
      </p:pic>
      <p:pic>
        <p:nvPicPr>
          <p:cNvPr id="24" name="Graphic 23" descr="Lightbulb outline">
            <a:extLst>
              <a:ext uri="{FF2B5EF4-FFF2-40B4-BE49-F238E27FC236}">
                <a16:creationId xmlns:a16="http://schemas.microsoft.com/office/drawing/2014/main" id="{967DE57E-21EF-2178-8F1D-49B73E9C50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041264" y="4080026"/>
            <a:ext cx="545954" cy="545954"/>
          </a:xfrm>
          <a:prstGeom prst="rect">
            <a:avLst/>
          </a:prstGeom>
        </p:spPr>
      </p:pic>
      <p:pic>
        <p:nvPicPr>
          <p:cNvPr id="27" name="Graphic 26" descr="Leaky Tap outline">
            <a:extLst>
              <a:ext uri="{FF2B5EF4-FFF2-40B4-BE49-F238E27FC236}">
                <a16:creationId xmlns:a16="http://schemas.microsoft.com/office/drawing/2014/main" id="{9A376BD0-8E24-9F02-DD36-BFF47F0F95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45279" y="48245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C87E-041D-66E7-995D-0325FB92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ABCF-7295-8D04-5453-03A77192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decomposition into modules based on areas of potential change encapsulation.</a:t>
            </a:r>
          </a:p>
          <a:p>
            <a:r>
              <a:rPr lang="en-US" dirty="0"/>
              <a:t>E.g. high-volatility in power</a:t>
            </a:r>
          </a:p>
          <a:p>
            <a:pPr lvl="1"/>
            <a:r>
              <a:rPr lang="en-US" dirty="0"/>
              <a:t>Different sources, connectivity, and a power socket as interface.</a:t>
            </a:r>
          </a:p>
          <a:p>
            <a:r>
              <a:rPr lang="en-US" dirty="0"/>
              <a:t>Changes are contained in a single module – no side effects outside module boundary.</a:t>
            </a:r>
          </a:p>
          <a:p>
            <a:r>
              <a:rPr lang="en-US" dirty="0">
                <a:hlinkClick r:id="rId2"/>
              </a:rPr>
              <a:t>On the criteria to be used in decomposing systems into modules</a:t>
            </a:r>
            <a:endParaRPr lang="en-US" dirty="0"/>
          </a:p>
          <a:p>
            <a:pPr lvl="1"/>
            <a:r>
              <a:rPr lang="en-US" dirty="0"/>
              <a:t>Can be found on the course website.</a:t>
            </a:r>
          </a:p>
          <a:p>
            <a:pPr lvl="1"/>
            <a:r>
              <a:rPr lang="en-US" dirty="0"/>
              <a:t>“decomposition was made using ‘information hiding’ as a criterion”.</a:t>
            </a:r>
          </a:p>
        </p:txBody>
      </p:sp>
      <p:pic>
        <p:nvPicPr>
          <p:cNvPr id="4" name="Graphic 3" descr="High voltage outline">
            <a:extLst>
              <a:ext uri="{FF2B5EF4-FFF2-40B4-BE49-F238E27FC236}">
                <a16:creationId xmlns:a16="http://schemas.microsoft.com/office/drawing/2014/main" id="{EB6F4183-070E-B2BE-B57B-5F488F111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097" y="2752821"/>
            <a:ext cx="389967" cy="3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036-F201-F4F6-F488-F0434FC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822C-9CF7-54F0-25F2-E19DF761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Volatility is </a:t>
            </a:r>
            <a:r>
              <a:rPr lang="en-US" b="1" dirty="0"/>
              <a:t>not</a:t>
            </a:r>
            <a:r>
              <a:rPr lang="en-US" dirty="0"/>
              <a:t> self-evident.</a:t>
            </a:r>
          </a:p>
          <a:p>
            <a:r>
              <a:rPr lang="en-US" dirty="0"/>
              <a:t>Volatility is identified during requirements analysis process.</a:t>
            </a:r>
          </a:p>
          <a:p>
            <a:r>
              <a:rPr lang="en-US" dirty="0"/>
              <a:t>Change and volatility are different.</a:t>
            </a:r>
          </a:p>
          <a:p>
            <a:pPr lvl="1"/>
            <a:r>
              <a:rPr lang="en-US" dirty="0"/>
              <a:t>Change produce conditional logic.</a:t>
            </a:r>
          </a:p>
          <a:p>
            <a:pPr lvl="1"/>
            <a:r>
              <a:rPr lang="en-US" dirty="0"/>
              <a:t>Volatility requires encapsulation.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000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AC1C-BD4A-DAF4-48A1-29F73E62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Volatility-based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5170-4D4A-712B-72C8-F0C7DB1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51338"/>
          </a:xfrm>
        </p:spPr>
        <p:txBody>
          <a:bodyPr/>
          <a:lstStyle/>
          <a:p>
            <a:r>
              <a:rPr lang="en-US" dirty="0"/>
              <a:t>Volatility “happens” at independent axes.</a:t>
            </a:r>
          </a:p>
          <a:p>
            <a:pPr lvl="1"/>
            <a:r>
              <a:rPr lang="en-US" dirty="0"/>
              <a:t>E.g., different customers have different expectations.</a:t>
            </a:r>
          </a:p>
          <a:p>
            <a:pPr lvl="2"/>
            <a:r>
              <a:rPr lang="en-US" dirty="0"/>
              <a:t>Can I reuse the module for a different customer?</a:t>
            </a:r>
          </a:p>
          <a:p>
            <a:pPr lvl="2"/>
            <a:r>
              <a:rPr lang="en-US" dirty="0"/>
              <a:t>Volatilities: structure, neighbors, city, …</a:t>
            </a:r>
          </a:p>
          <a:p>
            <a:pPr lvl="1"/>
            <a:r>
              <a:rPr lang="en-US" dirty="0"/>
              <a:t>E.g., the same customer changes requirements over time.</a:t>
            </a:r>
          </a:p>
          <a:p>
            <a:pPr lvl="2"/>
            <a:r>
              <a:rPr lang="en-US" dirty="0"/>
              <a:t>Can I use the module for this customer forever?</a:t>
            </a:r>
          </a:p>
          <a:p>
            <a:pPr lvl="2"/>
            <a:r>
              <a:rPr lang="en-US" dirty="0"/>
              <a:t>Volatilities: furniture, occupants, appliances, utilities, …</a:t>
            </a:r>
          </a:p>
          <a:p>
            <a:r>
              <a:rPr lang="en-US" dirty="0"/>
              <a:t>The </a:t>
            </a:r>
            <a:r>
              <a:rPr lang="en-US"/>
              <a:t>required behavior is accomplished by an interaction between encapsulated areas of volatility.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3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569-18E4-1052-C811-1928B4C3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078A-E035-7C36-88BF-7CE00352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volatility areas for Git?</a:t>
            </a:r>
          </a:p>
        </p:txBody>
      </p:sp>
    </p:spTree>
    <p:extLst>
      <p:ext uri="{BB962C8B-B14F-4D97-AF65-F5344CB8AC3E}">
        <p14:creationId xmlns:p14="http://schemas.microsoft.com/office/powerpoint/2010/main" val="3229334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569-18E4-1052-C811-1928B4C3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078A-E035-7C36-88BF-7CE00352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are volatility areas for Git?</a:t>
            </a:r>
          </a:p>
          <a:p>
            <a:pPr lvl="1"/>
            <a:r>
              <a:rPr lang="en-US"/>
              <a:t>User volatility. Users of basic functionality to track their records. Large-scale enterprises building software projects. Language preferences.</a:t>
            </a:r>
          </a:p>
          <a:p>
            <a:pPr lvl="1"/>
            <a:r>
              <a:rPr lang="en-US"/>
              <a:t>Client volatility. Automation applications (e.g., CI/CD). Command line vs high-level GUI tools.</a:t>
            </a:r>
          </a:p>
          <a:p>
            <a:pPr lvl="1"/>
            <a:r>
              <a:rPr lang="en-US"/>
              <a:t>Operating environment volatility. Operating system, filesystem, memory capacity, distributed storage, compression libraries, etc.</a:t>
            </a:r>
          </a:p>
          <a:p>
            <a:pPr lvl="1"/>
            <a:r>
              <a:rPr lang="en-US"/>
              <a:t>Content volatility. File types, sizes.</a:t>
            </a:r>
          </a:p>
          <a:p>
            <a:pPr lvl="1"/>
            <a:r>
              <a:rPr lang="en-US"/>
              <a:t>Connection/synchronization volatility. Multiple asynchronous commits from different users.</a:t>
            </a:r>
          </a:p>
          <a:p>
            <a:pPr lvl="1"/>
            <a:r>
              <a:rPr lang="en-US"/>
              <a:t>Security. Protocol version. Local/remote.</a:t>
            </a:r>
          </a:p>
          <a:p>
            <a:pPr lvl="1"/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8BA3-F2C2-CE64-1311-40F2728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decomposition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373797-2710-D9BB-0DEA-8DA649758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Based on volatility areas; not a one-to-one transition.</a:t>
            </a:r>
          </a:p>
          <a:p>
            <a:pPr lvl="1"/>
            <a:r>
              <a:rPr lang="en-US"/>
              <a:t>Single component encapsulating more than one area (e.g., </a:t>
            </a:r>
            <a:r>
              <a:rPr lang="en-US" err="1"/>
              <a:t>fsmonitor</a:t>
            </a:r>
            <a:r>
              <a:rPr lang="en-US"/>
              <a:t>).</a:t>
            </a:r>
          </a:p>
          <a:p>
            <a:pPr lvl="1"/>
            <a:r>
              <a:rPr lang="en-US"/>
              <a:t>Some areas expressed through not a component but an operational concept (e.g., environment + object access for commit amending).</a:t>
            </a:r>
          </a:p>
          <a:p>
            <a:r>
              <a:rPr lang="en-US"/>
              <a:t>Accessing blob objects make changing file type easy to accommodate.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5C0A8-D338-642A-25DF-D293BB92DA18}"/>
              </a:ext>
            </a:extLst>
          </p:cNvPr>
          <p:cNvSpPr/>
          <p:nvPr/>
        </p:nvSpPr>
        <p:spPr>
          <a:xfrm>
            <a:off x="1393116" y="5375424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F680F-C641-F6C5-B2DD-E063F8102B40}"/>
              </a:ext>
            </a:extLst>
          </p:cNvPr>
          <p:cNvSpPr/>
          <p:nvPr/>
        </p:nvSpPr>
        <p:spPr>
          <a:xfrm>
            <a:off x="1042595" y="2166013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Command 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A318B-22F0-17F4-DCFA-8EEC826C4085}"/>
              </a:ext>
            </a:extLst>
          </p:cNvPr>
          <p:cNvSpPr/>
          <p:nvPr/>
        </p:nvSpPr>
        <p:spPr>
          <a:xfrm>
            <a:off x="3523130" y="2166013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GUI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6EF5-4D78-880E-035D-DFC10B88CC60}"/>
              </a:ext>
            </a:extLst>
          </p:cNvPr>
          <p:cNvSpPr/>
          <p:nvPr/>
        </p:nvSpPr>
        <p:spPr>
          <a:xfrm>
            <a:off x="1393116" y="465693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DC24E-30A0-84C3-9C89-E6A13BB36E98}"/>
              </a:ext>
            </a:extLst>
          </p:cNvPr>
          <p:cNvSpPr/>
          <p:nvPr/>
        </p:nvSpPr>
        <p:spPr>
          <a:xfrm>
            <a:off x="1042595" y="290890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8123F-528D-3075-314D-B43F9249B981}"/>
              </a:ext>
            </a:extLst>
          </p:cNvPr>
          <p:cNvSpPr/>
          <p:nvPr/>
        </p:nvSpPr>
        <p:spPr>
          <a:xfrm>
            <a:off x="3523130" y="2908908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3CB46-8564-725D-FC1A-E226EC8118B4}"/>
              </a:ext>
            </a:extLst>
          </p:cNvPr>
          <p:cNvSpPr/>
          <p:nvPr/>
        </p:nvSpPr>
        <p:spPr>
          <a:xfrm>
            <a:off x="1393116" y="3938452"/>
            <a:ext cx="2130014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Fsmonitor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C62CD-28F7-C7D3-17BB-E334E20C18CA}"/>
              </a:ext>
            </a:extLst>
          </p:cNvPr>
          <p:cNvSpPr txBox="1"/>
          <p:nvPr/>
        </p:nvSpPr>
        <p:spPr>
          <a:xfrm>
            <a:off x="4324574" y="4509925"/>
            <a:ext cx="265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912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192C-6710-621C-00BA-11538956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Just-enough SW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FC623-6EDC-6B50-7F69-2A6EAEE8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Rare changes should not be encapsulated.</a:t>
            </a:r>
          </a:p>
          <a:p>
            <a:r>
              <a:rPr lang="en-US"/>
              <a:t>Speculative design increases system complexity.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9F55-8449-ED80-5A60-719080DB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FUNCTIONAL TRADING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985C-1F02-4BE3-0C41-47F5FFBE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011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system should enable in-house traders to:</a:t>
            </a:r>
          </a:p>
          <a:p>
            <a:pPr lvl="1"/>
            <a:r>
              <a:rPr lang="en-US" dirty="0"/>
              <a:t>Buy and sell stocks</a:t>
            </a:r>
          </a:p>
          <a:p>
            <a:pPr lvl="1"/>
            <a:r>
              <a:rPr lang="en-US" dirty="0"/>
              <a:t>Schedule trades</a:t>
            </a:r>
          </a:p>
          <a:p>
            <a:pPr lvl="1"/>
            <a:r>
              <a:rPr lang="en-US" dirty="0"/>
              <a:t>Issue reports</a:t>
            </a:r>
          </a:p>
          <a:p>
            <a:pPr lvl="1"/>
            <a:r>
              <a:rPr lang="en-US" dirty="0"/>
              <a:t>Analyze the trades</a:t>
            </a:r>
          </a:p>
          <a:p>
            <a:r>
              <a:rPr lang="en-US" dirty="0"/>
              <a:t>The users of the system utilize a browser to connect to the system and manage connected sessions, completing a form and submitting the request.</a:t>
            </a:r>
          </a:p>
          <a:p>
            <a:r>
              <a:rPr lang="en-US" dirty="0"/>
              <a:t>After a trade, report, or analysis request, the system sends an email to the users confirming their request or containing the results.</a:t>
            </a:r>
          </a:p>
          <a:p>
            <a:r>
              <a:rPr lang="en-US" dirty="0"/>
              <a:t>The data should be stored in a local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CFF9A-3CE3-9C13-9E8F-F37891B7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318" y="1690688"/>
            <a:ext cx="4373401" cy="3199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0B148-5C72-B93F-2011-1EA07127B0E3}"/>
              </a:ext>
            </a:extLst>
          </p:cNvPr>
          <p:cNvSpPr txBox="1"/>
          <p:nvPr/>
        </p:nvSpPr>
        <p:spPr>
          <a:xfrm>
            <a:off x="8045777" y="5382705"/>
            <a:ext cx="279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58671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44BF-0D41-F518-CDEE-3D6D27F1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Volatility Based Trading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C394-C190-132B-35E8-F9946464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User volatility</a:t>
            </a:r>
          </a:p>
          <a:p>
            <a:r>
              <a:rPr lang="en-US" dirty="0"/>
              <a:t>Client application volatility</a:t>
            </a:r>
          </a:p>
          <a:p>
            <a:r>
              <a:rPr lang="en-US" dirty="0"/>
              <a:t>Security volatility</a:t>
            </a:r>
          </a:p>
          <a:p>
            <a:r>
              <a:rPr lang="en-US" dirty="0"/>
              <a:t>Notification volatility</a:t>
            </a:r>
          </a:p>
          <a:p>
            <a:r>
              <a:rPr lang="en-US" dirty="0"/>
              <a:t>Storage volatility</a:t>
            </a:r>
          </a:p>
          <a:p>
            <a:r>
              <a:rPr lang="en-US" dirty="0"/>
              <a:t>Connection and synchronization volatility</a:t>
            </a:r>
          </a:p>
          <a:p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13E5-B19C-29E2-B248-D5663339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13" y="1624700"/>
            <a:ext cx="6900687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28A8-E9ED-6560-7969-0E4CC3D0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K –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43D6-1030-66B0-AEB2-A1D123BB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903" y="5674937"/>
            <a:ext cx="3007150" cy="956820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/>
              <a:t>Good or Bad?</a:t>
            </a:r>
          </a:p>
          <a:p>
            <a:r>
              <a:rPr lang="en-US" sz="1800" dirty="0"/>
              <a:t>What type of decomposition is this?</a:t>
            </a:r>
          </a:p>
          <a:p>
            <a:r>
              <a:rPr lang="en-US" sz="1800" dirty="0"/>
              <a:t>What changes would you propose?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F817B-6901-0AFF-6FF3-320694DD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59" y="1272619"/>
            <a:ext cx="7626436" cy="54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3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D0A9-D0C5-3AB7-89B0-79A416B2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26F8-B790-7F45-6FC6-F7EEB6C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with Problem K armed with the new knowledge.</a:t>
            </a:r>
          </a:p>
        </p:txBody>
      </p:sp>
    </p:spTree>
    <p:extLst>
      <p:ext uri="{BB962C8B-B14F-4D97-AF65-F5344CB8AC3E}">
        <p14:creationId xmlns:p14="http://schemas.microsoft.com/office/powerpoint/2010/main" val="38400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0B4-A2D7-F268-AA2E-C48ADE3A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FCFE-3C52-9C46-4F5B-7F6F6E0A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the lower-level decomposition</a:t>
            </a:r>
          </a:p>
          <a:p>
            <a:r>
              <a:rPr lang="en-US" dirty="0"/>
              <a:t>Functional decomposition</a:t>
            </a:r>
          </a:p>
          <a:p>
            <a:r>
              <a:rPr lang="en-US" dirty="0"/>
              <a:t>Domain decomposition</a:t>
            </a:r>
          </a:p>
          <a:p>
            <a:r>
              <a:rPr lang="en-US" dirty="0" err="1"/>
              <a:t>Objec</a:t>
            </a:r>
            <a:r>
              <a:rPr lang="en-US" dirty="0"/>
              <a:t>-oriented decomposition</a:t>
            </a:r>
          </a:p>
          <a:p>
            <a:r>
              <a:rPr lang="en-US" dirty="0"/>
              <a:t>Volatility-based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1076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D5BF-00A3-E9E1-40B2-9EC47C4D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B8FD-6868-860E-FA4F-2CCC676A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470"/>
            <a:ext cx="10515600" cy="4837089"/>
          </a:xfrm>
        </p:spPr>
        <p:txBody>
          <a:bodyPr>
            <a:normAutofit/>
          </a:bodyPr>
          <a:lstStyle/>
          <a:p>
            <a:r>
              <a:rPr lang="en-US" dirty="0"/>
              <a:t>We started to talk about the modules/subsystems</a:t>
            </a:r>
          </a:p>
          <a:p>
            <a:r>
              <a:rPr lang="en-US" dirty="0"/>
              <a:t>How to transit from Concept to modules?</a:t>
            </a:r>
          </a:p>
          <a:p>
            <a:r>
              <a:rPr lang="en-US" dirty="0"/>
              <a:t>Some definitions from literature:</a:t>
            </a:r>
          </a:p>
          <a:p>
            <a:pPr lvl="1"/>
            <a:r>
              <a:rPr lang="en-US" dirty="0"/>
              <a:t>“System decomposition begins by decomposing the system into cohesive, well-defined sub-components.”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Most decomposition paradigms suggest breaking down a program into parts to minimize the static dependencies between those parts, and to maximize each part's cohesiveness. Popular decomposition paradigms include the functional, modules, abstract data type, and object-oriented paradigms.</a:t>
            </a:r>
          </a:p>
          <a:p>
            <a:r>
              <a:rPr lang="en-US" dirty="0"/>
              <a:t>But nobody clearly explain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363FB-6CFC-0F5C-D1EE-19748CA9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033" y="2032117"/>
            <a:ext cx="1122690" cy="8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F7B3-8059-2D0A-AAF8-7A520DC6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History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2DEA-CD33-4E1F-6729-AA4DE830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873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Early Structured Programming:</a:t>
            </a:r>
          </a:p>
          <a:p>
            <a:pPr lvl="1"/>
            <a:r>
              <a:rPr lang="en-US" sz="1600" dirty="0"/>
              <a:t>In the 1960s and 70s, structured programming methodologies like "top-down design" promoted the idea of breaking down problems into hierarchical levels, where a complex system was divided into sub-systems, then further subdivided into smaller modules, enabling a systematic approach to software development. </a:t>
            </a:r>
          </a:p>
          <a:p>
            <a:r>
              <a:rPr lang="en-US" sz="1600" dirty="0"/>
              <a:t>Modular Design:</a:t>
            </a:r>
          </a:p>
          <a:p>
            <a:pPr lvl="1"/>
            <a:r>
              <a:rPr lang="en-US" sz="1600" dirty="0"/>
              <a:t>The concept of modularity, where independent units (modules) with well-defined interfaces could be combined to build larger systems, became a crucial aspect of decomposition. (Codd, Yourdon)</a:t>
            </a:r>
          </a:p>
          <a:p>
            <a:r>
              <a:rPr lang="en-US" sz="1600" dirty="0" err="1"/>
              <a:t>Edsger</a:t>
            </a:r>
            <a:r>
              <a:rPr lang="en-US" sz="1600" dirty="0"/>
              <a:t> W. Dijkstra's Influence:</a:t>
            </a:r>
          </a:p>
          <a:p>
            <a:pPr lvl="1"/>
            <a:r>
              <a:rPr lang="en-US" sz="1600" dirty="0"/>
              <a:t>Dijkstra's work on structured programming and his emphasis on "divide and conquer" strategies significantly contributed to the widespread adoption of system decomposition in software design. </a:t>
            </a:r>
          </a:p>
          <a:p>
            <a:r>
              <a:rPr lang="en-US" sz="1600" dirty="0"/>
              <a:t>Object-Oriented Programming (OOP):</a:t>
            </a:r>
          </a:p>
          <a:p>
            <a:pPr lvl="1"/>
            <a:r>
              <a:rPr lang="en-US" sz="1600" dirty="0"/>
              <a:t>The emergence of OOP further refined decomposition by introducing the concept of "objects," which encapsulate data and behavior, allowing for more intuitive and reusable components within a system. </a:t>
            </a:r>
          </a:p>
          <a:p>
            <a:r>
              <a:rPr lang="en-US" sz="1600" dirty="0"/>
              <a:t>Data Flow Diagrams (DFDs):</a:t>
            </a:r>
          </a:p>
          <a:p>
            <a:pPr lvl="1"/>
            <a:r>
              <a:rPr lang="en-US" sz="1600" dirty="0"/>
              <a:t>DFDs, a visual representation of data movement within a system, were used to identify functional components and their interactions, aiding in the decomposition process. </a:t>
            </a:r>
          </a:p>
          <a:p>
            <a:r>
              <a:rPr lang="en-US" sz="1600" dirty="0"/>
              <a:t>Modern Approaches:</a:t>
            </a:r>
          </a:p>
          <a:p>
            <a:pPr lvl="1"/>
            <a:r>
              <a:rPr lang="en-US" sz="1600" dirty="0"/>
              <a:t>Today, system decomposition is still a vital principle in software engineering, with advanced techniques like microservices architecture, where systems are broken down into small, independently deployable services, allowing for greater scalability and flexibility. </a:t>
            </a:r>
          </a:p>
        </p:txBody>
      </p:sp>
    </p:spTree>
    <p:extLst>
      <p:ext uri="{BB962C8B-B14F-4D97-AF65-F5344CB8AC3E}">
        <p14:creationId xmlns:p14="http://schemas.microsoft.com/office/powerpoint/2010/main" val="26735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FFB-3DF6-D3B4-12C2-1AC9373B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DF73-02B9-BD89-219D-533EA1DC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decomposition into modules based on requested functionality.</a:t>
            </a:r>
          </a:p>
          <a:p>
            <a:r>
              <a:rPr lang="en-US" dirty="0"/>
              <a:t>The “easiest” form of decomposition; comes naturally.</a:t>
            </a:r>
          </a:p>
          <a:p>
            <a:r>
              <a:rPr lang="en-US" dirty="0"/>
              <a:t>E.g., list all the required functionalities and build components addressing each.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384B2-0C29-6CAF-522F-0658F2900D8B}"/>
              </a:ext>
            </a:extLst>
          </p:cNvPr>
          <p:cNvSpPr/>
          <p:nvPr/>
        </p:nvSpPr>
        <p:spPr>
          <a:xfrm>
            <a:off x="1938616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5A2AA-783C-B638-1153-9AEB79D86F4C}"/>
              </a:ext>
            </a:extLst>
          </p:cNvPr>
          <p:cNvSpPr/>
          <p:nvPr/>
        </p:nvSpPr>
        <p:spPr>
          <a:xfrm>
            <a:off x="1938615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3CD27-289D-72C4-5B1D-8F1AC70B5FFC}"/>
              </a:ext>
            </a:extLst>
          </p:cNvPr>
          <p:cNvSpPr/>
          <p:nvPr/>
        </p:nvSpPr>
        <p:spPr>
          <a:xfrm>
            <a:off x="1938615" y="546647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40A79-499D-44A9-7806-AF67A3DA4125}"/>
              </a:ext>
            </a:extLst>
          </p:cNvPr>
          <p:cNvSpPr/>
          <p:nvPr/>
        </p:nvSpPr>
        <p:spPr>
          <a:xfrm>
            <a:off x="3848994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E6FD5-C826-2431-5B04-E6836C3878EE}"/>
              </a:ext>
            </a:extLst>
          </p:cNvPr>
          <p:cNvSpPr/>
          <p:nvPr/>
        </p:nvSpPr>
        <p:spPr>
          <a:xfrm>
            <a:off x="3848994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A6DC5-29EB-B92D-D772-F166037383B2}"/>
              </a:ext>
            </a:extLst>
          </p:cNvPr>
          <p:cNvSpPr/>
          <p:nvPr/>
        </p:nvSpPr>
        <p:spPr>
          <a:xfrm>
            <a:off x="3848992" y="546647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Sleeping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62C9A-0ABC-CCD6-9E6D-A7C2263BEB86}"/>
              </a:ext>
            </a:extLst>
          </p:cNvPr>
          <p:cNvSpPr/>
          <p:nvPr/>
        </p:nvSpPr>
        <p:spPr>
          <a:xfrm>
            <a:off x="5759372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Entertaining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F47B8-30D5-3EC8-DA11-505B294BC85C}"/>
              </a:ext>
            </a:extLst>
          </p:cNvPr>
          <p:cNvSpPr/>
          <p:nvPr/>
        </p:nvSpPr>
        <p:spPr>
          <a:xfrm>
            <a:off x="5759371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A122DF-7B61-CC0F-6595-E95CD821C24B}"/>
              </a:ext>
            </a:extLst>
          </p:cNvPr>
          <p:cNvSpPr/>
          <p:nvPr/>
        </p:nvSpPr>
        <p:spPr>
          <a:xfrm>
            <a:off x="7669750" y="4144382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Paying bills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BF8FA-34CE-B278-3C93-32CA59A0F735}"/>
              </a:ext>
            </a:extLst>
          </p:cNvPr>
          <p:cNvSpPr/>
          <p:nvPr/>
        </p:nvSpPr>
        <p:spPr>
          <a:xfrm>
            <a:off x="7669748" y="4805427"/>
            <a:ext cx="1575995" cy="467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6D3E7-4481-E3A4-6590-98F52AB846BC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/>
              <a:t>A house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9266B-58BE-826D-F725-EF3845927A6D}"/>
              </a:ext>
            </a:extLst>
          </p:cNvPr>
          <p:cNvSpPr txBox="1"/>
          <p:nvPr/>
        </p:nvSpPr>
        <p:spPr>
          <a:xfrm>
            <a:off x="5759369" y="5475092"/>
            <a:ext cx="116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539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Modules and requirements coupling.</a:t>
            </a:r>
          </a:p>
          <a:p>
            <a:pPr lvl="1"/>
            <a:r>
              <a:rPr lang="en-US"/>
              <a:t>Modules reflect requirements; when requirements change modules need to change accordingly.</a:t>
            </a:r>
          </a:p>
          <a:p>
            <a:r>
              <a:rPr lang="en-US" dirty="0"/>
              <a:t>A change to “cooking” </a:t>
            </a:r>
            <a:r>
              <a:rPr lang="en-US"/>
              <a:t>functionality </a:t>
            </a:r>
            <a:r>
              <a:rPr lang="en-US" dirty="0"/>
              <a:t>affects other modules</a:t>
            </a:r>
            <a:r>
              <a:rPr lang="en-US"/>
              <a:t>.</a:t>
            </a:r>
            <a:endParaRPr lang="en-US" dirty="0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D96156-9780-7C40-1E4C-75234FE12052}"/>
              </a:ext>
            </a:extLst>
          </p:cNvPr>
          <p:cNvSpPr/>
          <p:nvPr/>
        </p:nvSpPr>
        <p:spPr>
          <a:xfrm>
            <a:off x="1938616" y="4144382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5442E-4463-6DE2-FF94-85B7E5410C69}"/>
              </a:ext>
            </a:extLst>
          </p:cNvPr>
          <p:cNvSpPr/>
          <p:nvPr/>
        </p:nvSpPr>
        <p:spPr>
          <a:xfrm>
            <a:off x="1938615" y="4805427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8B86B-523C-3A31-4321-DC5DD9A2AB83}"/>
              </a:ext>
            </a:extLst>
          </p:cNvPr>
          <p:cNvSpPr/>
          <p:nvPr/>
        </p:nvSpPr>
        <p:spPr>
          <a:xfrm>
            <a:off x="1938615" y="546647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AA1B0-B618-C03E-006B-177F7A2630E8}"/>
              </a:ext>
            </a:extLst>
          </p:cNvPr>
          <p:cNvSpPr/>
          <p:nvPr/>
        </p:nvSpPr>
        <p:spPr>
          <a:xfrm>
            <a:off x="3848994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CB420-EA4E-1071-6E66-A68FB0B92032}"/>
              </a:ext>
            </a:extLst>
          </p:cNvPr>
          <p:cNvSpPr/>
          <p:nvPr/>
        </p:nvSpPr>
        <p:spPr>
          <a:xfrm>
            <a:off x="3848994" y="4805427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1EA617-314F-3F45-910A-A8371DC2CE4D}"/>
              </a:ext>
            </a:extLst>
          </p:cNvPr>
          <p:cNvSpPr/>
          <p:nvPr/>
        </p:nvSpPr>
        <p:spPr>
          <a:xfrm>
            <a:off x="3848992" y="546647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Sleeping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42E29-53FA-5152-0864-6075AD392F21}"/>
              </a:ext>
            </a:extLst>
          </p:cNvPr>
          <p:cNvSpPr/>
          <p:nvPr/>
        </p:nvSpPr>
        <p:spPr>
          <a:xfrm>
            <a:off x="5759372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Entertaining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EBC5C-DD54-6577-3A4D-BEF5F6F97D70}"/>
              </a:ext>
            </a:extLst>
          </p:cNvPr>
          <p:cNvSpPr/>
          <p:nvPr/>
        </p:nvSpPr>
        <p:spPr>
          <a:xfrm>
            <a:off x="5759371" y="4805427"/>
            <a:ext cx="1575995" cy="4679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19ECF-0302-78C1-73C8-B39B9A6BA25E}"/>
              </a:ext>
            </a:extLst>
          </p:cNvPr>
          <p:cNvSpPr/>
          <p:nvPr/>
        </p:nvSpPr>
        <p:spPr>
          <a:xfrm>
            <a:off x="7669750" y="4144382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Paying bills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204B8-E3FE-6481-E418-FA48C5AD2E5B}"/>
              </a:ext>
            </a:extLst>
          </p:cNvPr>
          <p:cNvSpPr/>
          <p:nvPr/>
        </p:nvSpPr>
        <p:spPr>
          <a:xfrm>
            <a:off x="7669748" y="4805427"/>
            <a:ext cx="1575995" cy="4679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E17D5-0A28-AC36-65FB-5DB71ACB4CA6}"/>
              </a:ext>
            </a:extLst>
          </p:cNvPr>
          <p:cNvSpPr/>
          <p:nvPr/>
        </p:nvSpPr>
        <p:spPr>
          <a:xfrm>
            <a:off x="1825662" y="3942675"/>
            <a:ext cx="8719073" cy="25448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 house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C8243-B778-7000-A8E3-8B72DBF6DA72}"/>
              </a:ext>
            </a:extLst>
          </p:cNvPr>
          <p:cNvSpPr txBox="1"/>
          <p:nvPr/>
        </p:nvSpPr>
        <p:spPr>
          <a:xfrm>
            <a:off x="5759369" y="5475092"/>
            <a:ext cx="116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06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Explosion of components number.</a:t>
            </a:r>
          </a:p>
          <a:p>
            <a:pPr lvl="1"/>
            <a:r>
              <a:rPr lang="en-US" dirty="0"/>
              <a:t>Large number of functions in modern systems; common functionality duplication with customization.</a:t>
            </a:r>
          </a:p>
          <a:p>
            <a:r>
              <a:rPr lang="en-US" dirty="0"/>
              <a:t>E.g., “eating” and “programming” duplicate a “table”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1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2D7-A5B1-CB89-A2A4-B870C404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7D84-1B05-82A7-30CA-7F70227E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680"/>
          </a:xfrm>
        </p:spPr>
        <p:txBody>
          <a:bodyPr>
            <a:normAutofit/>
          </a:bodyPr>
          <a:lstStyle/>
          <a:p>
            <a:r>
              <a:rPr lang="en-US" dirty="0"/>
              <a:t>System hierarchy flattening.</a:t>
            </a:r>
          </a:p>
          <a:p>
            <a:pPr lvl="1"/>
            <a:r>
              <a:rPr lang="en-US" dirty="0"/>
              <a:t>Separate functions need to be stitched together by an orchestrating module with customization; dependencies creep into the orchestrating module.</a:t>
            </a:r>
          </a:p>
          <a:p>
            <a:r>
              <a:rPr lang="en-US" dirty="0"/>
              <a:t>Parameters setting, exception handling, customization,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E84BF-6715-50E0-F34F-45BDC2998388}"/>
              </a:ext>
            </a:extLst>
          </p:cNvPr>
          <p:cNvSpPr/>
          <p:nvPr/>
        </p:nvSpPr>
        <p:spPr>
          <a:xfrm>
            <a:off x="1565805" y="3869627"/>
            <a:ext cx="1607841" cy="694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Orchestrator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C0010-7DC3-172F-56CF-C1D172500047}"/>
              </a:ext>
            </a:extLst>
          </p:cNvPr>
          <p:cNvSpPr/>
          <p:nvPr/>
        </p:nvSpPr>
        <p:spPr>
          <a:xfrm>
            <a:off x="806938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253DA-70A9-8559-238E-37BBBB5FA314}"/>
              </a:ext>
            </a:extLst>
          </p:cNvPr>
          <p:cNvSpPr/>
          <p:nvPr/>
        </p:nvSpPr>
        <p:spPr>
          <a:xfrm>
            <a:off x="2542961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5EC7-4DCD-47A2-3F45-23324DD8E411}"/>
              </a:ext>
            </a:extLst>
          </p:cNvPr>
          <p:cNvSpPr/>
          <p:nvPr/>
        </p:nvSpPr>
        <p:spPr>
          <a:xfrm>
            <a:off x="4278984" y="4841743"/>
            <a:ext cx="1517736" cy="35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2A6AB1-539A-F2E0-77A6-988AEA04B41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65806" y="4564408"/>
            <a:ext cx="803920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5254D7-0950-75E8-5C5C-FF2F30991F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9726" y="4564408"/>
            <a:ext cx="932103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8C3BE-0881-86C4-0504-A4F099A3A1D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369726" y="4564408"/>
            <a:ext cx="2668126" cy="27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344BA-A7E6-AB41-E1EE-9403528165C8}"/>
              </a:ext>
            </a:extLst>
          </p:cNvPr>
          <p:cNvSpPr/>
          <p:nvPr/>
        </p:nvSpPr>
        <p:spPr>
          <a:xfrm>
            <a:off x="6333356" y="38727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47EB09-9D66-568E-8A72-FD282A82D447}"/>
              </a:ext>
            </a:extLst>
          </p:cNvPr>
          <p:cNvSpPr/>
          <p:nvPr/>
        </p:nvSpPr>
        <p:spPr>
          <a:xfrm>
            <a:off x="6333356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F652A-D570-3879-411A-3E23EF951559}"/>
              </a:ext>
            </a:extLst>
          </p:cNvPr>
          <p:cNvSpPr/>
          <p:nvPr/>
        </p:nvSpPr>
        <p:spPr>
          <a:xfrm>
            <a:off x="8226702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6697A-BDFD-6631-85DA-181EAD7DE7FC}"/>
              </a:ext>
            </a:extLst>
          </p:cNvPr>
          <p:cNvSpPr/>
          <p:nvPr/>
        </p:nvSpPr>
        <p:spPr>
          <a:xfrm>
            <a:off x="10120048" y="4468389"/>
            <a:ext cx="1629784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4FECC-F909-A2BD-961F-C29ADCE03E0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148248" y="4249307"/>
            <a:ext cx="0" cy="21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A122-E36B-0FFE-3395-7C80F27584C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963140" y="4656648"/>
            <a:ext cx="263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DB182-0030-C58C-9960-0CAA918D995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856486" y="4656648"/>
            <a:ext cx="2635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B93080-F62D-E2DE-5FDA-3527EDB901B7}"/>
              </a:ext>
            </a:extLst>
          </p:cNvPr>
          <p:cNvCxnSpPr/>
          <p:nvPr/>
        </p:nvCxnSpPr>
        <p:spPr>
          <a:xfrm>
            <a:off x="6076279" y="3994251"/>
            <a:ext cx="0" cy="2065468"/>
          </a:xfrm>
          <a:prstGeom prst="line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26EA1A-4605-D823-13E4-91697AE8FA01}"/>
              </a:ext>
            </a:extLst>
          </p:cNvPr>
          <p:cNvSpPr/>
          <p:nvPr/>
        </p:nvSpPr>
        <p:spPr>
          <a:xfrm>
            <a:off x="1565806" y="4209429"/>
            <a:ext cx="1607840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BA6360-DA0A-DBC1-AE37-94B79EEBE781}"/>
              </a:ext>
            </a:extLst>
          </p:cNvPr>
          <p:cNvSpPr txBox="1"/>
          <p:nvPr/>
        </p:nvSpPr>
        <p:spPr>
          <a:xfrm>
            <a:off x="806938" y="5423436"/>
            <a:ext cx="507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Bloated orchestrator – aware of implementation details of all used functions. High cyclomatic complexity.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8B2290-CF7E-0514-0D93-852544EE63C3}"/>
              </a:ext>
            </a:extLst>
          </p:cNvPr>
          <p:cNvSpPr/>
          <p:nvPr/>
        </p:nvSpPr>
        <p:spPr>
          <a:xfrm>
            <a:off x="3726555" y="3869625"/>
            <a:ext cx="1607841" cy="69478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Orchestrator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F2B29D-5238-E3A0-FB37-629EB58CB67F}"/>
              </a:ext>
            </a:extLst>
          </p:cNvPr>
          <p:cNvSpPr/>
          <p:nvPr/>
        </p:nvSpPr>
        <p:spPr>
          <a:xfrm>
            <a:off x="3726556" y="4209427"/>
            <a:ext cx="1607840" cy="3549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BBB57C-8456-E764-8FC9-906A718310A2}"/>
              </a:ext>
            </a:extLst>
          </p:cNvPr>
          <p:cNvCxnSpPr>
            <a:stCxn id="47" idx="2"/>
            <a:endCxn id="5" idx="0"/>
          </p:cNvCxnSpPr>
          <p:nvPr/>
        </p:nvCxnSpPr>
        <p:spPr>
          <a:xfrm flipH="1">
            <a:off x="1565806" y="4564407"/>
            <a:ext cx="2964670" cy="277336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E15E-72AD-945C-4CFD-483217947D64}"/>
              </a:ext>
            </a:extLst>
          </p:cNvPr>
          <p:cNvCxnSpPr>
            <a:stCxn id="46" idx="2"/>
            <a:endCxn id="6" idx="0"/>
          </p:cNvCxnSpPr>
          <p:nvPr/>
        </p:nvCxnSpPr>
        <p:spPr>
          <a:xfrm flipH="1">
            <a:off x="3301829" y="4564406"/>
            <a:ext cx="1228647" cy="277337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78DE08-529B-BC77-DD96-E996BC17C44A}"/>
              </a:ext>
            </a:extLst>
          </p:cNvPr>
          <p:cNvCxnSpPr>
            <a:stCxn id="47" idx="2"/>
            <a:endCxn id="7" idx="0"/>
          </p:cNvCxnSpPr>
          <p:nvPr/>
        </p:nvCxnSpPr>
        <p:spPr>
          <a:xfrm>
            <a:off x="4530476" y="4564407"/>
            <a:ext cx="507376" cy="277336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E573B7-F4A0-9179-F1B1-A6A9F91BF9CA}"/>
              </a:ext>
            </a:extLst>
          </p:cNvPr>
          <p:cNvSpPr txBox="1"/>
          <p:nvPr/>
        </p:nvSpPr>
        <p:spPr>
          <a:xfrm>
            <a:off x="6304885" y="5422939"/>
            <a:ext cx="507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Bloated functions – breaking abstractions above (exceptions) and below (parameters).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0EAFA6-5476-F3A4-653B-C441EF8A1EAE}"/>
              </a:ext>
            </a:extLst>
          </p:cNvPr>
          <p:cNvSpPr/>
          <p:nvPr/>
        </p:nvSpPr>
        <p:spPr>
          <a:xfrm>
            <a:off x="6333355" y="4844907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BA6496-434C-FAD0-699F-BB8E0D38610B}"/>
              </a:ext>
            </a:extLst>
          </p:cNvPr>
          <p:cNvSpPr/>
          <p:nvPr/>
        </p:nvSpPr>
        <p:spPr>
          <a:xfrm>
            <a:off x="8226703" y="4844907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C22398-397F-E1FD-656D-EE9B89693350}"/>
              </a:ext>
            </a:extLst>
          </p:cNvPr>
          <p:cNvSpPr/>
          <p:nvPr/>
        </p:nvSpPr>
        <p:spPr>
          <a:xfrm>
            <a:off x="10120049" y="4838880"/>
            <a:ext cx="1629783" cy="354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logic</a:t>
            </a:r>
          </a:p>
        </p:txBody>
      </p:sp>
    </p:spTree>
    <p:extLst>
      <p:ext uri="{BB962C8B-B14F-4D97-AF65-F5344CB8AC3E}">
        <p14:creationId xmlns:p14="http://schemas.microsoft.com/office/powerpoint/2010/main" val="39966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1324</Words>
  <Application>Microsoft Office PowerPoint</Application>
  <PresentationFormat>Widescreen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Principles of the Software Design</vt:lpstr>
      <vt:lpstr>Lecture 3</vt:lpstr>
      <vt:lpstr>Agenda</vt:lpstr>
      <vt:lpstr>System decomposition </vt:lpstr>
      <vt:lpstr>History </vt:lpstr>
      <vt:lpstr>Functional decomposition</vt:lpstr>
      <vt:lpstr>Functional decomposition: problems</vt:lpstr>
      <vt:lpstr>Functional decomposition: problems</vt:lpstr>
      <vt:lpstr>Functional decomposition: problems</vt:lpstr>
      <vt:lpstr>Requirements as solutions</vt:lpstr>
      <vt:lpstr>Domain decomposition</vt:lpstr>
      <vt:lpstr>Domain decomposition: problems</vt:lpstr>
      <vt:lpstr>Domain decomposition: problems</vt:lpstr>
      <vt:lpstr>Volatility-based decomposition</vt:lpstr>
      <vt:lpstr>Volatility-based decomposition</vt:lpstr>
      <vt:lpstr>Volatility-based decomposition</vt:lpstr>
      <vt:lpstr>Identifying volatility</vt:lpstr>
      <vt:lpstr>Identifying volatility</vt:lpstr>
      <vt:lpstr>System decomposition</vt:lpstr>
      <vt:lpstr>Just-enough SW architecture</vt:lpstr>
      <vt:lpstr>EXAMPLE: FUNCTIONAL TRADING SYSTEM</vt:lpstr>
      <vt:lpstr>Example: Volatility Based Trading System</vt:lpstr>
      <vt:lpstr>Problem K – A Solution</vt:lpstr>
      <vt:lpstr>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Melik-Adamyan, Areg</dc:creator>
  <cp:lastModifiedBy>Areg Melik-Adamyan</cp:lastModifiedBy>
  <cp:revision>8</cp:revision>
  <dcterms:created xsi:type="dcterms:W3CDTF">2024-10-24T22:48:00Z</dcterms:created>
  <dcterms:modified xsi:type="dcterms:W3CDTF">2024-10-25T04:23:41Z</dcterms:modified>
</cp:coreProperties>
</file>