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1" r:id="rId5"/>
    <p:sldId id="272" r:id="rId6"/>
    <p:sldId id="273" r:id="rId7"/>
    <p:sldId id="274" r:id="rId8"/>
    <p:sldId id="275" r:id="rId9"/>
    <p:sldId id="276" r:id="rId10"/>
    <p:sldId id="278" r:id="rId11"/>
    <p:sldId id="279" r:id="rId12"/>
    <p:sldId id="259" r:id="rId13"/>
    <p:sldId id="260" r:id="rId14"/>
    <p:sldId id="261" r:id="rId15"/>
    <p:sldId id="280" r:id="rId16"/>
    <p:sldId id="281" r:id="rId17"/>
    <p:sldId id="282" r:id="rId18"/>
    <p:sldId id="283" r:id="rId19"/>
    <p:sldId id="28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25AB0-2A9D-4517-BB97-E507BAE31857}" v="10" dt="2024-09-03T03:00:32.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7947-37FE-BC48-337C-B7F4FB78F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609E0E-64EB-5D7E-FDEC-9C5E2F41E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3C231-6738-E055-275B-9ED1A5C1C879}"/>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5" name="Footer Placeholder 4">
            <a:extLst>
              <a:ext uri="{FF2B5EF4-FFF2-40B4-BE49-F238E27FC236}">
                <a16:creationId xmlns:a16="http://schemas.microsoft.com/office/drawing/2014/main" id="{A2C95220-4B60-02D3-53CD-71CA98946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D437B-442A-989D-D0A6-BF4DC0D785C8}"/>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15552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A9C8-AF96-B9A8-028F-2AE80CC94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0D505-5467-72A4-AF85-309A0FFFB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686B7-A212-7C30-F437-9A0560FC534E}"/>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5" name="Footer Placeholder 4">
            <a:extLst>
              <a:ext uri="{FF2B5EF4-FFF2-40B4-BE49-F238E27FC236}">
                <a16:creationId xmlns:a16="http://schemas.microsoft.com/office/drawing/2014/main" id="{1F77D19A-D5B7-4496-298B-CC31FD042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2A5ED-616C-9FA0-41DC-1EA9DA56BA0E}"/>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314519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393B0-6302-D224-398C-6A1DCEA69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2BC7CB-F1BF-137D-115F-2960364325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FE204-FB3A-C1BE-2D3C-4E243ED71050}"/>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5" name="Footer Placeholder 4">
            <a:extLst>
              <a:ext uri="{FF2B5EF4-FFF2-40B4-BE49-F238E27FC236}">
                <a16:creationId xmlns:a16="http://schemas.microsoft.com/office/drawing/2014/main" id="{3A4B2565-B07D-091F-56B1-08E75B391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22D09-9A94-FF31-D918-53F168285F74}"/>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38779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9331-C43A-DC4F-5F51-88BB5B92E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B6370-F8B5-E79F-9AD9-4C0AC37C0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343B9-FAD3-3AEC-E69A-E47A59F93D3B}"/>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5" name="Footer Placeholder 4">
            <a:extLst>
              <a:ext uri="{FF2B5EF4-FFF2-40B4-BE49-F238E27FC236}">
                <a16:creationId xmlns:a16="http://schemas.microsoft.com/office/drawing/2014/main" id="{6F9D9BFA-57F5-711E-6322-A2B54C2BF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D96C0-1072-F203-7B6C-BD8B833F4F3C}"/>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42804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3939-472A-F937-DE6C-1BB25B315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BE7C07-8F7F-F664-4FEE-7669EC7341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3585E-D2FA-C4E8-4C63-7E45670224DD}"/>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5" name="Footer Placeholder 4">
            <a:extLst>
              <a:ext uri="{FF2B5EF4-FFF2-40B4-BE49-F238E27FC236}">
                <a16:creationId xmlns:a16="http://schemas.microsoft.com/office/drawing/2014/main" id="{D924BD32-71DB-AEF0-3B6C-5B68AB51A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21F46-CB04-2610-1E16-0DA7C07DFEEB}"/>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341528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A867-4F3A-9CE9-3B39-BEABBEBAA2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F6EAC-7651-260E-96D7-F245E5380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A64A9-6A61-F596-9781-8A3F4A09C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F78134-E363-5955-245C-CE54A6D1712D}"/>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6" name="Footer Placeholder 5">
            <a:extLst>
              <a:ext uri="{FF2B5EF4-FFF2-40B4-BE49-F238E27FC236}">
                <a16:creationId xmlns:a16="http://schemas.microsoft.com/office/drawing/2014/main" id="{6CCA1E71-29EE-5383-4DD5-01B2A0DFB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036C7-D419-8CAB-A4C9-224CD6A14207}"/>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53230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50E3-8DAC-83CC-5EE4-FCE0EF2E8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8448BD-27E6-2156-7C2B-B31C2D8C3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E1E045-5D48-446D-C205-16B7FDFFBB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B8F38-C70C-8886-7154-1F725B66E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D52BA8-CA0C-42D4-80A3-911BF2618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13C0E7-6296-5E57-9481-D549FC2D331E}"/>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8" name="Footer Placeholder 7">
            <a:extLst>
              <a:ext uri="{FF2B5EF4-FFF2-40B4-BE49-F238E27FC236}">
                <a16:creationId xmlns:a16="http://schemas.microsoft.com/office/drawing/2014/main" id="{2362B9A6-8AA4-B920-9914-2355BA9D53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27746D-51DC-14EE-89D6-C7B45ECF90F8}"/>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92192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CE77-4F80-11FD-8677-428AEE33AD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7782E-B0B1-FF5F-E3A1-F1C3A6D7A993}"/>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4" name="Footer Placeholder 3">
            <a:extLst>
              <a:ext uri="{FF2B5EF4-FFF2-40B4-BE49-F238E27FC236}">
                <a16:creationId xmlns:a16="http://schemas.microsoft.com/office/drawing/2014/main" id="{E690B4C9-466A-BBFF-52D1-391A7EE24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D31087-DB9E-4B29-D63F-52EC4B2F9887}"/>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188721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F1962-0488-84F8-6C12-4EC7D1E1B553}"/>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3" name="Footer Placeholder 2">
            <a:extLst>
              <a:ext uri="{FF2B5EF4-FFF2-40B4-BE49-F238E27FC236}">
                <a16:creationId xmlns:a16="http://schemas.microsoft.com/office/drawing/2014/main" id="{7B5CABEF-2966-69AD-3361-922ED8EE93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5643DA-9FD3-79B9-B1CB-F62F8557CE1C}"/>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172313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FBA5-9CA5-ECC2-3032-2AF64C727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96871-5B49-9F2E-C5E8-A15DA00B9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7CBD9A-D5BB-17D1-A3E3-E9362632C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E423B-3418-433D-46BD-15D4B53098F1}"/>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6" name="Footer Placeholder 5">
            <a:extLst>
              <a:ext uri="{FF2B5EF4-FFF2-40B4-BE49-F238E27FC236}">
                <a16:creationId xmlns:a16="http://schemas.microsoft.com/office/drawing/2014/main" id="{9A27FF7E-8773-1D9E-549C-F8E395151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E55D4-82B3-F52E-42BF-D7006FAEDDAC}"/>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73342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5CE1-2EE7-5B0A-B0D1-549267772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C48A85-33A4-BE67-BD71-870728FDA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130FED-2D8C-4E08-34B7-7210611BE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449CF-8A2E-05C1-74C0-17A2F4062CD9}"/>
              </a:ext>
            </a:extLst>
          </p:cNvPr>
          <p:cNvSpPr>
            <a:spLocks noGrp="1"/>
          </p:cNvSpPr>
          <p:nvPr>
            <p:ph type="dt" sz="half" idx="10"/>
          </p:nvPr>
        </p:nvSpPr>
        <p:spPr/>
        <p:txBody>
          <a:bodyPr/>
          <a:lstStyle/>
          <a:p>
            <a:fld id="{8EDF3114-4CCE-48B7-8F08-AFDBCA08B6BB}" type="datetimeFigureOut">
              <a:rPr lang="en-US" smtClean="0"/>
              <a:t>9/2/2024</a:t>
            </a:fld>
            <a:endParaRPr lang="en-US"/>
          </a:p>
        </p:txBody>
      </p:sp>
      <p:sp>
        <p:nvSpPr>
          <p:cNvPr id="6" name="Footer Placeholder 5">
            <a:extLst>
              <a:ext uri="{FF2B5EF4-FFF2-40B4-BE49-F238E27FC236}">
                <a16:creationId xmlns:a16="http://schemas.microsoft.com/office/drawing/2014/main" id="{F0845A98-3736-A918-5B0A-1099E0BA5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B89DC-0947-2172-FDD1-CB1E3A7CB47E}"/>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91533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4D09D-D082-83E0-2BF7-55864065B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7C9590-1EBA-9DE6-C7C4-2C0647282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EF311-2CEA-0320-28FC-E8EE4D4FF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DF3114-4CCE-48B7-8F08-AFDBCA08B6BB}" type="datetimeFigureOut">
              <a:rPr lang="en-US" smtClean="0"/>
              <a:t>9/2/2024</a:t>
            </a:fld>
            <a:endParaRPr lang="en-US"/>
          </a:p>
        </p:txBody>
      </p:sp>
      <p:sp>
        <p:nvSpPr>
          <p:cNvPr id="5" name="Footer Placeholder 4">
            <a:extLst>
              <a:ext uri="{FF2B5EF4-FFF2-40B4-BE49-F238E27FC236}">
                <a16:creationId xmlns:a16="http://schemas.microsoft.com/office/drawing/2014/main" id="{28E4B109-BFDF-8668-1B07-B9EDDA502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16FC90-B1E6-A26A-E9DE-52E180957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D0BBF1-C9B2-4510-A337-0B8567F0A9EC}" type="slidenum">
              <a:rPr lang="en-US" smtClean="0"/>
              <a:t>‹#›</a:t>
            </a:fld>
            <a:endParaRPr lang="en-US"/>
          </a:p>
        </p:txBody>
      </p:sp>
    </p:spTree>
    <p:extLst>
      <p:ext uri="{BB962C8B-B14F-4D97-AF65-F5344CB8AC3E}">
        <p14:creationId xmlns:p14="http://schemas.microsoft.com/office/powerpoint/2010/main" val="171340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iscord.gg/zGgfFfXs" TargetMode="External"/><Relationship Id="rId2" Type="http://schemas.openxmlformats.org/officeDocument/2006/relationships/hyperlink" Target="https://www.github.com/aregm/systemdesigncour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Principles of the Software Design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2884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7FB1-D627-1771-6098-A8EB978615A5}"/>
              </a:ext>
            </a:extLst>
          </p:cNvPr>
          <p:cNvSpPr>
            <a:spLocks noGrp="1"/>
          </p:cNvSpPr>
          <p:nvPr>
            <p:ph type="title"/>
          </p:nvPr>
        </p:nvSpPr>
        <p:spPr/>
        <p:txBody>
          <a:bodyPr/>
          <a:lstStyle/>
          <a:p>
            <a:r>
              <a:rPr lang="en-US" dirty="0"/>
              <a:t>Great systems == great architects</a:t>
            </a:r>
          </a:p>
        </p:txBody>
      </p:sp>
      <p:sp>
        <p:nvSpPr>
          <p:cNvPr id="3" name="Content Placeholder 2">
            <a:extLst>
              <a:ext uri="{FF2B5EF4-FFF2-40B4-BE49-F238E27FC236}">
                <a16:creationId xmlns:a16="http://schemas.microsoft.com/office/drawing/2014/main" id="{D3D3D490-6CF3-D608-80B2-4264E76CD5E2}"/>
              </a:ext>
            </a:extLst>
          </p:cNvPr>
          <p:cNvSpPr>
            <a:spLocks noGrp="1"/>
          </p:cNvSpPr>
          <p:nvPr>
            <p:ph idx="1"/>
          </p:nvPr>
        </p:nvSpPr>
        <p:spPr/>
        <p:txBody>
          <a:bodyPr/>
          <a:lstStyle/>
          <a:p>
            <a:r>
              <a:rPr lang="en-US" dirty="0"/>
              <a:t>How to become a great software programmer and architect?</a:t>
            </a:r>
          </a:p>
          <a:p>
            <a:r>
              <a:rPr lang="en-US" dirty="0"/>
              <a:t>Need to develop the appropriate mentality – the ability to step back and refine important from non-important stuff.</a:t>
            </a:r>
          </a:p>
          <a:p>
            <a:r>
              <a:rPr lang="en-US" dirty="0"/>
              <a:t>How are we going to learn that?</a:t>
            </a:r>
          </a:p>
          <a:p>
            <a:pPr lvl="1"/>
            <a:r>
              <a:rPr lang="en-US" dirty="0"/>
              <a:t>E.W.D Dijkstra, 1975 “The problem with today's mathematical curricula is that mathematical results are published and taught quite openly, but how mathematics is done is not published, not taught explicitly, and the student must pick it up by osmosis so to speak.”</a:t>
            </a:r>
          </a:p>
          <a:p>
            <a:r>
              <a:rPr lang="en-US" dirty="0"/>
              <a:t>We are going to study some designs.</a:t>
            </a:r>
          </a:p>
          <a:p>
            <a:r>
              <a:rPr lang="en-US" dirty="0"/>
              <a:t>But first, we need to start speaking the same “language of design”.</a:t>
            </a:r>
          </a:p>
          <a:p>
            <a:endParaRPr lang="en-US" dirty="0"/>
          </a:p>
        </p:txBody>
      </p:sp>
    </p:spTree>
    <p:extLst>
      <p:ext uri="{BB962C8B-B14F-4D97-AF65-F5344CB8AC3E}">
        <p14:creationId xmlns:p14="http://schemas.microsoft.com/office/powerpoint/2010/main" val="303276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AD01-488B-C2C5-C4E7-2439CFEC66B3}"/>
              </a:ext>
            </a:extLst>
          </p:cNvPr>
          <p:cNvSpPr>
            <a:spLocks noGrp="1"/>
          </p:cNvSpPr>
          <p:nvPr>
            <p:ph type="title"/>
          </p:nvPr>
        </p:nvSpPr>
        <p:spPr/>
        <p:txBody>
          <a:bodyPr/>
          <a:lstStyle/>
          <a:p>
            <a:r>
              <a:rPr lang="en-US" dirty="0"/>
              <a:t>It’s all About Complexity</a:t>
            </a:r>
          </a:p>
        </p:txBody>
      </p:sp>
      <p:sp>
        <p:nvSpPr>
          <p:cNvPr id="3" name="Content Placeholder 2">
            <a:extLst>
              <a:ext uri="{FF2B5EF4-FFF2-40B4-BE49-F238E27FC236}">
                <a16:creationId xmlns:a16="http://schemas.microsoft.com/office/drawing/2014/main" id="{48EA02FD-7C0C-7E90-A490-76FD2A633385}"/>
              </a:ext>
            </a:extLst>
          </p:cNvPr>
          <p:cNvSpPr>
            <a:spLocks noGrp="1"/>
          </p:cNvSpPr>
          <p:nvPr>
            <p:ph idx="1"/>
          </p:nvPr>
        </p:nvSpPr>
        <p:spPr/>
        <p:txBody>
          <a:bodyPr>
            <a:normAutofit/>
          </a:bodyPr>
          <a:lstStyle/>
          <a:p>
            <a:r>
              <a:rPr lang="en-US" dirty="0"/>
              <a:t>“… </a:t>
            </a:r>
            <a:r>
              <a:rPr lang="en-US" sz="2000" dirty="0"/>
              <a:t>But programming, when stripped of all its circumstantial irrelevancies, boils down to no more and no less than very effective thinking so as to avoid unmastered complexity, to the very vigorous separation of your many different concerns.” E.W.D, 1975.</a:t>
            </a:r>
          </a:p>
          <a:p>
            <a:r>
              <a:rPr lang="en-US" dirty="0"/>
              <a:t>What is software design/architecture?</a:t>
            </a:r>
          </a:p>
          <a:p>
            <a:r>
              <a:rPr lang="en-US" dirty="0"/>
              <a:t>Many definitions, will use many of them, one of most popular from SEI</a:t>
            </a:r>
          </a:p>
          <a:p>
            <a:pPr marL="0" indent="0" algn="ctr">
              <a:buNone/>
            </a:pPr>
            <a:r>
              <a:rPr lang="en-US" sz="2400" dirty="0"/>
              <a:t>“The software architecture is a set of </a:t>
            </a:r>
            <a:r>
              <a:rPr lang="en-US" sz="2400" b="1" dirty="0"/>
              <a:t>structures</a:t>
            </a:r>
            <a:r>
              <a:rPr lang="en-US" sz="2400" dirty="0"/>
              <a:t> needed to reason                  about the system, which comprise software elements,                                    relations among them and properties of both.”</a:t>
            </a:r>
          </a:p>
          <a:p>
            <a:pPr marL="0" indent="0" algn="ctr">
              <a:buNone/>
            </a:pPr>
            <a:r>
              <a:rPr lang="en-US" sz="1600" dirty="0"/>
              <a:t>(Clements et al., 2010)</a:t>
            </a:r>
          </a:p>
          <a:p>
            <a:endParaRPr lang="en-US" sz="3600" dirty="0"/>
          </a:p>
        </p:txBody>
      </p:sp>
    </p:spTree>
    <p:extLst>
      <p:ext uri="{BB962C8B-B14F-4D97-AF65-F5344CB8AC3E}">
        <p14:creationId xmlns:p14="http://schemas.microsoft.com/office/powerpoint/2010/main" val="68708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7D38-6220-585A-5517-8B0C7EC6FA77}"/>
              </a:ext>
            </a:extLst>
          </p:cNvPr>
          <p:cNvSpPr>
            <a:spLocks noGrp="1"/>
          </p:cNvSpPr>
          <p:nvPr>
            <p:ph type="title"/>
          </p:nvPr>
        </p:nvSpPr>
        <p:spPr/>
        <p:txBody>
          <a:bodyPr/>
          <a:lstStyle/>
          <a:p>
            <a:r>
              <a:rPr lang="en-US" dirty="0"/>
              <a:t>Complexity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7E29B5-3E98-4CF0-B685-9BA1F00C4DC2}"/>
                  </a:ext>
                </a:extLst>
              </p:cNvPr>
              <p:cNvSpPr>
                <a:spLocks noGrp="1"/>
              </p:cNvSpPr>
              <p:nvPr>
                <p:ph idx="1"/>
              </p:nvPr>
            </p:nvSpPr>
            <p:spPr/>
            <p:txBody>
              <a:bodyPr>
                <a:normAutofit lnSpcReduction="10000"/>
              </a:bodyPr>
              <a:lstStyle/>
              <a:p>
                <a:pPr marL="0" indent="0">
                  <a:buNone/>
                </a:pPr>
                <a:r>
                  <a:rPr lang="en-US" dirty="0"/>
                  <a:t>Complexity is anything related to the structure of a software system that makes it hard to understand and modify the system.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𝑝</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𝑐𝑜𝑠𝑡</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𝑡𝑖𝑚𝑒</m:t>
                              </m:r>
                            </m:e>
                            <m:sub>
                              <m:r>
                                <a:rPr lang="en-US" b="0" i="1" smtClean="0">
                                  <a:latin typeface="Cambria Math" panose="02040503050406030204" pitchFamily="18" charset="0"/>
                                </a:rPr>
                                <m:t>𝑝</m:t>
                              </m:r>
                            </m:sub>
                          </m:sSub>
                        </m:e>
                      </m:nary>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𝑝𝑎𝑟𝑡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𝑠𝑦𝑠𝑡𝑒𝑚</m:t>
                      </m:r>
                    </m:oMath>
                  </m:oMathPara>
                </a14:m>
                <a:endParaRPr lang="en-US" dirty="0"/>
              </a:p>
              <a:p>
                <a:pPr marL="0" indent="0">
                  <a:buNone/>
                </a:pPr>
                <a:r>
                  <a:rPr lang="en-US" dirty="0"/>
                  <a:t>Examples:</a:t>
                </a:r>
              </a:p>
              <a:p>
                <a:r>
                  <a:rPr lang="en-US" dirty="0"/>
                  <a:t>A piece of code is hard to understand.</a:t>
                </a:r>
              </a:p>
              <a:p>
                <a:r>
                  <a:rPr lang="en-US" dirty="0"/>
                  <a:t>A small improvement takes a lot of effort.</a:t>
                </a:r>
              </a:p>
              <a:p>
                <a:r>
                  <a:rPr lang="en-US" dirty="0"/>
                  <a:t>Fixing a bug without introducing another one is hard.</a:t>
                </a:r>
              </a:p>
            </p:txBody>
          </p:sp>
        </mc:Choice>
        <mc:Fallback xmlns="">
          <p:sp>
            <p:nvSpPr>
              <p:cNvPr id="3" name="Content Placeholder 2">
                <a:extLst>
                  <a:ext uri="{FF2B5EF4-FFF2-40B4-BE49-F238E27FC236}">
                    <a16:creationId xmlns:a16="http://schemas.microsoft.com/office/drawing/2014/main" id="{F17E29B5-3E98-4CF0-B685-9BA1F00C4DC2}"/>
                  </a:ext>
                </a:extLst>
              </p:cNvPr>
              <p:cNvSpPr>
                <a:spLocks noGrp="1" noRot="1" noChangeAspect="1" noMove="1" noResize="1" noEditPoints="1" noAdjustHandles="1" noChangeArrowheads="1" noChangeShapeType="1" noTextEdit="1"/>
              </p:cNvSpPr>
              <p:nvPr>
                <p:ph idx="1"/>
              </p:nvPr>
            </p:nvSpPr>
            <p:spPr>
              <a:blipFill>
                <a:blip r:embed="rId2"/>
                <a:stretch>
                  <a:fillRect l="-1217" t="-3081" r="-1043"/>
                </a:stretch>
              </a:blipFill>
            </p:spPr>
            <p:txBody>
              <a:bodyPr/>
              <a:lstStyle/>
              <a:p>
                <a:r>
                  <a:rPr lang="en-US">
                    <a:noFill/>
                  </a:rPr>
                  <a:t> </a:t>
                </a:r>
              </a:p>
            </p:txBody>
          </p:sp>
        </mc:Fallback>
      </mc:AlternateContent>
    </p:spTree>
    <p:extLst>
      <p:ext uri="{BB962C8B-B14F-4D97-AF65-F5344CB8AC3E}">
        <p14:creationId xmlns:p14="http://schemas.microsoft.com/office/powerpoint/2010/main" val="304534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9936-888C-7B6B-8C22-3301E7100BA0}"/>
              </a:ext>
            </a:extLst>
          </p:cNvPr>
          <p:cNvSpPr>
            <a:spLocks noGrp="1"/>
          </p:cNvSpPr>
          <p:nvPr>
            <p:ph type="title"/>
          </p:nvPr>
        </p:nvSpPr>
        <p:spPr/>
        <p:txBody>
          <a:bodyPr/>
          <a:lstStyle/>
          <a:p>
            <a:r>
              <a:rPr lang="en-US" dirty="0"/>
              <a:t>Symptoms of complexity</a:t>
            </a:r>
          </a:p>
        </p:txBody>
      </p:sp>
      <p:sp>
        <p:nvSpPr>
          <p:cNvPr id="3" name="Content Placeholder 2">
            <a:extLst>
              <a:ext uri="{FF2B5EF4-FFF2-40B4-BE49-F238E27FC236}">
                <a16:creationId xmlns:a16="http://schemas.microsoft.com/office/drawing/2014/main" id="{8AC1A786-C531-6BA8-94E1-3B16CABA94B2}"/>
              </a:ext>
            </a:extLst>
          </p:cNvPr>
          <p:cNvSpPr>
            <a:spLocks noGrp="1"/>
          </p:cNvSpPr>
          <p:nvPr>
            <p:ph idx="1"/>
          </p:nvPr>
        </p:nvSpPr>
        <p:spPr/>
        <p:txBody>
          <a:bodyPr/>
          <a:lstStyle/>
          <a:p>
            <a:r>
              <a:rPr lang="en-US" dirty="0"/>
              <a:t>Change amplification</a:t>
            </a:r>
          </a:p>
          <a:p>
            <a:pPr lvl="1"/>
            <a:r>
              <a:rPr lang="en-US" dirty="0"/>
              <a:t>Example (#ifdef CUDA!!)</a:t>
            </a:r>
          </a:p>
          <a:p>
            <a:r>
              <a:rPr lang="en-US" dirty="0"/>
              <a:t>Cognitive load</a:t>
            </a:r>
          </a:p>
          <a:p>
            <a:pPr lvl="1"/>
            <a:r>
              <a:rPr lang="en-US" dirty="0"/>
              <a:t>Example (global variables, module dependencies – data </a:t>
            </a:r>
            <a:r>
              <a:rPr lang="en-US" dirty="0" err="1"/>
              <a:t>mgr</a:t>
            </a:r>
            <a:r>
              <a:rPr lang="en-US" dirty="0"/>
              <a:t> in </a:t>
            </a:r>
            <a:r>
              <a:rPr lang="en-US" dirty="0" err="1"/>
              <a:t>hdk</a:t>
            </a:r>
            <a:r>
              <a:rPr lang="en-US" dirty="0"/>
              <a:t>)</a:t>
            </a:r>
          </a:p>
          <a:p>
            <a:pPr lvl="1"/>
            <a:r>
              <a:rPr lang="en-US" dirty="0"/>
              <a:t>Lines of code is not a good measure!!</a:t>
            </a:r>
          </a:p>
          <a:p>
            <a:r>
              <a:rPr lang="en-US" dirty="0"/>
              <a:t>Unknown unknowns – something you need to know, but there’s no way of finding out what it is</a:t>
            </a:r>
          </a:p>
          <a:p>
            <a:pPr lvl="1"/>
            <a:r>
              <a:rPr lang="en-US" dirty="0"/>
              <a:t>Example (</a:t>
            </a:r>
            <a:r>
              <a:rPr lang="en-US" dirty="0" err="1"/>
              <a:t>smth</a:t>
            </a:r>
            <a:r>
              <a:rPr lang="en-US" dirty="0"/>
              <a:t> like a lack of dependency on a global-</a:t>
            </a:r>
            <a:r>
              <a:rPr lang="en-US" dirty="0" err="1"/>
              <a:t>ish</a:t>
            </a:r>
            <a:r>
              <a:rPr lang="en-US" dirty="0"/>
              <a:t> setting; options!! Update of the option by some rule that’s not apparent)</a:t>
            </a:r>
          </a:p>
        </p:txBody>
      </p:sp>
    </p:spTree>
    <p:extLst>
      <p:ext uri="{BB962C8B-B14F-4D97-AF65-F5344CB8AC3E}">
        <p14:creationId xmlns:p14="http://schemas.microsoft.com/office/powerpoint/2010/main" val="200657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E55E-889F-7AD7-5FD6-9B362B8FC459}"/>
              </a:ext>
            </a:extLst>
          </p:cNvPr>
          <p:cNvSpPr>
            <a:spLocks noGrp="1"/>
          </p:cNvSpPr>
          <p:nvPr>
            <p:ph type="title"/>
          </p:nvPr>
        </p:nvSpPr>
        <p:spPr/>
        <p:txBody>
          <a:bodyPr/>
          <a:lstStyle/>
          <a:p>
            <a:r>
              <a:rPr lang="en-US" dirty="0"/>
              <a:t>Causes of complexity</a:t>
            </a:r>
          </a:p>
        </p:txBody>
      </p:sp>
      <p:sp>
        <p:nvSpPr>
          <p:cNvPr id="4" name="Content Placeholder 3">
            <a:extLst>
              <a:ext uri="{FF2B5EF4-FFF2-40B4-BE49-F238E27FC236}">
                <a16:creationId xmlns:a16="http://schemas.microsoft.com/office/drawing/2014/main" id="{AB1F20AF-78B9-C74B-8032-1C957BCC2C45}"/>
              </a:ext>
            </a:extLst>
          </p:cNvPr>
          <p:cNvSpPr>
            <a:spLocks noGrp="1"/>
          </p:cNvSpPr>
          <p:nvPr>
            <p:ph sz="half" idx="1"/>
          </p:nvPr>
        </p:nvSpPr>
        <p:spPr/>
        <p:txBody>
          <a:bodyPr/>
          <a:lstStyle/>
          <a:p>
            <a:pPr marL="0" indent="0">
              <a:buNone/>
            </a:pPr>
            <a:r>
              <a:rPr lang="en-US" b="1" dirty="0"/>
              <a:t>Dependencies</a:t>
            </a:r>
            <a:r>
              <a:rPr lang="en-US" dirty="0"/>
              <a:t> – a piece of code cannot be understood or modified in isolation.</a:t>
            </a:r>
          </a:p>
          <a:p>
            <a:pPr marL="0" indent="0">
              <a:buNone/>
            </a:pPr>
            <a:endParaRPr lang="en-US" dirty="0"/>
          </a:p>
          <a:p>
            <a:pPr marL="0" indent="0">
              <a:buNone/>
            </a:pPr>
            <a:r>
              <a:rPr lang="en-US" dirty="0"/>
              <a:t>Example 1: method signature.</a:t>
            </a:r>
          </a:p>
          <a:p>
            <a:pPr marL="0" indent="0">
              <a:buNone/>
            </a:pPr>
            <a:r>
              <a:rPr lang="en-US" dirty="0"/>
              <a:t>Example 2: serialization &amp; deserialization.</a:t>
            </a:r>
          </a:p>
          <a:p>
            <a:pPr marL="0" indent="0">
              <a:buNone/>
            </a:pPr>
            <a:endParaRPr lang="en-US" dirty="0"/>
          </a:p>
        </p:txBody>
      </p:sp>
      <p:sp>
        <p:nvSpPr>
          <p:cNvPr id="5" name="Content Placeholder 4">
            <a:extLst>
              <a:ext uri="{FF2B5EF4-FFF2-40B4-BE49-F238E27FC236}">
                <a16:creationId xmlns:a16="http://schemas.microsoft.com/office/drawing/2014/main" id="{7399F5CE-5F99-67E6-6AF9-8530A7202BAF}"/>
              </a:ext>
            </a:extLst>
          </p:cNvPr>
          <p:cNvSpPr>
            <a:spLocks noGrp="1"/>
          </p:cNvSpPr>
          <p:nvPr>
            <p:ph sz="half" idx="2"/>
          </p:nvPr>
        </p:nvSpPr>
        <p:spPr/>
        <p:txBody>
          <a:bodyPr/>
          <a:lstStyle/>
          <a:p>
            <a:pPr marL="0" indent="0">
              <a:buNone/>
            </a:pPr>
            <a:r>
              <a:rPr lang="en-US" b="1" dirty="0"/>
              <a:t>Obscurity</a:t>
            </a:r>
            <a:r>
              <a:rPr lang="en-US" dirty="0"/>
              <a:t> – important information is not obvious.</a:t>
            </a:r>
          </a:p>
          <a:p>
            <a:pPr marL="0" indent="0">
              <a:buNone/>
            </a:pPr>
            <a:endParaRPr lang="en-US" dirty="0"/>
          </a:p>
          <a:p>
            <a:pPr marL="0" indent="0">
              <a:buNone/>
            </a:pPr>
            <a:r>
              <a:rPr lang="en-US" dirty="0"/>
              <a:t>Example 1: variable name (time) or inadequate documentation.</a:t>
            </a:r>
          </a:p>
          <a:p>
            <a:pPr marL="0" indent="0">
              <a:buNone/>
            </a:pPr>
            <a:r>
              <a:rPr lang="en-US" dirty="0"/>
              <a:t>Example 2: Error status &amp; messages.</a:t>
            </a:r>
          </a:p>
        </p:txBody>
      </p:sp>
      <p:sp>
        <p:nvSpPr>
          <p:cNvPr id="6" name="TextBox 5">
            <a:extLst>
              <a:ext uri="{FF2B5EF4-FFF2-40B4-BE49-F238E27FC236}">
                <a16:creationId xmlns:a16="http://schemas.microsoft.com/office/drawing/2014/main" id="{9A6CEEB4-B253-43DE-80DE-2EF223801042}"/>
              </a:ext>
            </a:extLst>
          </p:cNvPr>
          <p:cNvSpPr txBox="1"/>
          <p:nvPr/>
        </p:nvSpPr>
        <p:spPr>
          <a:xfrm>
            <a:off x="762000" y="5222856"/>
            <a:ext cx="10515600" cy="954107"/>
          </a:xfrm>
          <a:prstGeom prst="rect">
            <a:avLst/>
          </a:prstGeom>
          <a:noFill/>
        </p:spPr>
        <p:txBody>
          <a:bodyPr wrap="square" rtlCol="0">
            <a:spAutoFit/>
          </a:bodyPr>
          <a:lstStyle/>
          <a:p>
            <a:pPr algn="ctr"/>
            <a:r>
              <a:rPr lang="en-US" sz="2800" b="1" dirty="0"/>
              <a:t>Complexity is incremental: thousands of small dependencies and obscurities introduced by current changes </a:t>
            </a:r>
          </a:p>
        </p:txBody>
      </p:sp>
    </p:spTree>
    <p:extLst>
      <p:ext uri="{BB962C8B-B14F-4D97-AF65-F5344CB8AC3E}">
        <p14:creationId xmlns:p14="http://schemas.microsoft.com/office/powerpoint/2010/main" val="358560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58DF-EE7C-E5C9-4B67-932264DA296C}"/>
              </a:ext>
            </a:extLst>
          </p:cNvPr>
          <p:cNvSpPr>
            <a:spLocks noGrp="1"/>
          </p:cNvSpPr>
          <p:nvPr>
            <p:ph type="title"/>
          </p:nvPr>
        </p:nvSpPr>
        <p:spPr/>
        <p:txBody>
          <a:bodyPr/>
          <a:lstStyle/>
          <a:p>
            <a:r>
              <a:rPr lang="en-US" dirty="0"/>
              <a:t>Design and Architecture</a:t>
            </a:r>
          </a:p>
        </p:txBody>
      </p:sp>
      <p:sp>
        <p:nvSpPr>
          <p:cNvPr id="3" name="Content Placeholder 2">
            <a:extLst>
              <a:ext uri="{FF2B5EF4-FFF2-40B4-BE49-F238E27FC236}">
                <a16:creationId xmlns:a16="http://schemas.microsoft.com/office/drawing/2014/main" id="{A3BD1036-592B-D469-ABDA-3CE529976279}"/>
              </a:ext>
            </a:extLst>
          </p:cNvPr>
          <p:cNvSpPr>
            <a:spLocks noGrp="1"/>
          </p:cNvSpPr>
          <p:nvPr>
            <p:ph idx="1"/>
          </p:nvPr>
        </p:nvSpPr>
        <p:spPr/>
        <p:txBody>
          <a:bodyPr/>
          <a:lstStyle/>
          <a:p>
            <a:r>
              <a:rPr lang="en-US" dirty="0"/>
              <a:t>Design is both verb and noun - process and result.</a:t>
            </a:r>
          </a:p>
          <a:p>
            <a:r>
              <a:rPr lang="en-US" dirty="0"/>
              <a:t>We will use Design and Architecture interchangeably.</a:t>
            </a:r>
          </a:p>
          <a:p>
            <a:r>
              <a:rPr lang="en-US" dirty="0"/>
              <a:t>Differ from Detailed-level design </a:t>
            </a:r>
          </a:p>
          <a:p>
            <a:r>
              <a:rPr lang="en-US" dirty="0"/>
              <a:t>What is driving design?</a:t>
            </a:r>
          </a:p>
          <a:p>
            <a:r>
              <a:rPr lang="en-US" dirty="0"/>
              <a:t>Decision to transform purpose – requirements (functional, non-functional, quality, constraints) are called architectural or design </a:t>
            </a:r>
            <a:r>
              <a:rPr lang="en-US" b="1" dirty="0"/>
              <a:t>drivers.</a:t>
            </a:r>
            <a:endParaRPr lang="en-US" dirty="0"/>
          </a:p>
          <a:p>
            <a:endParaRPr lang="en-US" dirty="0"/>
          </a:p>
        </p:txBody>
      </p:sp>
    </p:spTree>
    <p:extLst>
      <p:ext uri="{BB962C8B-B14F-4D97-AF65-F5344CB8AC3E}">
        <p14:creationId xmlns:p14="http://schemas.microsoft.com/office/powerpoint/2010/main" val="6031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565B-1989-0603-7BFE-FE2D4587E190}"/>
              </a:ext>
            </a:extLst>
          </p:cNvPr>
          <p:cNvSpPr>
            <a:spLocks noGrp="1"/>
          </p:cNvSpPr>
          <p:nvPr>
            <p:ph type="title"/>
          </p:nvPr>
        </p:nvSpPr>
        <p:spPr/>
        <p:txBody>
          <a:bodyPr/>
          <a:lstStyle/>
          <a:p>
            <a:r>
              <a:rPr lang="en-US" dirty="0"/>
              <a:t>Architectural Design</a:t>
            </a:r>
          </a:p>
        </p:txBody>
      </p:sp>
      <p:sp>
        <p:nvSpPr>
          <p:cNvPr id="3" name="Content Placeholder 2">
            <a:extLst>
              <a:ext uri="{FF2B5EF4-FFF2-40B4-BE49-F238E27FC236}">
                <a16:creationId xmlns:a16="http://schemas.microsoft.com/office/drawing/2014/main" id="{B9304A0D-EA83-43D5-7CC5-7B24A62D3711}"/>
              </a:ext>
            </a:extLst>
          </p:cNvPr>
          <p:cNvSpPr>
            <a:spLocks noGrp="1"/>
          </p:cNvSpPr>
          <p:nvPr>
            <p:ph idx="1"/>
          </p:nvPr>
        </p:nvSpPr>
        <p:spPr/>
        <p:txBody>
          <a:bodyPr/>
          <a:lstStyle/>
          <a:p>
            <a:r>
              <a:rPr lang="en-US" dirty="0"/>
              <a:t>We talked about complexity, what else?</a:t>
            </a:r>
          </a:p>
          <a:p>
            <a:r>
              <a:rPr lang="en-US" b="1" dirty="0"/>
              <a:t>Decisions and intentions</a:t>
            </a:r>
            <a:r>
              <a:rPr lang="en-US" dirty="0"/>
              <a:t> – forced by drivers.</a:t>
            </a:r>
          </a:p>
          <a:p>
            <a:r>
              <a:rPr lang="en-US" dirty="0"/>
              <a:t>Need to stay at a certain level of abstraction – not to get into detailed design.</a:t>
            </a:r>
          </a:p>
          <a:p>
            <a:r>
              <a:rPr lang="en-US" dirty="0"/>
              <a:t>What is detailed design? </a:t>
            </a:r>
          </a:p>
          <a:p>
            <a:pPr lvl="1"/>
            <a:r>
              <a:rPr lang="en-US" dirty="0"/>
              <a:t>Naming patterns, usage of </a:t>
            </a:r>
            <a:r>
              <a:rPr lang="en-US" dirty="0" err="1"/>
              <a:t>Pthreads</a:t>
            </a:r>
            <a:r>
              <a:rPr lang="en-US" dirty="0"/>
              <a:t>, usage of QUIC, etc.</a:t>
            </a:r>
          </a:p>
        </p:txBody>
      </p:sp>
    </p:spTree>
    <p:extLst>
      <p:ext uri="{BB962C8B-B14F-4D97-AF65-F5344CB8AC3E}">
        <p14:creationId xmlns:p14="http://schemas.microsoft.com/office/powerpoint/2010/main" val="168667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7C8E-8D82-C272-998E-0698AD360C8E}"/>
              </a:ext>
            </a:extLst>
          </p:cNvPr>
          <p:cNvSpPr>
            <a:spLocks noGrp="1"/>
          </p:cNvSpPr>
          <p:nvPr>
            <p:ph type="title"/>
          </p:nvPr>
        </p:nvSpPr>
        <p:spPr/>
        <p:txBody>
          <a:bodyPr/>
          <a:lstStyle/>
          <a:p>
            <a:r>
              <a:rPr lang="en-US" dirty="0"/>
              <a:t>Why is Software Design Important?</a:t>
            </a:r>
          </a:p>
        </p:txBody>
      </p:sp>
      <p:sp>
        <p:nvSpPr>
          <p:cNvPr id="3" name="Content Placeholder 2">
            <a:extLst>
              <a:ext uri="{FF2B5EF4-FFF2-40B4-BE49-F238E27FC236}">
                <a16:creationId xmlns:a16="http://schemas.microsoft.com/office/drawing/2014/main" id="{46E13505-09BF-5AA2-782E-880BC0B50906}"/>
              </a:ext>
            </a:extLst>
          </p:cNvPr>
          <p:cNvSpPr>
            <a:spLocks noGrp="1"/>
          </p:cNvSpPr>
          <p:nvPr>
            <p:ph idx="1"/>
          </p:nvPr>
        </p:nvSpPr>
        <p:spPr/>
        <p:txBody>
          <a:bodyPr/>
          <a:lstStyle/>
          <a:p>
            <a:r>
              <a:rPr lang="en-US" dirty="0"/>
              <a:t>Design and architecture acts as the skeleton of a system.</a:t>
            </a:r>
          </a:p>
          <a:p>
            <a:pPr lvl="1"/>
            <a:r>
              <a:rPr lang="en-US" dirty="0"/>
              <a:t>Every system has an architecture. There is no single right architecture.</a:t>
            </a:r>
          </a:p>
          <a:p>
            <a:r>
              <a:rPr lang="en-US" dirty="0"/>
              <a:t>Architecture influences quality attributes.</a:t>
            </a:r>
          </a:p>
          <a:p>
            <a:pPr lvl="1"/>
            <a:r>
              <a:rPr lang="en-US" dirty="0"/>
              <a:t>External properties (latency, security, etc.) differently manifest in different skeletons.</a:t>
            </a:r>
          </a:p>
          <a:p>
            <a:r>
              <a:rPr lang="en-US" dirty="0"/>
              <a:t>Architecture is</a:t>
            </a:r>
            <a:r>
              <a:rPr lang="en-US" b="1" dirty="0">
                <a:solidFill>
                  <a:srgbClr val="FF0000"/>
                </a:solidFill>
              </a:rPr>
              <a:t> orthogonal </a:t>
            </a:r>
            <a:r>
              <a:rPr lang="en-US" dirty="0"/>
              <a:t>to functionality!!!</a:t>
            </a:r>
          </a:p>
          <a:p>
            <a:pPr lvl="1"/>
            <a:r>
              <a:rPr lang="en-US" dirty="0"/>
              <a:t>E.g., you can build the same system as 3-tier, 2 tier or P2P.</a:t>
            </a:r>
          </a:p>
          <a:p>
            <a:r>
              <a:rPr lang="en-US" dirty="0"/>
              <a:t>Architecture constraints systems</a:t>
            </a:r>
          </a:p>
          <a:p>
            <a:pPr lvl="1"/>
            <a:r>
              <a:rPr lang="en-US" dirty="0"/>
              <a:t>Art to tame the complexity to have the right level of attributes.</a:t>
            </a:r>
          </a:p>
        </p:txBody>
      </p:sp>
    </p:spTree>
    <p:extLst>
      <p:ext uri="{BB962C8B-B14F-4D97-AF65-F5344CB8AC3E}">
        <p14:creationId xmlns:p14="http://schemas.microsoft.com/office/powerpoint/2010/main" val="66181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D49E-C35D-91EF-A528-BB09F36BC75D}"/>
              </a:ext>
            </a:extLst>
          </p:cNvPr>
          <p:cNvSpPr>
            <a:spLocks noGrp="1"/>
          </p:cNvSpPr>
          <p:nvPr>
            <p:ph type="title"/>
          </p:nvPr>
        </p:nvSpPr>
        <p:spPr/>
        <p:txBody>
          <a:bodyPr/>
          <a:lstStyle/>
          <a:p>
            <a:r>
              <a:rPr lang="en-US" dirty="0"/>
              <a:t>When is Architecture Important?</a:t>
            </a:r>
          </a:p>
        </p:txBody>
      </p:sp>
      <p:sp>
        <p:nvSpPr>
          <p:cNvPr id="3" name="Content Placeholder 2">
            <a:extLst>
              <a:ext uri="{FF2B5EF4-FFF2-40B4-BE49-F238E27FC236}">
                <a16:creationId xmlns:a16="http://schemas.microsoft.com/office/drawing/2014/main" id="{3E4C3C45-1127-0417-87C3-C70F3768B9F2}"/>
              </a:ext>
            </a:extLst>
          </p:cNvPr>
          <p:cNvSpPr>
            <a:spLocks noGrp="1"/>
          </p:cNvSpPr>
          <p:nvPr>
            <p:ph idx="1"/>
          </p:nvPr>
        </p:nvSpPr>
        <p:spPr/>
        <p:txBody>
          <a:bodyPr/>
          <a:lstStyle/>
          <a:p>
            <a:r>
              <a:rPr lang="en-US" dirty="0"/>
              <a:t>Small solution space.</a:t>
            </a:r>
          </a:p>
          <a:p>
            <a:r>
              <a:rPr lang="en-US" dirty="0"/>
              <a:t>High risk of failure</a:t>
            </a:r>
          </a:p>
          <a:p>
            <a:r>
              <a:rPr lang="en-US" dirty="0"/>
              <a:t>Difficult quality attributes</a:t>
            </a:r>
          </a:p>
          <a:p>
            <a:r>
              <a:rPr lang="en-US" dirty="0"/>
              <a:t>New Domain</a:t>
            </a:r>
          </a:p>
          <a:p>
            <a:r>
              <a:rPr lang="en-US" dirty="0"/>
              <a:t>Product lines</a:t>
            </a:r>
          </a:p>
        </p:txBody>
      </p:sp>
    </p:spTree>
    <p:extLst>
      <p:ext uri="{BB962C8B-B14F-4D97-AF65-F5344CB8AC3E}">
        <p14:creationId xmlns:p14="http://schemas.microsoft.com/office/powerpoint/2010/main" val="206120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5DB1-BEF4-BBDC-71CB-775E2FD2B00C}"/>
              </a:ext>
            </a:extLst>
          </p:cNvPr>
          <p:cNvSpPr>
            <a:spLocks noGrp="1"/>
          </p:cNvSpPr>
          <p:nvPr>
            <p:ph type="title"/>
          </p:nvPr>
        </p:nvSpPr>
        <p:spPr/>
        <p:txBody>
          <a:bodyPr/>
          <a:lstStyle/>
          <a:p>
            <a:r>
              <a:rPr lang="en-US" dirty="0"/>
              <a:t>How should we use it?</a:t>
            </a:r>
          </a:p>
        </p:txBody>
      </p:sp>
      <p:graphicFrame>
        <p:nvGraphicFramePr>
          <p:cNvPr id="5" name="Content Placeholder 4">
            <a:extLst>
              <a:ext uri="{FF2B5EF4-FFF2-40B4-BE49-F238E27FC236}">
                <a16:creationId xmlns:a16="http://schemas.microsoft.com/office/drawing/2014/main" id="{954225C3-1F62-E978-A540-BCBE11C6D5F7}"/>
              </a:ext>
            </a:extLst>
          </p:cNvPr>
          <p:cNvGraphicFramePr>
            <a:graphicFrameLocks noGrp="1"/>
          </p:cNvGraphicFramePr>
          <p:nvPr>
            <p:ph idx="1"/>
            <p:extLst>
              <p:ext uri="{D42A27DB-BD31-4B8C-83A1-F6EECF244321}">
                <p14:modId xmlns:p14="http://schemas.microsoft.com/office/powerpoint/2010/main" val="1364127623"/>
              </p:ext>
            </p:extLst>
          </p:nvPr>
        </p:nvGraphicFramePr>
        <p:xfrm>
          <a:off x="838200" y="1825625"/>
          <a:ext cx="10515600" cy="3388360"/>
        </p:xfrm>
        <a:graphic>
          <a:graphicData uri="http://schemas.openxmlformats.org/drawingml/2006/table">
            <a:tbl>
              <a:tblPr firstRow="1" bandRow="1">
                <a:tableStyleId>{5C22544A-7EE6-4342-B048-85BDC9FD1C3A}</a:tableStyleId>
              </a:tblPr>
              <a:tblGrid>
                <a:gridCol w="2492188">
                  <a:extLst>
                    <a:ext uri="{9D8B030D-6E8A-4147-A177-3AD203B41FA5}">
                      <a16:colId xmlns:a16="http://schemas.microsoft.com/office/drawing/2014/main" val="974332371"/>
                    </a:ext>
                  </a:extLst>
                </a:gridCol>
                <a:gridCol w="8023412">
                  <a:extLst>
                    <a:ext uri="{9D8B030D-6E8A-4147-A177-3AD203B41FA5}">
                      <a16:colId xmlns:a16="http://schemas.microsoft.com/office/drawing/2014/main" val="1231289044"/>
                    </a:ext>
                  </a:extLst>
                </a:gridCol>
              </a:tblGrid>
              <a:tr h="370840">
                <a:tc>
                  <a:txBody>
                    <a:bodyPr/>
                    <a:lstStyle/>
                    <a:p>
                      <a:r>
                        <a:rPr lang="en-US" dirty="0"/>
                        <a:t>Approach</a:t>
                      </a:r>
                    </a:p>
                  </a:txBody>
                  <a:tcPr/>
                </a:tc>
                <a:tc>
                  <a:txBody>
                    <a:bodyPr/>
                    <a:lstStyle/>
                    <a:p>
                      <a:r>
                        <a:rPr lang="en-US" dirty="0"/>
                        <a:t>Description</a:t>
                      </a:r>
                    </a:p>
                  </a:txBody>
                  <a:tcPr/>
                </a:tc>
                <a:extLst>
                  <a:ext uri="{0D108BD9-81ED-4DB2-BD59-A6C34878D82A}">
                    <a16:rowId xmlns:a16="http://schemas.microsoft.com/office/drawing/2014/main" val="242623955"/>
                  </a:ext>
                </a:extLst>
              </a:tr>
              <a:tr h="370840">
                <a:tc>
                  <a:txBody>
                    <a:bodyPr/>
                    <a:lstStyle/>
                    <a:p>
                      <a:r>
                        <a:rPr lang="en-US" dirty="0"/>
                        <a:t>Architecture indifferent design</a:t>
                      </a:r>
                    </a:p>
                  </a:txBody>
                  <a:tcPr/>
                </a:tc>
                <a:tc>
                  <a:txBody>
                    <a:bodyPr/>
                    <a:lstStyle/>
                    <a:p>
                      <a:r>
                        <a:rPr lang="en-US" dirty="0"/>
                        <a:t>You pay little attention to architecture. Your system may become a big ball of mud, a distinct architecture may emerge without your conscious choice, or you may be guided by norms in your domain to a presumptive architecture.</a:t>
                      </a:r>
                    </a:p>
                  </a:txBody>
                  <a:tcPr/>
                </a:tc>
                <a:extLst>
                  <a:ext uri="{0D108BD9-81ED-4DB2-BD59-A6C34878D82A}">
                    <a16:rowId xmlns:a16="http://schemas.microsoft.com/office/drawing/2014/main" val="3567652700"/>
                  </a:ext>
                </a:extLst>
              </a:tr>
              <a:tr h="370840">
                <a:tc>
                  <a:txBody>
                    <a:bodyPr/>
                    <a:lstStyle/>
                    <a:p>
                      <a:r>
                        <a:rPr lang="en-US" dirty="0"/>
                        <a:t>Architecture focused design</a:t>
                      </a:r>
                    </a:p>
                  </a:txBody>
                  <a:tcPr/>
                </a:tc>
                <a:tc>
                  <a:txBody>
                    <a:bodyPr/>
                    <a:lstStyle/>
                    <a:p>
                      <a:r>
                        <a:rPr lang="en-US" dirty="0"/>
                        <a:t>You deliberately choose your software architecture. You design an architecture that is suitable to achieve your goals, which include functionality and quality attributes.</a:t>
                      </a:r>
                    </a:p>
                  </a:txBody>
                  <a:tcPr/>
                </a:tc>
                <a:extLst>
                  <a:ext uri="{0D108BD9-81ED-4DB2-BD59-A6C34878D82A}">
                    <a16:rowId xmlns:a16="http://schemas.microsoft.com/office/drawing/2014/main" val="1195388833"/>
                  </a:ext>
                </a:extLst>
              </a:tr>
              <a:tr h="370840">
                <a:tc>
                  <a:txBody>
                    <a:bodyPr/>
                    <a:lstStyle/>
                    <a:p>
                      <a:r>
                        <a:rPr lang="en-US" dirty="0"/>
                        <a:t>Architecture hoisting </a:t>
                      </a:r>
                    </a:p>
                  </a:txBody>
                  <a:tcPr/>
                </a:tc>
                <a:tc>
                  <a:txBody>
                    <a:bodyPr/>
                    <a:lstStyle/>
                    <a:p>
                      <a:r>
                        <a:rPr lang="en-US" dirty="0"/>
                        <a:t>A kind of architecture-focused design in which developers design the architecture with the intent of guaranteeing a goal or property of the system. Once a goal or property has been hoisted into the architecture, developers should not need to write any additional code to achieve it.</a:t>
                      </a:r>
                    </a:p>
                  </a:txBody>
                  <a:tcPr/>
                </a:tc>
                <a:extLst>
                  <a:ext uri="{0D108BD9-81ED-4DB2-BD59-A6C34878D82A}">
                    <a16:rowId xmlns:a16="http://schemas.microsoft.com/office/drawing/2014/main" val="592911248"/>
                  </a:ext>
                </a:extLst>
              </a:tr>
            </a:tbl>
          </a:graphicData>
        </a:graphic>
      </p:graphicFrame>
    </p:spTree>
    <p:extLst>
      <p:ext uri="{BB962C8B-B14F-4D97-AF65-F5344CB8AC3E}">
        <p14:creationId xmlns:p14="http://schemas.microsoft.com/office/powerpoint/2010/main" val="13709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Lecture 1:</a:t>
            </a:r>
            <a:br>
              <a:rPr lang="en-US" dirty="0"/>
            </a:br>
            <a:r>
              <a:rPr lang="en-US" dirty="0"/>
              <a:t>Course Introduction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 (Lyon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3077764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D8A4-FF39-D696-F30B-44EB952E28D8}"/>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820ED3E7-6758-098F-E817-44ADBF613863}"/>
              </a:ext>
            </a:extLst>
          </p:cNvPr>
          <p:cNvSpPr>
            <a:spLocks noGrp="1"/>
          </p:cNvSpPr>
          <p:nvPr>
            <p:ph idx="1"/>
          </p:nvPr>
        </p:nvSpPr>
        <p:spPr/>
        <p:txBody>
          <a:bodyPr/>
          <a:lstStyle/>
          <a:p>
            <a:r>
              <a:rPr lang="en-US" dirty="0"/>
              <a:t>Find the initial Git commit by Linus Torvalds, read the code, and build the conceptual model of the initial design.</a:t>
            </a:r>
          </a:p>
          <a:p>
            <a:pPr lvl="1"/>
            <a:r>
              <a:rPr lang="en-US" dirty="0"/>
              <a:t>What was the problem?</a:t>
            </a:r>
          </a:p>
          <a:p>
            <a:pPr lvl="1"/>
            <a:r>
              <a:rPr lang="en-US" dirty="0"/>
              <a:t>What were the requirements?</a:t>
            </a:r>
          </a:p>
          <a:p>
            <a:pPr lvl="1"/>
            <a:r>
              <a:rPr lang="en-US" dirty="0"/>
              <a:t>What were the constraints?</a:t>
            </a:r>
          </a:p>
          <a:p>
            <a:pPr lvl="1"/>
            <a:r>
              <a:rPr lang="en-US" dirty="0"/>
              <a:t>What were the explicit design decisions made?</a:t>
            </a:r>
          </a:p>
          <a:p>
            <a:r>
              <a:rPr lang="en-US" dirty="0"/>
              <a:t>Need to write a paper answering these questions. </a:t>
            </a:r>
          </a:p>
          <a:p>
            <a:pPr lvl="1"/>
            <a:r>
              <a:rPr lang="en-US" dirty="0"/>
              <a:t>Extra points if you add – what is wrong with Git?</a:t>
            </a:r>
          </a:p>
        </p:txBody>
      </p:sp>
    </p:spTree>
    <p:extLst>
      <p:ext uri="{BB962C8B-B14F-4D97-AF65-F5344CB8AC3E}">
        <p14:creationId xmlns:p14="http://schemas.microsoft.com/office/powerpoint/2010/main" val="381373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78A9-0EE6-C6D0-FDD5-D5BBE4C8D2B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D6FDCBE-B51A-AAB8-FF42-8A83AC336D01}"/>
              </a:ext>
            </a:extLst>
          </p:cNvPr>
          <p:cNvSpPr>
            <a:spLocks noGrp="1"/>
          </p:cNvSpPr>
          <p:nvPr>
            <p:ph idx="1"/>
          </p:nvPr>
        </p:nvSpPr>
        <p:spPr/>
        <p:txBody>
          <a:bodyPr/>
          <a:lstStyle/>
          <a:p>
            <a:r>
              <a:rPr lang="en-US" dirty="0"/>
              <a:t>Overview</a:t>
            </a:r>
          </a:p>
          <a:p>
            <a:r>
              <a:rPr lang="en-US" dirty="0"/>
              <a:t>Course Logistics</a:t>
            </a:r>
          </a:p>
          <a:p>
            <a:r>
              <a:rPr lang="en-US" dirty="0"/>
              <a:t>Programming and Software Design </a:t>
            </a:r>
          </a:p>
          <a:p>
            <a:r>
              <a:rPr lang="en-US" dirty="0"/>
              <a:t>Engineering and Software Design</a:t>
            </a:r>
          </a:p>
          <a:p>
            <a:r>
              <a:rPr lang="en-US" dirty="0"/>
              <a:t>Software Design and Architecture</a:t>
            </a:r>
          </a:p>
          <a:p>
            <a:endParaRPr lang="en-US" dirty="0"/>
          </a:p>
        </p:txBody>
      </p:sp>
    </p:spTree>
    <p:extLst>
      <p:ext uri="{BB962C8B-B14F-4D97-AF65-F5344CB8AC3E}">
        <p14:creationId xmlns:p14="http://schemas.microsoft.com/office/powerpoint/2010/main" val="139081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3D79-9B8E-2F5D-A3DF-80F87F918957}"/>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34A25A5F-DE13-A1F2-B747-C0C5DD420622}"/>
              </a:ext>
            </a:extLst>
          </p:cNvPr>
          <p:cNvSpPr>
            <a:spLocks noGrp="1"/>
          </p:cNvSpPr>
          <p:nvPr>
            <p:ph idx="1"/>
          </p:nvPr>
        </p:nvSpPr>
        <p:spPr/>
        <p:txBody>
          <a:bodyPr/>
          <a:lstStyle/>
          <a:p>
            <a:r>
              <a:rPr lang="en-US" dirty="0"/>
              <a:t>This course on the principles and methodology of software design and its applications in building software systems.</a:t>
            </a:r>
          </a:p>
          <a:p>
            <a:endParaRPr lang="en-US" dirty="0"/>
          </a:p>
          <a:p>
            <a:r>
              <a:rPr lang="en-US" dirty="0"/>
              <a:t>This is not about programming or how to use programming language to code an algorithms</a:t>
            </a:r>
          </a:p>
        </p:txBody>
      </p:sp>
    </p:spTree>
    <p:extLst>
      <p:ext uri="{BB962C8B-B14F-4D97-AF65-F5344CB8AC3E}">
        <p14:creationId xmlns:p14="http://schemas.microsoft.com/office/powerpoint/2010/main" val="39446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F916-B70A-C797-7DC6-22F3A28A4F96}"/>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032C0E64-F673-94F8-2936-318D49A1F08D}"/>
              </a:ext>
            </a:extLst>
          </p:cNvPr>
          <p:cNvSpPr>
            <a:spLocks noGrp="1"/>
          </p:cNvSpPr>
          <p:nvPr>
            <p:ph idx="1"/>
          </p:nvPr>
        </p:nvSpPr>
        <p:spPr/>
        <p:txBody>
          <a:bodyPr/>
          <a:lstStyle/>
          <a:p>
            <a:r>
              <a:rPr lang="en-US" dirty="0"/>
              <a:t>Language of the Desing</a:t>
            </a:r>
          </a:p>
          <a:p>
            <a:r>
              <a:rPr lang="en-US" dirty="0"/>
              <a:t>System Decomposition</a:t>
            </a:r>
          </a:p>
          <a:p>
            <a:r>
              <a:rPr lang="en-US" dirty="0"/>
              <a:t>Abstraction Creation</a:t>
            </a:r>
          </a:p>
          <a:p>
            <a:r>
              <a:rPr lang="en-US" dirty="0"/>
              <a:t>Synthesis</a:t>
            </a:r>
          </a:p>
          <a:p>
            <a:r>
              <a:rPr lang="en-US" dirty="0"/>
              <a:t>Building systems</a:t>
            </a:r>
          </a:p>
        </p:txBody>
      </p:sp>
    </p:spTree>
    <p:extLst>
      <p:ext uri="{BB962C8B-B14F-4D97-AF65-F5344CB8AC3E}">
        <p14:creationId xmlns:p14="http://schemas.microsoft.com/office/powerpoint/2010/main" val="254379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E655-FAFE-C1F6-9D9B-C5CB7D05E3E7}"/>
              </a:ext>
            </a:extLst>
          </p:cNvPr>
          <p:cNvSpPr>
            <a:spLocks noGrp="1"/>
          </p:cNvSpPr>
          <p:nvPr>
            <p:ph type="title"/>
          </p:nvPr>
        </p:nvSpPr>
        <p:spPr/>
        <p:txBody>
          <a:bodyPr/>
          <a:lstStyle/>
          <a:p>
            <a:r>
              <a:rPr lang="en-US" dirty="0"/>
              <a:t>Course Logistics</a:t>
            </a:r>
          </a:p>
        </p:txBody>
      </p:sp>
      <p:sp>
        <p:nvSpPr>
          <p:cNvPr id="3" name="Content Placeholder 2">
            <a:extLst>
              <a:ext uri="{FF2B5EF4-FFF2-40B4-BE49-F238E27FC236}">
                <a16:creationId xmlns:a16="http://schemas.microsoft.com/office/drawing/2014/main" id="{6A607425-FEEA-0FCB-70A9-EFA8EF9A61CA}"/>
              </a:ext>
            </a:extLst>
          </p:cNvPr>
          <p:cNvSpPr>
            <a:spLocks noGrp="1"/>
          </p:cNvSpPr>
          <p:nvPr>
            <p:ph idx="1"/>
          </p:nvPr>
        </p:nvSpPr>
        <p:spPr/>
        <p:txBody>
          <a:bodyPr/>
          <a:lstStyle/>
          <a:p>
            <a:r>
              <a:rPr lang="en-US" dirty="0"/>
              <a:t>Course Policies and Schedule</a:t>
            </a:r>
          </a:p>
          <a:p>
            <a:pPr lvl="1"/>
            <a:r>
              <a:rPr lang="en-US" dirty="0"/>
              <a:t>Refer to the </a:t>
            </a:r>
            <a:r>
              <a:rPr lang="en-US" dirty="0">
                <a:hlinkClick r:id="rId2"/>
              </a:rPr>
              <a:t>course page</a:t>
            </a:r>
            <a:endParaRPr lang="en-US" dirty="0"/>
          </a:p>
          <a:p>
            <a:pPr lvl="1"/>
            <a:endParaRPr lang="en-US" dirty="0"/>
          </a:p>
          <a:p>
            <a:r>
              <a:rPr lang="en-US" dirty="0"/>
              <a:t>Lots of readings and homework</a:t>
            </a:r>
          </a:p>
          <a:p>
            <a:pPr lvl="1"/>
            <a:r>
              <a:rPr lang="en-US" dirty="0"/>
              <a:t>Cheating will not help, the final exam is the most important.</a:t>
            </a:r>
          </a:p>
          <a:p>
            <a:pPr lvl="1"/>
            <a:endParaRPr lang="en-US" dirty="0"/>
          </a:p>
          <a:p>
            <a:r>
              <a:rPr lang="en-US" dirty="0"/>
              <a:t>All discussions and announcements will be on </a:t>
            </a:r>
            <a:r>
              <a:rPr lang="en-US" dirty="0">
                <a:hlinkClick r:id="rId3"/>
              </a:rPr>
              <a:t>Discord</a:t>
            </a:r>
            <a:endParaRPr lang="en-US" dirty="0"/>
          </a:p>
        </p:txBody>
      </p:sp>
    </p:spTree>
    <p:extLst>
      <p:ext uri="{BB962C8B-B14F-4D97-AF65-F5344CB8AC3E}">
        <p14:creationId xmlns:p14="http://schemas.microsoft.com/office/powerpoint/2010/main" val="269156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DC14-8647-A7E2-3E3E-2492055FE6E0}"/>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A1D25F71-5D72-5F38-2A02-9029D64C8A14}"/>
              </a:ext>
            </a:extLst>
          </p:cNvPr>
          <p:cNvSpPr>
            <a:spLocks noGrp="1"/>
          </p:cNvSpPr>
          <p:nvPr>
            <p:ph idx="1"/>
          </p:nvPr>
        </p:nvSpPr>
        <p:spPr/>
        <p:txBody>
          <a:bodyPr/>
          <a:lstStyle/>
          <a:p>
            <a:r>
              <a:rPr lang="en-US" dirty="0"/>
              <a:t>There is no single book to cover everything.</a:t>
            </a:r>
          </a:p>
          <a:p>
            <a:r>
              <a:rPr lang="en-US" dirty="0"/>
              <a:t>The list of readings are in the syllabus.</a:t>
            </a:r>
          </a:p>
          <a:p>
            <a:r>
              <a:rPr lang="en-US" dirty="0"/>
              <a:t>Most of the stuff is a synthesis from books, articles and experience</a:t>
            </a:r>
          </a:p>
          <a:p>
            <a:r>
              <a:rPr lang="en-US" dirty="0"/>
              <a:t>This will be the main</a:t>
            </a:r>
          </a:p>
          <a:p>
            <a:pPr marL="0" indent="0">
              <a:buNone/>
            </a:pPr>
            <a:endParaRPr lang="en-US" dirty="0"/>
          </a:p>
          <a:p>
            <a:pPr marL="0" indent="0">
              <a:buNone/>
            </a:pPr>
            <a:endParaRPr lang="en-US" dirty="0"/>
          </a:p>
        </p:txBody>
      </p:sp>
      <p:pic>
        <p:nvPicPr>
          <p:cNvPr id="1026" name="Picture 2">
            <a:extLst>
              <a:ext uri="{FF2B5EF4-FFF2-40B4-BE49-F238E27FC236}">
                <a16:creationId xmlns:a16="http://schemas.microsoft.com/office/drawing/2014/main" id="{CC65354E-67C2-3A94-0F77-11DB74EE0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0342" y="3808791"/>
            <a:ext cx="2269445" cy="283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86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DB9D-9FE1-0ACE-D444-F978BAEEA79A}"/>
              </a:ext>
            </a:extLst>
          </p:cNvPr>
          <p:cNvSpPr>
            <a:spLocks noGrp="1"/>
          </p:cNvSpPr>
          <p:nvPr>
            <p:ph type="title"/>
          </p:nvPr>
        </p:nvSpPr>
        <p:spPr/>
        <p:txBody>
          <a:bodyPr/>
          <a:lstStyle/>
          <a:p>
            <a:r>
              <a:rPr lang="en-US" dirty="0"/>
              <a:t>How to write great programs?</a:t>
            </a:r>
          </a:p>
        </p:txBody>
      </p:sp>
      <p:pic>
        <p:nvPicPr>
          <p:cNvPr id="2050" name="Picture 2" descr="Apple uses automated schnapps IVs.">
            <a:extLst>
              <a:ext uri="{FF2B5EF4-FFF2-40B4-BE49-F238E27FC236}">
                <a16:creationId xmlns:a16="http://schemas.microsoft.com/office/drawing/2014/main" id="{271BC51E-96E8-C716-CA30-481919D0C6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9824" y="1825625"/>
            <a:ext cx="479235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016FB4-9DAE-45B9-C55A-390477F782C0}"/>
              </a:ext>
            </a:extLst>
          </p:cNvPr>
          <p:cNvSpPr txBox="1"/>
          <p:nvPr/>
        </p:nvSpPr>
        <p:spPr>
          <a:xfrm>
            <a:off x="2654025" y="6344231"/>
            <a:ext cx="6650320" cy="338554"/>
          </a:xfrm>
          <a:prstGeom prst="rect">
            <a:avLst/>
          </a:prstGeom>
          <a:noFill/>
        </p:spPr>
        <p:txBody>
          <a:bodyPr wrap="square">
            <a:spAutoFit/>
          </a:bodyPr>
          <a:lstStyle/>
          <a:p>
            <a:pPr algn="ctr"/>
            <a:r>
              <a:rPr lang="en-US" sz="1600" dirty="0"/>
              <a:t>https://www.explainxkcd.com/wiki/index.php/323:_Ballmer_Peak</a:t>
            </a:r>
          </a:p>
        </p:txBody>
      </p:sp>
    </p:spTree>
    <p:extLst>
      <p:ext uri="{BB962C8B-B14F-4D97-AF65-F5344CB8AC3E}">
        <p14:creationId xmlns:p14="http://schemas.microsoft.com/office/powerpoint/2010/main" val="393945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AFBC-DD8E-F226-B64E-67B9B10DD09C}"/>
              </a:ext>
            </a:extLst>
          </p:cNvPr>
          <p:cNvSpPr>
            <a:spLocks noGrp="1"/>
          </p:cNvSpPr>
          <p:nvPr>
            <p:ph type="title"/>
          </p:nvPr>
        </p:nvSpPr>
        <p:spPr/>
        <p:txBody>
          <a:bodyPr/>
          <a:lstStyle/>
          <a:p>
            <a:r>
              <a:rPr lang="en-US" dirty="0"/>
              <a:t>How to design great systems?</a:t>
            </a:r>
          </a:p>
        </p:txBody>
      </p:sp>
      <p:pic>
        <p:nvPicPr>
          <p:cNvPr id="9" name="Content Placeholder 8">
            <a:extLst>
              <a:ext uri="{FF2B5EF4-FFF2-40B4-BE49-F238E27FC236}">
                <a16:creationId xmlns:a16="http://schemas.microsoft.com/office/drawing/2014/main" id="{89DECB4A-15E6-0B17-FBE0-EE5CF078E102}"/>
              </a:ext>
            </a:extLst>
          </p:cNvPr>
          <p:cNvPicPr>
            <a:picLocks noGrp="1" noChangeAspect="1"/>
          </p:cNvPicPr>
          <p:nvPr>
            <p:ph idx="1"/>
          </p:nvPr>
        </p:nvPicPr>
        <p:blipFill>
          <a:blip r:embed="rId2"/>
          <a:stretch>
            <a:fillRect/>
          </a:stretch>
        </p:blipFill>
        <p:spPr>
          <a:xfrm>
            <a:off x="710991" y="1716485"/>
            <a:ext cx="2758437" cy="4351338"/>
          </a:xfrm>
        </p:spPr>
      </p:pic>
      <p:pic>
        <p:nvPicPr>
          <p:cNvPr id="5" name="Picture 4">
            <a:extLst>
              <a:ext uri="{FF2B5EF4-FFF2-40B4-BE49-F238E27FC236}">
                <a16:creationId xmlns:a16="http://schemas.microsoft.com/office/drawing/2014/main" id="{610B8DE7-FD4A-844B-3FF5-7C49A3E80852}"/>
              </a:ext>
            </a:extLst>
          </p:cNvPr>
          <p:cNvPicPr>
            <a:picLocks noChangeAspect="1"/>
          </p:cNvPicPr>
          <p:nvPr/>
        </p:nvPicPr>
        <p:blipFill>
          <a:blip r:embed="rId3"/>
          <a:stretch>
            <a:fillRect/>
          </a:stretch>
        </p:blipFill>
        <p:spPr>
          <a:xfrm>
            <a:off x="7981590" y="1027906"/>
            <a:ext cx="2361409" cy="3057525"/>
          </a:xfrm>
          <a:prstGeom prst="rect">
            <a:avLst/>
          </a:prstGeom>
        </p:spPr>
      </p:pic>
      <p:pic>
        <p:nvPicPr>
          <p:cNvPr id="7" name="Picture 6">
            <a:extLst>
              <a:ext uri="{FF2B5EF4-FFF2-40B4-BE49-F238E27FC236}">
                <a16:creationId xmlns:a16="http://schemas.microsoft.com/office/drawing/2014/main" id="{004BC56A-73A3-AB0F-3302-44B873B74F27}"/>
              </a:ext>
            </a:extLst>
          </p:cNvPr>
          <p:cNvPicPr>
            <a:picLocks noChangeAspect="1"/>
          </p:cNvPicPr>
          <p:nvPr/>
        </p:nvPicPr>
        <p:blipFill>
          <a:blip r:embed="rId4"/>
          <a:stretch>
            <a:fillRect/>
          </a:stretch>
        </p:blipFill>
        <p:spPr>
          <a:xfrm>
            <a:off x="8361298" y="3685268"/>
            <a:ext cx="3564003" cy="2891859"/>
          </a:xfrm>
          <a:prstGeom prst="rect">
            <a:avLst/>
          </a:prstGeom>
        </p:spPr>
      </p:pic>
      <p:pic>
        <p:nvPicPr>
          <p:cNvPr id="6" name="Picture 5">
            <a:extLst>
              <a:ext uri="{FF2B5EF4-FFF2-40B4-BE49-F238E27FC236}">
                <a16:creationId xmlns:a16="http://schemas.microsoft.com/office/drawing/2014/main" id="{AB3E09E9-32B5-970D-5137-D39153597F13}"/>
              </a:ext>
            </a:extLst>
          </p:cNvPr>
          <p:cNvPicPr>
            <a:picLocks noChangeAspect="1"/>
          </p:cNvPicPr>
          <p:nvPr/>
        </p:nvPicPr>
        <p:blipFill>
          <a:blip r:embed="rId5"/>
          <a:stretch>
            <a:fillRect/>
          </a:stretch>
        </p:blipFill>
        <p:spPr>
          <a:xfrm>
            <a:off x="3657330" y="2249488"/>
            <a:ext cx="3983958" cy="2205188"/>
          </a:xfrm>
          <a:prstGeom prst="rect">
            <a:avLst/>
          </a:prstGeom>
        </p:spPr>
      </p:pic>
    </p:spTree>
    <p:extLst>
      <p:ext uri="{BB962C8B-B14F-4D97-AF65-F5344CB8AC3E}">
        <p14:creationId xmlns:p14="http://schemas.microsoft.com/office/powerpoint/2010/main" val="68065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otalTime>3812</TotalTime>
  <Words>1063</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Cambria Math</vt:lpstr>
      <vt:lpstr>Office Theme</vt:lpstr>
      <vt:lpstr>Principles of the Software Design</vt:lpstr>
      <vt:lpstr>Lecture 1: Course Introduction</vt:lpstr>
      <vt:lpstr>Agenda</vt:lpstr>
      <vt:lpstr>Course Overview</vt:lpstr>
      <vt:lpstr>Course Outline</vt:lpstr>
      <vt:lpstr>Course Logistics</vt:lpstr>
      <vt:lpstr>Textbook</vt:lpstr>
      <vt:lpstr>How to write great programs?</vt:lpstr>
      <vt:lpstr>How to design great systems?</vt:lpstr>
      <vt:lpstr>Great systems == great architects</vt:lpstr>
      <vt:lpstr>It’s all About Complexity</vt:lpstr>
      <vt:lpstr>Complexity definition</vt:lpstr>
      <vt:lpstr>Symptoms of complexity</vt:lpstr>
      <vt:lpstr>Causes of complexity</vt:lpstr>
      <vt:lpstr>Design and Architecture</vt:lpstr>
      <vt:lpstr>Architectural Design</vt:lpstr>
      <vt:lpstr>Why is Software Design Important?</vt:lpstr>
      <vt:lpstr>When is Architecture Important?</vt:lpstr>
      <vt:lpstr>How should we use it?</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Melik-Adamyan, Areg</dc:creator>
  <cp:lastModifiedBy>Areg Melik-Adamyan</cp:lastModifiedBy>
  <cp:revision>9</cp:revision>
  <dcterms:created xsi:type="dcterms:W3CDTF">2024-08-27T15:19:50Z</dcterms:created>
  <dcterms:modified xsi:type="dcterms:W3CDTF">2024-09-03T03:04:46Z</dcterms:modified>
</cp:coreProperties>
</file>