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8" r:id="rId2"/>
    <p:sldId id="298" r:id="rId3"/>
    <p:sldId id="313" r:id="rId4"/>
    <p:sldId id="315" r:id="rId5"/>
    <p:sldId id="316" r:id="rId6"/>
    <p:sldId id="299" r:id="rId7"/>
    <p:sldId id="301" r:id="rId8"/>
    <p:sldId id="302" r:id="rId9"/>
    <p:sldId id="304" r:id="rId10"/>
    <p:sldId id="309" r:id="rId11"/>
    <p:sldId id="300" r:id="rId12"/>
    <p:sldId id="305" r:id="rId13"/>
    <p:sldId id="306" r:id="rId14"/>
    <p:sldId id="321" r:id="rId15"/>
    <p:sldId id="322" r:id="rId16"/>
    <p:sldId id="303" r:id="rId17"/>
    <p:sldId id="307" r:id="rId18"/>
    <p:sldId id="308" r:id="rId19"/>
    <p:sldId id="310" r:id="rId20"/>
    <p:sldId id="311" r:id="rId21"/>
    <p:sldId id="312" r:id="rId22"/>
    <p:sldId id="314" r:id="rId23"/>
    <p:sldId id="318" r:id="rId24"/>
    <p:sldId id="319" r:id="rId25"/>
    <p:sldId id="317" r:id="rId26"/>
    <p:sldId id="32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04" d="100"/>
          <a:sy n="104" d="100"/>
        </p:scale>
        <p:origin x="79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A6D51-E060-4FF1-A392-37E69ECC2322}"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1BB01-58B3-4836-B618-B4CAA4646F93}" type="slidenum">
              <a:rPr lang="en-US" smtClean="0"/>
              <a:t>‹#›</a:t>
            </a:fld>
            <a:endParaRPr lang="en-US"/>
          </a:p>
        </p:txBody>
      </p:sp>
    </p:spTree>
    <p:extLst>
      <p:ext uri="{BB962C8B-B14F-4D97-AF65-F5344CB8AC3E}">
        <p14:creationId xmlns:p14="http://schemas.microsoft.com/office/powerpoint/2010/main" val="346966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B72CE-BE4E-4BED-82D9-47C208C254C5}" type="slidenum">
              <a:rPr lang="en-US" smtClean="0"/>
              <a:t>9</a:t>
            </a:fld>
            <a:endParaRPr lang="en-US"/>
          </a:p>
        </p:txBody>
      </p:sp>
    </p:spTree>
    <p:extLst>
      <p:ext uri="{BB962C8B-B14F-4D97-AF65-F5344CB8AC3E}">
        <p14:creationId xmlns:p14="http://schemas.microsoft.com/office/powerpoint/2010/main" val="171696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3A7E-471E-C334-208C-18F263A64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D970D-90FE-82E3-9478-0C2F6BB2B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D5F65-9AA5-7F2B-A719-135063BDEF9F}"/>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28ADFE8E-FFAB-C09D-E67F-B67CE2253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7DA95-B11E-293C-064D-63FF5E1D1657}"/>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5801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D1E3-8443-8429-2A5B-DF2C0250C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964D0-2B9E-9139-21EF-17DBCF2F2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6D23F-340C-FFDB-85EA-4C2F43D55B36}"/>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D38A7BDE-B8C0-5869-9A32-DEC30B8F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D8920-741A-EE9D-70EE-8520D719713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2978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09A9-93F1-8266-4A6B-B86E708C2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1FB80-BB51-8A48-4352-95B766AC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94CE-1093-07EF-34D4-16D3969FF042}"/>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66CBD883-F334-D334-2ECF-9A953485F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57F20-DCEB-8602-D260-224EEEE95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35160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013A-7588-1899-858D-B2A1860B8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FA840-7236-08D8-9CC1-7838D044A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508A6-E39B-7FCD-84B6-12E6A84BD293}"/>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BD747E8E-D5F7-3A44-9B57-C729D5C77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48331-80E5-FC4E-9D8F-4C8A37E72A3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82015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744E-FB08-16D2-8D22-C1E6384A3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BF6FE-7113-5E5F-80CF-89ED4D63B3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5805A-80FF-9D2D-37C5-A47F06C5102B}"/>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CA3B5944-2013-86A1-C2E5-E6266F07A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CCF0A-B3DF-9FC5-70C9-236E8C88DD6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114755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5F47-394D-64BF-9A61-43C1A9517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AF108-DA70-46C1-722A-C67DAF5C9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28606E-DF8B-91DA-E924-C41A1DFEC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4C704-BEE3-817A-4098-D17243B768A6}"/>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6" name="Footer Placeholder 5">
            <a:extLst>
              <a:ext uri="{FF2B5EF4-FFF2-40B4-BE49-F238E27FC236}">
                <a16:creationId xmlns:a16="http://schemas.microsoft.com/office/drawing/2014/main" id="{97E3A7DD-A43D-4F57-623F-BC94AC02E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91C4E-985C-C675-7922-1F7C4E2A9C9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20970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1B40-B56F-FF9B-96AF-7D8192FD94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C038B-6B1B-E1D8-CDA3-117FB6051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7D5B4-639D-B033-A49F-67BD91957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26C15F-0C98-4161-C081-C8D1043B5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6AE8D-EBB4-DD51-CC63-6C3056A02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35DF01-2D95-607C-048D-3A7DB43D53CA}"/>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8" name="Footer Placeholder 7">
            <a:extLst>
              <a:ext uri="{FF2B5EF4-FFF2-40B4-BE49-F238E27FC236}">
                <a16:creationId xmlns:a16="http://schemas.microsoft.com/office/drawing/2014/main" id="{5131839B-BFED-9D81-10CE-6126D706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6D9F4-DE04-69CD-B439-6F85A1B1FB02}"/>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89430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8179-F7C6-297D-8F57-9DEDCCC8F4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EFA5-67EA-0DA1-6BD7-25850A3833D6}"/>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4" name="Footer Placeholder 3">
            <a:extLst>
              <a:ext uri="{FF2B5EF4-FFF2-40B4-BE49-F238E27FC236}">
                <a16:creationId xmlns:a16="http://schemas.microsoft.com/office/drawing/2014/main" id="{DF828B99-C691-98DD-CE21-D7F856286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69256-C8F5-1D73-98E7-F3410CF703DE}"/>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5305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49CB5-360C-BAE8-DFB8-BC91273C780D}"/>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3" name="Footer Placeholder 2">
            <a:extLst>
              <a:ext uri="{FF2B5EF4-FFF2-40B4-BE49-F238E27FC236}">
                <a16:creationId xmlns:a16="http://schemas.microsoft.com/office/drawing/2014/main" id="{DE67994A-3FC5-EC1E-520D-E2EB0A657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6B14D-B202-1CA3-0ECE-E699079F9403}"/>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22471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ED87-FFC0-F2A0-5BBB-603AA0207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9D6470-F4CC-685F-4FDE-6DA2AE9AA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AD95-4FB8-4625-13DD-0271606E4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17305-6E9B-A8FB-8B07-A3E8052BC264}"/>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6" name="Footer Placeholder 5">
            <a:extLst>
              <a:ext uri="{FF2B5EF4-FFF2-40B4-BE49-F238E27FC236}">
                <a16:creationId xmlns:a16="http://schemas.microsoft.com/office/drawing/2014/main" id="{F1E4F8FA-8BD1-C055-663B-C013D0D3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9CBE3-A01B-C525-A685-8E08DD7829AC}"/>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44029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38E-216D-9F45-CABF-13DFF3CB0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B28D3-F8E2-7391-E09F-CA0BC1D5A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48C31-1446-6F33-5D0D-A0958A87A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AB9E4-B0A2-D8BA-6F55-FFDFAF7947E8}"/>
              </a:ext>
            </a:extLst>
          </p:cNvPr>
          <p:cNvSpPr>
            <a:spLocks noGrp="1"/>
          </p:cNvSpPr>
          <p:nvPr>
            <p:ph type="dt" sz="half" idx="10"/>
          </p:nvPr>
        </p:nvSpPr>
        <p:spPr/>
        <p:txBody>
          <a:bodyPr/>
          <a:lstStyle/>
          <a:p>
            <a:fld id="{697C8BC9-B682-4632-B2C2-F55A5AC35628}" type="datetimeFigureOut">
              <a:rPr lang="en-US" smtClean="0"/>
              <a:t>10/25/2024</a:t>
            </a:fld>
            <a:endParaRPr lang="en-US"/>
          </a:p>
        </p:txBody>
      </p:sp>
      <p:sp>
        <p:nvSpPr>
          <p:cNvPr id="6" name="Footer Placeholder 5">
            <a:extLst>
              <a:ext uri="{FF2B5EF4-FFF2-40B4-BE49-F238E27FC236}">
                <a16:creationId xmlns:a16="http://schemas.microsoft.com/office/drawing/2014/main" id="{1F831688-7E0B-6458-13CD-B0B588BD6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DDFF3-9C32-D6C6-ECA9-574F2A823454}"/>
              </a:ext>
            </a:extLst>
          </p:cNvPr>
          <p:cNvSpPr>
            <a:spLocks noGrp="1"/>
          </p:cNvSpPr>
          <p:nvPr>
            <p:ph type="sldNum" sz="quarter" idx="12"/>
          </p:nvPr>
        </p:nvSpPr>
        <p:spPr/>
        <p:txBody>
          <a:bodyPr/>
          <a:lstStyle/>
          <a:p>
            <a:fld id="{F082B841-40EE-4E96-B154-B0356D7A8F61}" type="slidenum">
              <a:rPr lang="en-US" smtClean="0"/>
              <a:t>‹#›</a:t>
            </a:fld>
            <a:endParaRPr lang="en-US"/>
          </a:p>
        </p:txBody>
      </p:sp>
    </p:spTree>
    <p:extLst>
      <p:ext uri="{BB962C8B-B14F-4D97-AF65-F5344CB8AC3E}">
        <p14:creationId xmlns:p14="http://schemas.microsoft.com/office/powerpoint/2010/main" val="391438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059C5-4A6C-A6E7-CBEC-60B42E29C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C27B8-83FC-B4A9-0CCE-A0996B9A7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F8147-C503-7F41-4092-5DEC2487B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7C8BC9-B682-4632-B2C2-F55A5AC35628}" type="datetimeFigureOut">
              <a:rPr lang="en-US" smtClean="0"/>
              <a:t>10/25/2024</a:t>
            </a:fld>
            <a:endParaRPr lang="en-US"/>
          </a:p>
        </p:txBody>
      </p:sp>
      <p:sp>
        <p:nvSpPr>
          <p:cNvPr id="5" name="Footer Placeholder 4">
            <a:extLst>
              <a:ext uri="{FF2B5EF4-FFF2-40B4-BE49-F238E27FC236}">
                <a16:creationId xmlns:a16="http://schemas.microsoft.com/office/drawing/2014/main" id="{ED67B7C4-4C41-A085-3962-F8E581A5B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431462-A64B-32AB-0FF8-A702C9B39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82B841-40EE-4E96-B154-B0356D7A8F61}" type="slidenum">
              <a:rPr lang="en-US" smtClean="0"/>
              <a:t>‹#›</a:t>
            </a:fld>
            <a:endParaRPr lang="en-US"/>
          </a:p>
        </p:txBody>
      </p:sp>
    </p:spTree>
    <p:extLst>
      <p:ext uri="{BB962C8B-B14F-4D97-AF65-F5344CB8AC3E}">
        <p14:creationId xmlns:p14="http://schemas.microsoft.com/office/powerpoint/2010/main" val="3619288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l.acm.org/doi/10.1145/361598.361623" TargetMode="Externa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ACCE-1E42-D1BC-E0FC-38A12565FE03}"/>
              </a:ext>
            </a:extLst>
          </p:cNvPr>
          <p:cNvSpPr>
            <a:spLocks noGrp="1"/>
          </p:cNvSpPr>
          <p:nvPr>
            <p:ph type="title"/>
          </p:nvPr>
        </p:nvSpPr>
        <p:spPr/>
        <p:txBody>
          <a:bodyPr/>
          <a:lstStyle/>
          <a:p>
            <a:r>
              <a:rPr lang="en-US"/>
              <a:t>Requirements as solutions</a:t>
            </a:r>
          </a:p>
        </p:txBody>
      </p:sp>
      <p:sp>
        <p:nvSpPr>
          <p:cNvPr id="3" name="Content Placeholder 2">
            <a:extLst>
              <a:ext uri="{FF2B5EF4-FFF2-40B4-BE49-F238E27FC236}">
                <a16:creationId xmlns:a16="http://schemas.microsoft.com/office/drawing/2014/main" id="{523077F0-D13B-9043-5D8E-E2330F3B2F2B}"/>
              </a:ext>
            </a:extLst>
          </p:cNvPr>
          <p:cNvSpPr>
            <a:spLocks noGrp="1"/>
          </p:cNvSpPr>
          <p:nvPr>
            <p:ph sz="half" idx="1"/>
          </p:nvPr>
        </p:nvSpPr>
        <p:spPr/>
        <p:txBody>
          <a:bodyPr>
            <a:normAutofit fontScale="92500"/>
          </a:bodyPr>
          <a:lstStyle/>
          <a:p>
            <a:r>
              <a:rPr lang="en-US"/>
              <a:t>Requirements are often passed in a form of functionally decomposed modules that solve the problem (e.g., cooking).</a:t>
            </a:r>
          </a:p>
          <a:p>
            <a:r>
              <a:rPr lang="en-US"/>
              <a:t>The real requirement is not obvious.</a:t>
            </a:r>
          </a:p>
          <a:p>
            <a:r>
              <a:rPr lang="en-US"/>
              <a:t>Failure to find the real requirement creates a zoo of functionally decomposed modules to address different aspects of it.</a:t>
            </a:r>
          </a:p>
        </p:txBody>
      </p:sp>
      <p:pic>
        <p:nvPicPr>
          <p:cNvPr id="5" name="Graphic 4" descr="Packing Box Open outline">
            <a:extLst>
              <a:ext uri="{FF2B5EF4-FFF2-40B4-BE49-F238E27FC236}">
                <a16:creationId xmlns:a16="http://schemas.microsoft.com/office/drawing/2014/main" id="{94C64B4C-C4B9-1B6F-333D-4C76786620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4839" y="3375967"/>
            <a:ext cx="2218633" cy="2218633"/>
          </a:xfrm>
          <a:prstGeom prst="rect">
            <a:avLst/>
          </a:prstGeom>
        </p:spPr>
      </p:pic>
      <p:pic>
        <p:nvPicPr>
          <p:cNvPr id="6" name="Graphic 5" descr="Packing Box Open outline">
            <a:extLst>
              <a:ext uri="{FF2B5EF4-FFF2-40B4-BE49-F238E27FC236}">
                <a16:creationId xmlns:a16="http://schemas.microsoft.com/office/drawing/2014/main" id="{2F84FCC3-DAD5-9567-2A57-41922E10D9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58" y="2714427"/>
            <a:ext cx="1286867" cy="1286867"/>
          </a:xfrm>
          <a:prstGeom prst="rect">
            <a:avLst/>
          </a:prstGeom>
        </p:spPr>
      </p:pic>
      <p:sp>
        <p:nvSpPr>
          <p:cNvPr id="8" name="TextBox 7">
            <a:extLst>
              <a:ext uri="{FF2B5EF4-FFF2-40B4-BE49-F238E27FC236}">
                <a16:creationId xmlns:a16="http://schemas.microsoft.com/office/drawing/2014/main" id="{CAF121BB-6980-B94B-0D31-94CE23F0A783}"/>
              </a:ext>
            </a:extLst>
          </p:cNvPr>
          <p:cNvSpPr txBox="1"/>
          <p:nvPr/>
        </p:nvSpPr>
        <p:spPr>
          <a:xfrm>
            <a:off x="5924776" y="5526304"/>
            <a:ext cx="5892499" cy="369332"/>
          </a:xfrm>
          <a:prstGeom prst="rect">
            <a:avLst/>
          </a:prstGeom>
          <a:noFill/>
        </p:spPr>
        <p:txBody>
          <a:bodyPr wrap="square" rtlCol="0">
            <a:spAutoFit/>
          </a:bodyPr>
          <a:lstStyle/>
          <a:p>
            <a:r>
              <a:rPr lang="en-US"/>
              <a:t>Unpack solutions until the actual requirement is revealed</a:t>
            </a:r>
          </a:p>
        </p:txBody>
      </p:sp>
      <p:pic>
        <p:nvPicPr>
          <p:cNvPr id="10" name="Graphic 9" descr="Lights On with solid fill">
            <a:extLst>
              <a:ext uri="{FF2B5EF4-FFF2-40B4-BE49-F238E27FC236}">
                <a16:creationId xmlns:a16="http://schemas.microsoft.com/office/drawing/2014/main" id="{B3D02811-321B-8FE2-DEE5-3CE38977E4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75117" y="1590750"/>
            <a:ext cx="713590" cy="713590"/>
          </a:xfrm>
          <a:prstGeom prst="rect">
            <a:avLst/>
          </a:prstGeom>
        </p:spPr>
      </p:pic>
      <p:sp>
        <p:nvSpPr>
          <p:cNvPr id="11" name="TextBox 10">
            <a:extLst>
              <a:ext uri="{FF2B5EF4-FFF2-40B4-BE49-F238E27FC236}">
                <a16:creationId xmlns:a16="http://schemas.microsoft.com/office/drawing/2014/main" id="{08D7A839-E840-CF7F-EB33-FE706DC2EE20}"/>
              </a:ext>
            </a:extLst>
          </p:cNvPr>
          <p:cNvSpPr txBox="1"/>
          <p:nvPr/>
        </p:nvSpPr>
        <p:spPr>
          <a:xfrm>
            <a:off x="8959793" y="2348661"/>
            <a:ext cx="1286867" cy="369332"/>
          </a:xfrm>
          <a:prstGeom prst="rect">
            <a:avLst/>
          </a:prstGeom>
          <a:noFill/>
        </p:spPr>
        <p:txBody>
          <a:bodyPr wrap="square" rtlCol="0">
            <a:spAutoFit/>
          </a:bodyPr>
          <a:lstStyle/>
          <a:p>
            <a:r>
              <a:rPr lang="en-US"/>
              <a:t>…</a:t>
            </a:r>
          </a:p>
        </p:txBody>
      </p:sp>
      <p:sp>
        <p:nvSpPr>
          <p:cNvPr id="4" name="TextBox 3">
            <a:extLst>
              <a:ext uri="{FF2B5EF4-FFF2-40B4-BE49-F238E27FC236}">
                <a16:creationId xmlns:a16="http://schemas.microsoft.com/office/drawing/2014/main" id="{FC24987E-C50E-532F-1E46-4F06EC165EE7}"/>
              </a:ext>
            </a:extLst>
          </p:cNvPr>
          <p:cNvSpPr txBox="1"/>
          <p:nvPr/>
        </p:nvSpPr>
        <p:spPr>
          <a:xfrm>
            <a:off x="9507382" y="1216824"/>
            <a:ext cx="1249060" cy="369332"/>
          </a:xfrm>
          <a:prstGeom prst="rect">
            <a:avLst/>
          </a:prstGeom>
          <a:noFill/>
        </p:spPr>
        <p:txBody>
          <a:bodyPr wrap="none" rtlCol="0">
            <a:spAutoFit/>
          </a:bodyPr>
          <a:lstStyle/>
          <a:p>
            <a:r>
              <a:rPr lang="en-US" dirty="0"/>
              <a:t>Concept!!!</a:t>
            </a:r>
          </a:p>
        </p:txBody>
      </p:sp>
    </p:spTree>
    <p:extLst>
      <p:ext uri="{BB962C8B-B14F-4D97-AF65-F5344CB8AC3E}">
        <p14:creationId xmlns:p14="http://schemas.microsoft.com/office/powerpoint/2010/main" val="284106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9E4D-31D8-4D26-59BD-4C520C80E5D8}"/>
              </a:ext>
            </a:extLst>
          </p:cNvPr>
          <p:cNvSpPr>
            <a:spLocks noGrp="1"/>
          </p:cNvSpPr>
          <p:nvPr>
            <p:ph type="title"/>
          </p:nvPr>
        </p:nvSpPr>
        <p:spPr/>
        <p:txBody>
          <a:bodyPr/>
          <a:lstStyle/>
          <a:p>
            <a:r>
              <a:rPr lang="en-US"/>
              <a:t>Domain decomposition</a:t>
            </a:r>
          </a:p>
        </p:txBody>
      </p:sp>
      <p:sp>
        <p:nvSpPr>
          <p:cNvPr id="3" name="Content Placeholder 2">
            <a:extLst>
              <a:ext uri="{FF2B5EF4-FFF2-40B4-BE49-F238E27FC236}">
                <a16:creationId xmlns:a16="http://schemas.microsoft.com/office/drawing/2014/main" id="{20A66E0A-A487-BCB9-7861-A75406D00472}"/>
              </a:ext>
            </a:extLst>
          </p:cNvPr>
          <p:cNvSpPr>
            <a:spLocks noGrp="1"/>
          </p:cNvSpPr>
          <p:nvPr>
            <p:ph idx="1"/>
          </p:nvPr>
        </p:nvSpPr>
        <p:spPr/>
        <p:txBody>
          <a:bodyPr/>
          <a:lstStyle/>
          <a:p>
            <a:r>
              <a:rPr lang="en-US"/>
              <a:t>A decomposition into modules based on functionality domain.</a:t>
            </a:r>
          </a:p>
          <a:p>
            <a:r>
              <a:rPr lang="en-US" dirty="0"/>
              <a:t>Disguised functional decomposition.</a:t>
            </a:r>
          </a:p>
        </p:txBody>
      </p:sp>
      <p:sp>
        <p:nvSpPr>
          <p:cNvPr id="14" name="Rectangle 13">
            <a:extLst>
              <a:ext uri="{FF2B5EF4-FFF2-40B4-BE49-F238E27FC236}">
                <a16:creationId xmlns:a16="http://schemas.microsoft.com/office/drawing/2014/main" id="{28BB9CEE-02BD-8990-580C-CA589EE1DE36}"/>
              </a:ext>
            </a:extLst>
          </p:cNvPr>
          <p:cNvSpPr/>
          <p:nvPr/>
        </p:nvSpPr>
        <p:spPr>
          <a:xfrm>
            <a:off x="2498014" y="4262716"/>
            <a:ext cx="2224593" cy="7342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Kitchen</a:t>
            </a:r>
          </a:p>
        </p:txBody>
      </p:sp>
      <p:sp>
        <p:nvSpPr>
          <p:cNvPr id="15" name="Rectangle 14">
            <a:extLst>
              <a:ext uri="{FF2B5EF4-FFF2-40B4-BE49-F238E27FC236}">
                <a16:creationId xmlns:a16="http://schemas.microsoft.com/office/drawing/2014/main" id="{A8BFC452-8D31-327C-A325-FB1B248E0C0F}"/>
              </a:ext>
            </a:extLst>
          </p:cNvPr>
          <p:cNvSpPr/>
          <p:nvPr/>
        </p:nvSpPr>
        <p:spPr>
          <a:xfrm>
            <a:off x="5079403" y="4262716"/>
            <a:ext cx="2224593" cy="734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Bedroom 1</a:t>
            </a:r>
          </a:p>
        </p:txBody>
      </p:sp>
      <p:sp>
        <p:nvSpPr>
          <p:cNvPr id="16" name="Rectangle 15">
            <a:extLst>
              <a:ext uri="{FF2B5EF4-FFF2-40B4-BE49-F238E27FC236}">
                <a16:creationId xmlns:a16="http://schemas.microsoft.com/office/drawing/2014/main" id="{731B3DBB-4519-9253-CACD-090D11F0C7E5}"/>
              </a:ext>
            </a:extLst>
          </p:cNvPr>
          <p:cNvSpPr/>
          <p:nvPr/>
        </p:nvSpPr>
        <p:spPr>
          <a:xfrm>
            <a:off x="2498014" y="5198632"/>
            <a:ext cx="2224593" cy="7342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Bedroom 2</a:t>
            </a:r>
          </a:p>
        </p:txBody>
      </p:sp>
      <p:sp>
        <p:nvSpPr>
          <p:cNvPr id="17" name="Rectangle 16">
            <a:extLst>
              <a:ext uri="{FF2B5EF4-FFF2-40B4-BE49-F238E27FC236}">
                <a16:creationId xmlns:a16="http://schemas.microsoft.com/office/drawing/2014/main" id="{1C6276EC-C4F9-5D9A-D1B9-E74D1A21CAD0}"/>
              </a:ext>
            </a:extLst>
          </p:cNvPr>
          <p:cNvSpPr/>
          <p:nvPr/>
        </p:nvSpPr>
        <p:spPr>
          <a:xfrm>
            <a:off x="7660792" y="4262716"/>
            <a:ext cx="2224593" cy="734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Living room</a:t>
            </a:r>
          </a:p>
        </p:txBody>
      </p:sp>
      <p:sp>
        <p:nvSpPr>
          <p:cNvPr id="18" name="Rectangle 17">
            <a:extLst>
              <a:ext uri="{FF2B5EF4-FFF2-40B4-BE49-F238E27FC236}">
                <a16:creationId xmlns:a16="http://schemas.microsoft.com/office/drawing/2014/main" id="{CB857BC5-0406-8380-64FE-59EEBDE08E1E}"/>
              </a:ext>
            </a:extLst>
          </p:cNvPr>
          <p:cNvSpPr/>
          <p:nvPr/>
        </p:nvSpPr>
        <p:spPr>
          <a:xfrm>
            <a:off x="7660792" y="5198631"/>
            <a:ext cx="2224593" cy="734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Garage</a:t>
            </a:r>
          </a:p>
        </p:txBody>
      </p:sp>
      <p:sp>
        <p:nvSpPr>
          <p:cNvPr id="19" name="Rectangle 18">
            <a:extLst>
              <a:ext uri="{FF2B5EF4-FFF2-40B4-BE49-F238E27FC236}">
                <a16:creationId xmlns:a16="http://schemas.microsoft.com/office/drawing/2014/main" id="{13FD6643-FEE3-3153-00BC-CBF17B764FC6}"/>
              </a:ext>
            </a:extLst>
          </p:cNvPr>
          <p:cNvSpPr/>
          <p:nvPr/>
        </p:nvSpPr>
        <p:spPr>
          <a:xfrm>
            <a:off x="5079403" y="5198631"/>
            <a:ext cx="2224593" cy="734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Attic</a:t>
            </a:r>
          </a:p>
        </p:txBody>
      </p:sp>
      <p:sp>
        <p:nvSpPr>
          <p:cNvPr id="24" name="Rectangle 23">
            <a:extLst>
              <a:ext uri="{FF2B5EF4-FFF2-40B4-BE49-F238E27FC236}">
                <a16:creationId xmlns:a16="http://schemas.microsoft.com/office/drawing/2014/main" id="{FFEC5D0B-3990-CBD8-9B17-82EF611764D7}"/>
              </a:ext>
            </a:extLst>
          </p:cNvPr>
          <p:cNvSpPr/>
          <p:nvPr/>
        </p:nvSpPr>
        <p:spPr>
          <a:xfrm>
            <a:off x="1825662" y="3942675"/>
            <a:ext cx="8719073" cy="2544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dirty="0"/>
              <a:t>A house architecture</a:t>
            </a:r>
          </a:p>
        </p:txBody>
      </p:sp>
    </p:spTree>
    <p:extLst>
      <p:ext uri="{BB962C8B-B14F-4D97-AF65-F5344CB8AC3E}">
        <p14:creationId xmlns:p14="http://schemas.microsoft.com/office/powerpoint/2010/main" val="268305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D4D5-69CA-71EE-8304-ADB1D07C8FC8}"/>
              </a:ext>
            </a:extLst>
          </p:cNvPr>
          <p:cNvSpPr>
            <a:spLocks noGrp="1"/>
          </p:cNvSpPr>
          <p:nvPr>
            <p:ph type="title"/>
          </p:nvPr>
        </p:nvSpPr>
        <p:spPr/>
        <p:txBody>
          <a:bodyPr/>
          <a:lstStyle/>
          <a:p>
            <a:r>
              <a:rPr lang="en-US" dirty="0"/>
              <a:t>Domain decomposition: problems</a:t>
            </a:r>
          </a:p>
        </p:txBody>
      </p:sp>
      <p:sp>
        <p:nvSpPr>
          <p:cNvPr id="3" name="Content Placeholder 2">
            <a:extLst>
              <a:ext uri="{FF2B5EF4-FFF2-40B4-BE49-F238E27FC236}">
                <a16:creationId xmlns:a16="http://schemas.microsoft.com/office/drawing/2014/main" id="{A4C5CA5B-AC22-1C20-66CA-643A6FE8A23C}"/>
              </a:ext>
            </a:extLst>
          </p:cNvPr>
          <p:cNvSpPr>
            <a:spLocks noGrp="1"/>
          </p:cNvSpPr>
          <p:nvPr>
            <p:ph idx="1"/>
          </p:nvPr>
        </p:nvSpPr>
        <p:spPr/>
        <p:txBody>
          <a:bodyPr/>
          <a:lstStyle/>
          <a:p>
            <a:r>
              <a:rPr lang="en-US" dirty="0"/>
              <a:t>Domains reimplement functionality.</a:t>
            </a:r>
          </a:p>
          <a:p>
            <a:pPr lvl="1"/>
            <a:r>
              <a:rPr lang="en-US" dirty="0"/>
              <a:t>E.g., the two bedrooms implement “sleeping” functionality.</a:t>
            </a:r>
          </a:p>
          <a:p>
            <a:r>
              <a:rPr lang="en-US" dirty="0"/>
              <a:t>Module duplication – higher support/change complexity.</a:t>
            </a:r>
          </a:p>
        </p:txBody>
      </p:sp>
      <p:sp>
        <p:nvSpPr>
          <p:cNvPr id="4" name="Rectangle 3">
            <a:extLst>
              <a:ext uri="{FF2B5EF4-FFF2-40B4-BE49-F238E27FC236}">
                <a16:creationId xmlns:a16="http://schemas.microsoft.com/office/drawing/2014/main" id="{DD4F7563-6DD0-29FF-025F-0A1533EB3A02}"/>
              </a:ext>
            </a:extLst>
          </p:cNvPr>
          <p:cNvSpPr/>
          <p:nvPr/>
        </p:nvSpPr>
        <p:spPr>
          <a:xfrm>
            <a:off x="2498014" y="4262716"/>
            <a:ext cx="2224593" cy="7342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Kitchen</a:t>
            </a:r>
          </a:p>
        </p:txBody>
      </p:sp>
      <p:sp>
        <p:nvSpPr>
          <p:cNvPr id="5" name="Rectangle 4">
            <a:extLst>
              <a:ext uri="{FF2B5EF4-FFF2-40B4-BE49-F238E27FC236}">
                <a16:creationId xmlns:a16="http://schemas.microsoft.com/office/drawing/2014/main" id="{C5CB62A2-814B-7F4D-5121-96C2288FB8B5}"/>
              </a:ext>
            </a:extLst>
          </p:cNvPr>
          <p:cNvSpPr/>
          <p:nvPr/>
        </p:nvSpPr>
        <p:spPr>
          <a:xfrm>
            <a:off x="5079403" y="4262716"/>
            <a:ext cx="2224593" cy="73421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Bedroom 1</a:t>
            </a:r>
          </a:p>
        </p:txBody>
      </p:sp>
      <p:sp>
        <p:nvSpPr>
          <p:cNvPr id="6" name="Rectangle 5">
            <a:extLst>
              <a:ext uri="{FF2B5EF4-FFF2-40B4-BE49-F238E27FC236}">
                <a16:creationId xmlns:a16="http://schemas.microsoft.com/office/drawing/2014/main" id="{B4B54964-E9CC-C75A-DDA8-6D10BCD3B455}"/>
              </a:ext>
            </a:extLst>
          </p:cNvPr>
          <p:cNvSpPr/>
          <p:nvPr/>
        </p:nvSpPr>
        <p:spPr>
          <a:xfrm>
            <a:off x="2498014" y="5198632"/>
            <a:ext cx="2224593" cy="7342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Bedroom 2</a:t>
            </a:r>
          </a:p>
        </p:txBody>
      </p:sp>
      <p:sp>
        <p:nvSpPr>
          <p:cNvPr id="7" name="Rectangle 6">
            <a:extLst>
              <a:ext uri="{FF2B5EF4-FFF2-40B4-BE49-F238E27FC236}">
                <a16:creationId xmlns:a16="http://schemas.microsoft.com/office/drawing/2014/main" id="{DD6B5F2B-D25B-AF98-F415-2CDC9EB938FD}"/>
              </a:ext>
            </a:extLst>
          </p:cNvPr>
          <p:cNvSpPr/>
          <p:nvPr/>
        </p:nvSpPr>
        <p:spPr>
          <a:xfrm>
            <a:off x="7660792" y="4262716"/>
            <a:ext cx="2224593" cy="734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Living room</a:t>
            </a:r>
          </a:p>
        </p:txBody>
      </p:sp>
      <p:sp>
        <p:nvSpPr>
          <p:cNvPr id="8" name="Rectangle 7">
            <a:extLst>
              <a:ext uri="{FF2B5EF4-FFF2-40B4-BE49-F238E27FC236}">
                <a16:creationId xmlns:a16="http://schemas.microsoft.com/office/drawing/2014/main" id="{BB57BA45-9541-1E6D-890F-D2AC9EA6D4D7}"/>
              </a:ext>
            </a:extLst>
          </p:cNvPr>
          <p:cNvSpPr/>
          <p:nvPr/>
        </p:nvSpPr>
        <p:spPr>
          <a:xfrm>
            <a:off x="7660792" y="5198631"/>
            <a:ext cx="2224593" cy="734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Garage</a:t>
            </a:r>
          </a:p>
        </p:txBody>
      </p:sp>
      <p:sp>
        <p:nvSpPr>
          <p:cNvPr id="9" name="Rectangle 8">
            <a:extLst>
              <a:ext uri="{FF2B5EF4-FFF2-40B4-BE49-F238E27FC236}">
                <a16:creationId xmlns:a16="http://schemas.microsoft.com/office/drawing/2014/main" id="{4089AFEF-C6B6-CE5A-ABD3-868C325D72F2}"/>
              </a:ext>
            </a:extLst>
          </p:cNvPr>
          <p:cNvSpPr/>
          <p:nvPr/>
        </p:nvSpPr>
        <p:spPr>
          <a:xfrm>
            <a:off x="5079403" y="5198631"/>
            <a:ext cx="2224593" cy="734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Attic</a:t>
            </a:r>
          </a:p>
        </p:txBody>
      </p:sp>
      <p:sp>
        <p:nvSpPr>
          <p:cNvPr id="10" name="Rectangle 9">
            <a:extLst>
              <a:ext uri="{FF2B5EF4-FFF2-40B4-BE49-F238E27FC236}">
                <a16:creationId xmlns:a16="http://schemas.microsoft.com/office/drawing/2014/main" id="{74F3C5A6-2DF7-76EC-8554-D0C6BDAA065E}"/>
              </a:ext>
            </a:extLst>
          </p:cNvPr>
          <p:cNvSpPr/>
          <p:nvPr/>
        </p:nvSpPr>
        <p:spPr>
          <a:xfrm>
            <a:off x="1825662" y="3942675"/>
            <a:ext cx="8719073" cy="2544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dirty="0"/>
              <a:t>A house architecture</a:t>
            </a:r>
          </a:p>
        </p:txBody>
      </p:sp>
    </p:spTree>
    <p:extLst>
      <p:ext uri="{BB962C8B-B14F-4D97-AF65-F5344CB8AC3E}">
        <p14:creationId xmlns:p14="http://schemas.microsoft.com/office/powerpoint/2010/main" val="324163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8482297-F155-B131-9F4C-677CED201491}"/>
              </a:ext>
            </a:extLst>
          </p:cNvPr>
          <p:cNvSpPr/>
          <p:nvPr/>
        </p:nvSpPr>
        <p:spPr>
          <a:xfrm>
            <a:off x="4093285" y="4724694"/>
            <a:ext cx="549832" cy="58959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1D2552-038F-F20C-0675-3EDE75D6295A}"/>
              </a:ext>
            </a:extLst>
          </p:cNvPr>
          <p:cNvSpPr/>
          <p:nvPr/>
        </p:nvSpPr>
        <p:spPr>
          <a:xfrm>
            <a:off x="1316618" y="4730985"/>
            <a:ext cx="549832" cy="58959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DEBFA-3BB5-5D4B-D756-FC7E0268F7BC}"/>
              </a:ext>
            </a:extLst>
          </p:cNvPr>
          <p:cNvSpPr>
            <a:spLocks noGrp="1"/>
          </p:cNvSpPr>
          <p:nvPr>
            <p:ph type="title"/>
          </p:nvPr>
        </p:nvSpPr>
        <p:spPr/>
        <p:txBody>
          <a:bodyPr/>
          <a:lstStyle/>
          <a:p>
            <a:r>
              <a:rPr lang="en-US" dirty="0"/>
              <a:t>Domain decomposition: problems</a:t>
            </a:r>
          </a:p>
        </p:txBody>
      </p:sp>
      <p:sp>
        <p:nvSpPr>
          <p:cNvPr id="3" name="Content Placeholder 2">
            <a:extLst>
              <a:ext uri="{FF2B5EF4-FFF2-40B4-BE49-F238E27FC236}">
                <a16:creationId xmlns:a16="http://schemas.microsoft.com/office/drawing/2014/main" id="{DB671ED8-2682-AD2D-F1E0-066DFB23EA85}"/>
              </a:ext>
            </a:extLst>
          </p:cNvPr>
          <p:cNvSpPr>
            <a:spLocks noGrp="1"/>
          </p:cNvSpPr>
          <p:nvPr>
            <p:ph idx="1"/>
          </p:nvPr>
        </p:nvSpPr>
        <p:spPr/>
        <p:txBody>
          <a:bodyPr/>
          <a:lstStyle/>
          <a:p>
            <a:r>
              <a:rPr lang="en-US" dirty="0"/>
              <a:t>Building domain structure requires domain rebuilding during functionality extension.</a:t>
            </a:r>
          </a:p>
          <a:p>
            <a:pPr lvl="1"/>
            <a:r>
              <a:rPr lang="en-US" dirty="0"/>
              <a:t>E.g., building a domain house.</a:t>
            </a:r>
          </a:p>
        </p:txBody>
      </p:sp>
      <p:sp>
        <p:nvSpPr>
          <p:cNvPr id="4" name="Rectangle 3">
            <a:extLst>
              <a:ext uri="{FF2B5EF4-FFF2-40B4-BE49-F238E27FC236}">
                <a16:creationId xmlns:a16="http://schemas.microsoft.com/office/drawing/2014/main" id="{A7876D62-B669-9BBB-EC5D-469FEF3B68B4}"/>
              </a:ext>
            </a:extLst>
          </p:cNvPr>
          <p:cNvSpPr/>
          <p:nvPr/>
        </p:nvSpPr>
        <p:spPr>
          <a:xfrm>
            <a:off x="2022437" y="4041611"/>
            <a:ext cx="1914861" cy="1274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Kitchen</a:t>
            </a:r>
          </a:p>
        </p:txBody>
      </p:sp>
      <p:sp>
        <p:nvSpPr>
          <p:cNvPr id="5" name="Isosceles Triangle 4">
            <a:extLst>
              <a:ext uri="{FF2B5EF4-FFF2-40B4-BE49-F238E27FC236}">
                <a16:creationId xmlns:a16="http://schemas.microsoft.com/office/drawing/2014/main" id="{A918DCEE-E4E1-3E49-4087-4C07B7F4EAB1}"/>
              </a:ext>
            </a:extLst>
          </p:cNvPr>
          <p:cNvSpPr/>
          <p:nvPr/>
        </p:nvSpPr>
        <p:spPr>
          <a:xfrm>
            <a:off x="1707775" y="3277818"/>
            <a:ext cx="2544183" cy="763793"/>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AC653A-43EE-A81C-5AEE-7E558376E32C}"/>
              </a:ext>
            </a:extLst>
          </p:cNvPr>
          <p:cNvSpPr/>
          <p:nvPr/>
        </p:nvSpPr>
        <p:spPr>
          <a:xfrm>
            <a:off x="3937298" y="4041611"/>
            <a:ext cx="155987" cy="127478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2ECC1F-916B-F796-CE07-24AA886797AB}"/>
              </a:ext>
            </a:extLst>
          </p:cNvPr>
          <p:cNvSpPr/>
          <p:nvPr/>
        </p:nvSpPr>
        <p:spPr>
          <a:xfrm>
            <a:off x="1866450" y="4041611"/>
            <a:ext cx="155987" cy="127478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D7588D-72E8-FD13-6F58-2C1E347051CF}"/>
              </a:ext>
            </a:extLst>
          </p:cNvPr>
          <p:cNvSpPr/>
          <p:nvPr/>
        </p:nvSpPr>
        <p:spPr>
          <a:xfrm>
            <a:off x="2479638" y="4726796"/>
            <a:ext cx="1237129" cy="5895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Cooking</a:t>
            </a:r>
          </a:p>
        </p:txBody>
      </p:sp>
      <p:sp>
        <p:nvSpPr>
          <p:cNvPr id="9" name="TextBox 8">
            <a:extLst>
              <a:ext uri="{FF2B5EF4-FFF2-40B4-BE49-F238E27FC236}">
                <a16:creationId xmlns:a16="http://schemas.microsoft.com/office/drawing/2014/main" id="{6998D09B-1B03-20C1-F437-6F05E60B98DC}"/>
              </a:ext>
            </a:extLst>
          </p:cNvPr>
          <p:cNvSpPr txBox="1"/>
          <p:nvPr/>
        </p:nvSpPr>
        <p:spPr>
          <a:xfrm>
            <a:off x="1575996" y="5499565"/>
            <a:ext cx="3958814" cy="646331"/>
          </a:xfrm>
          <a:prstGeom prst="rect">
            <a:avLst/>
          </a:prstGeom>
          <a:noFill/>
        </p:spPr>
        <p:txBody>
          <a:bodyPr wrap="square" rtlCol="0">
            <a:spAutoFit/>
          </a:bodyPr>
          <a:lstStyle/>
          <a:p>
            <a:r>
              <a:rPr lang="en-US" dirty="0"/>
              <a:t>Milestone </a:t>
            </a:r>
            <a:r>
              <a:rPr lang="en-US" b="1" dirty="0"/>
              <a:t>1.0</a:t>
            </a:r>
            <a:r>
              <a:rPr lang="en-US" dirty="0"/>
              <a:t> done!</a:t>
            </a:r>
          </a:p>
          <a:p>
            <a:r>
              <a:rPr lang="en-US" dirty="0"/>
              <a:t>Code shipped; customers are happy! </a:t>
            </a:r>
          </a:p>
        </p:txBody>
      </p:sp>
      <p:pic>
        <p:nvPicPr>
          <p:cNvPr id="11" name="Graphic 10" descr="Champagne glasses outline">
            <a:extLst>
              <a:ext uri="{FF2B5EF4-FFF2-40B4-BE49-F238E27FC236}">
                <a16:creationId xmlns:a16="http://schemas.microsoft.com/office/drawing/2014/main" id="{63417149-4681-AC96-5F1A-10F6C3C003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460" y="5484939"/>
            <a:ext cx="369332" cy="369332"/>
          </a:xfrm>
          <a:prstGeom prst="rect">
            <a:avLst/>
          </a:prstGeom>
        </p:spPr>
      </p:pic>
      <p:pic>
        <p:nvPicPr>
          <p:cNvPr id="15" name="Graphic 14" descr="Ribbon outline">
            <a:extLst>
              <a:ext uri="{FF2B5EF4-FFF2-40B4-BE49-F238E27FC236}">
                <a16:creationId xmlns:a16="http://schemas.microsoft.com/office/drawing/2014/main" id="{533DF60C-54E9-0C6E-7122-8A975DC5B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5916" y="5498618"/>
            <a:ext cx="340080" cy="340080"/>
          </a:xfrm>
          <a:prstGeom prst="rect">
            <a:avLst/>
          </a:prstGeom>
        </p:spPr>
      </p:pic>
      <p:pic>
        <p:nvPicPr>
          <p:cNvPr id="17" name="Graphic 16" descr="Smiling face outline outline">
            <a:extLst>
              <a:ext uri="{FF2B5EF4-FFF2-40B4-BE49-F238E27FC236}">
                <a16:creationId xmlns:a16="http://schemas.microsoft.com/office/drawing/2014/main" id="{8D8CBDC3-687D-0BEC-28BE-D62A8BB3F3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41429" y="5838698"/>
            <a:ext cx="338265" cy="338265"/>
          </a:xfrm>
          <a:prstGeom prst="rect">
            <a:avLst/>
          </a:prstGeom>
        </p:spPr>
      </p:pic>
      <p:pic>
        <p:nvPicPr>
          <p:cNvPr id="19" name="Graphic 18" descr="Box trolley outline">
            <a:extLst>
              <a:ext uri="{FF2B5EF4-FFF2-40B4-BE49-F238E27FC236}">
                <a16:creationId xmlns:a16="http://schemas.microsoft.com/office/drawing/2014/main" id="{13C55E86-5647-E693-C98B-5D51E9C959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7522" y="5807631"/>
            <a:ext cx="369332" cy="369332"/>
          </a:xfrm>
          <a:prstGeom prst="rect">
            <a:avLst/>
          </a:prstGeom>
        </p:spPr>
      </p:pic>
      <p:sp>
        <p:nvSpPr>
          <p:cNvPr id="20" name="TextBox 19">
            <a:extLst>
              <a:ext uri="{FF2B5EF4-FFF2-40B4-BE49-F238E27FC236}">
                <a16:creationId xmlns:a16="http://schemas.microsoft.com/office/drawing/2014/main" id="{2BD9655A-596F-1BF2-3A2D-D870E74647D1}"/>
              </a:ext>
            </a:extLst>
          </p:cNvPr>
          <p:cNvSpPr txBox="1"/>
          <p:nvPr/>
        </p:nvSpPr>
        <p:spPr>
          <a:xfrm>
            <a:off x="6404385" y="3279036"/>
            <a:ext cx="4330236" cy="2308324"/>
          </a:xfrm>
          <a:prstGeom prst="rect">
            <a:avLst/>
          </a:prstGeom>
          <a:noFill/>
        </p:spPr>
        <p:txBody>
          <a:bodyPr wrap="square" rtlCol="0">
            <a:spAutoFit/>
          </a:bodyPr>
          <a:lstStyle/>
          <a:p>
            <a:r>
              <a:rPr lang="en-US" dirty="0"/>
              <a:t>Milestone 2.0: build a living room.</a:t>
            </a:r>
          </a:p>
          <a:p>
            <a:pPr marL="285750" indent="-285750">
              <a:buFont typeface="Arial" panose="020B0604020202020204" pitchFamily="34" charset="0"/>
              <a:buChar char="•"/>
            </a:pPr>
            <a:r>
              <a:rPr lang="en-US" dirty="0"/>
              <a:t>Demolish outer walls</a:t>
            </a:r>
          </a:p>
          <a:p>
            <a:pPr marL="285750" indent="-285750">
              <a:buFont typeface="Arial" panose="020B0604020202020204" pitchFamily="34" charset="0"/>
              <a:buChar char="•"/>
            </a:pPr>
            <a:r>
              <a:rPr lang="en-US" dirty="0"/>
              <a:t>Unbolt kitchen from foundation</a:t>
            </a:r>
          </a:p>
          <a:p>
            <a:pPr marL="285750" indent="-285750">
              <a:buFont typeface="Arial" panose="020B0604020202020204" pitchFamily="34" charset="0"/>
              <a:buChar char="•"/>
            </a:pPr>
            <a:r>
              <a:rPr lang="en-US" dirty="0"/>
              <a:t>Disconnect from power supply</a:t>
            </a:r>
          </a:p>
          <a:p>
            <a:pPr marL="285750" indent="-285750">
              <a:buFont typeface="Arial" panose="020B0604020202020204" pitchFamily="34" charset="0"/>
              <a:buChar char="•"/>
            </a:pPr>
            <a:r>
              <a:rPr lang="en-US" dirty="0"/>
              <a:t>Disconnect from water supply</a:t>
            </a:r>
          </a:p>
          <a:p>
            <a:pPr marL="285750" indent="-285750">
              <a:buFont typeface="Arial" panose="020B0604020202020204" pitchFamily="34" charset="0"/>
              <a:buChar char="•"/>
            </a:pPr>
            <a:r>
              <a:rPr lang="en-US" dirty="0"/>
              <a:t>Lift the kitchen with hydraulic jacks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p:txBody>
      </p:sp>
      <p:pic>
        <p:nvPicPr>
          <p:cNvPr id="22" name="Graphic 21" descr="High voltage outline">
            <a:extLst>
              <a:ext uri="{FF2B5EF4-FFF2-40B4-BE49-F238E27FC236}">
                <a16:creationId xmlns:a16="http://schemas.microsoft.com/office/drawing/2014/main" id="{892315B4-06FA-73AB-8CEF-B0751C162B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06798" y="4824509"/>
            <a:ext cx="389967" cy="389967"/>
          </a:xfrm>
          <a:prstGeom prst="rect">
            <a:avLst/>
          </a:prstGeom>
        </p:spPr>
      </p:pic>
      <p:pic>
        <p:nvPicPr>
          <p:cNvPr id="24" name="Graphic 23" descr="Lightbulb outline">
            <a:extLst>
              <a:ext uri="{FF2B5EF4-FFF2-40B4-BE49-F238E27FC236}">
                <a16:creationId xmlns:a16="http://schemas.microsoft.com/office/drawing/2014/main" id="{967DE57E-21EF-2178-8F1D-49B73E9C50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a:off x="2041264" y="4080026"/>
            <a:ext cx="545954" cy="545954"/>
          </a:xfrm>
          <a:prstGeom prst="rect">
            <a:avLst/>
          </a:prstGeom>
        </p:spPr>
      </p:pic>
      <p:pic>
        <p:nvPicPr>
          <p:cNvPr id="27" name="Graphic 26" descr="Leaky Tap outline">
            <a:extLst>
              <a:ext uri="{FF2B5EF4-FFF2-40B4-BE49-F238E27FC236}">
                <a16:creationId xmlns:a16="http://schemas.microsoft.com/office/drawing/2014/main" id="{9A376BD0-8E24-9F02-DD36-BFF47F0F959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45279" y="4824509"/>
            <a:ext cx="457200" cy="457200"/>
          </a:xfrm>
          <a:prstGeom prst="rect">
            <a:avLst/>
          </a:prstGeom>
        </p:spPr>
      </p:pic>
    </p:spTree>
    <p:extLst>
      <p:ext uri="{BB962C8B-B14F-4D97-AF65-F5344CB8AC3E}">
        <p14:creationId xmlns:p14="http://schemas.microsoft.com/office/powerpoint/2010/main" val="44730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31D6-247D-1E3B-C2E9-B8D9976B7637}"/>
              </a:ext>
            </a:extLst>
          </p:cNvPr>
          <p:cNvSpPr>
            <a:spLocks noGrp="1"/>
          </p:cNvSpPr>
          <p:nvPr>
            <p:ph type="title"/>
          </p:nvPr>
        </p:nvSpPr>
        <p:spPr/>
        <p:txBody>
          <a:bodyPr/>
          <a:lstStyle/>
          <a:p>
            <a:r>
              <a:rPr lang="en-US" dirty="0"/>
              <a:t>Object-Oriented Decomposition</a:t>
            </a:r>
          </a:p>
        </p:txBody>
      </p:sp>
      <p:sp>
        <p:nvSpPr>
          <p:cNvPr id="3" name="Content Placeholder 2">
            <a:extLst>
              <a:ext uri="{FF2B5EF4-FFF2-40B4-BE49-F238E27FC236}">
                <a16:creationId xmlns:a16="http://schemas.microsoft.com/office/drawing/2014/main" id="{468160F0-4DE8-3EE9-777A-3373A331B1DC}"/>
              </a:ext>
            </a:extLst>
          </p:cNvPr>
          <p:cNvSpPr>
            <a:spLocks noGrp="1"/>
          </p:cNvSpPr>
          <p:nvPr>
            <p:ph idx="1"/>
          </p:nvPr>
        </p:nvSpPr>
        <p:spPr/>
        <p:txBody>
          <a:bodyPr>
            <a:normAutofit fontScale="62500" lnSpcReduction="20000"/>
          </a:bodyPr>
          <a:lstStyle/>
          <a:p>
            <a:pPr>
              <a:buFont typeface="+mj-lt"/>
              <a:buAutoNum type="arabicPeriod"/>
            </a:pPr>
            <a:r>
              <a:rPr lang="en-US" b="1" dirty="0"/>
              <a:t>Identify the System Requirements</a:t>
            </a:r>
            <a:endParaRPr lang="en-US" dirty="0"/>
          </a:p>
          <a:p>
            <a:pPr marL="742950" lvl="1" indent="-285750">
              <a:buFont typeface="+mj-lt"/>
              <a:buAutoNum type="arabicPeriod"/>
            </a:pPr>
            <a:r>
              <a:rPr lang="en-US" dirty="0"/>
              <a:t>Gather and analyze functional and non-functional requirements.</a:t>
            </a:r>
          </a:p>
          <a:p>
            <a:pPr>
              <a:buFont typeface="+mj-lt"/>
              <a:buAutoNum type="arabicPeriod"/>
            </a:pPr>
            <a:r>
              <a:rPr lang="en-US" b="1" dirty="0"/>
              <a:t>Determine the Key Objects</a:t>
            </a:r>
            <a:endParaRPr lang="en-US" dirty="0"/>
          </a:p>
          <a:p>
            <a:pPr marL="742950" lvl="1" indent="-285750">
              <a:buFont typeface="+mj-lt"/>
              <a:buAutoNum type="arabicPeriod"/>
            </a:pPr>
            <a:r>
              <a:rPr lang="en-US" dirty="0"/>
              <a:t>Extract entities and concepts relevant to the problem domain.</a:t>
            </a:r>
          </a:p>
          <a:p>
            <a:pPr>
              <a:buFont typeface="+mj-lt"/>
              <a:buAutoNum type="arabicPeriod"/>
            </a:pPr>
            <a:r>
              <a:rPr lang="en-US" b="1" dirty="0"/>
              <a:t>Define Class Hierarchies</a:t>
            </a:r>
            <a:endParaRPr lang="en-US" dirty="0"/>
          </a:p>
          <a:p>
            <a:pPr marL="742950" lvl="1" indent="-285750">
              <a:buFont typeface="+mj-lt"/>
              <a:buAutoNum type="arabicPeriod"/>
            </a:pPr>
            <a:r>
              <a:rPr lang="en-US" dirty="0"/>
              <a:t>Establish superclass and subclass relationships.</a:t>
            </a:r>
          </a:p>
          <a:p>
            <a:pPr marL="742950" lvl="1" indent="-285750">
              <a:buFont typeface="+mj-lt"/>
              <a:buAutoNum type="arabicPeriod"/>
            </a:pPr>
            <a:r>
              <a:rPr lang="en-US" dirty="0"/>
              <a:t>Utilize inheritance where appropriate.</a:t>
            </a:r>
          </a:p>
          <a:p>
            <a:pPr>
              <a:buFont typeface="+mj-lt"/>
              <a:buAutoNum type="arabicPeriod"/>
            </a:pPr>
            <a:r>
              <a:rPr lang="en-US" b="1" dirty="0"/>
              <a:t>Assign Responsibilities</a:t>
            </a:r>
            <a:endParaRPr lang="en-US" dirty="0"/>
          </a:p>
          <a:p>
            <a:pPr marL="742950" lvl="1" indent="-285750">
              <a:buFont typeface="+mj-lt"/>
              <a:buAutoNum type="arabicPeriod"/>
            </a:pPr>
            <a:r>
              <a:rPr lang="en-US" dirty="0"/>
              <a:t>Determine what each class should know and do.</a:t>
            </a:r>
          </a:p>
          <a:p>
            <a:pPr marL="742950" lvl="1" indent="-285750">
              <a:buFont typeface="+mj-lt"/>
              <a:buAutoNum type="arabicPeriod"/>
            </a:pPr>
            <a:r>
              <a:rPr lang="en-US" dirty="0"/>
              <a:t>Apply the Single Responsibility Principle.</a:t>
            </a:r>
          </a:p>
          <a:p>
            <a:pPr>
              <a:buFont typeface="+mj-lt"/>
              <a:buAutoNum type="arabicPeriod"/>
            </a:pPr>
            <a:r>
              <a:rPr lang="en-US" b="1" dirty="0"/>
              <a:t>Establish Relationships Between Classes</a:t>
            </a:r>
            <a:endParaRPr lang="en-US" dirty="0"/>
          </a:p>
          <a:p>
            <a:pPr marL="742950" lvl="1" indent="-285750">
              <a:buFont typeface="+mj-lt"/>
              <a:buAutoNum type="arabicPeriod"/>
            </a:pPr>
            <a:r>
              <a:rPr lang="en-US" dirty="0"/>
              <a:t>Define associations, aggregations, and compositions.</a:t>
            </a:r>
          </a:p>
          <a:p>
            <a:pPr marL="742950" lvl="1" indent="-285750">
              <a:buFont typeface="+mj-lt"/>
              <a:buAutoNum type="arabicPeriod"/>
            </a:pPr>
            <a:r>
              <a:rPr lang="en-US" dirty="0"/>
              <a:t>Model interactions and dependencies.</a:t>
            </a:r>
          </a:p>
          <a:p>
            <a:pPr>
              <a:buFont typeface="+mj-lt"/>
              <a:buAutoNum type="arabicPeriod"/>
            </a:pPr>
            <a:r>
              <a:rPr lang="en-US" b="1" dirty="0"/>
              <a:t>Design Class Interfaces</a:t>
            </a:r>
            <a:endParaRPr lang="en-US" dirty="0"/>
          </a:p>
          <a:p>
            <a:pPr marL="742950" lvl="1" indent="-285750">
              <a:buFont typeface="+mj-lt"/>
              <a:buAutoNum type="arabicPeriod"/>
            </a:pPr>
            <a:r>
              <a:rPr lang="en-US" dirty="0"/>
              <a:t>Specify public methods for object interaction.</a:t>
            </a:r>
          </a:p>
          <a:p>
            <a:pPr marL="742950" lvl="1" indent="-285750">
              <a:buFont typeface="+mj-lt"/>
              <a:buAutoNum type="arabicPeriod"/>
            </a:pPr>
            <a:r>
              <a:rPr lang="en-US" dirty="0"/>
              <a:t>Ensure encapsulation by keeping internal data private.</a:t>
            </a:r>
          </a:p>
          <a:p>
            <a:endParaRPr lang="en-US" dirty="0"/>
          </a:p>
        </p:txBody>
      </p:sp>
    </p:spTree>
    <p:extLst>
      <p:ext uri="{BB962C8B-B14F-4D97-AF65-F5344CB8AC3E}">
        <p14:creationId xmlns:p14="http://schemas.microsoft.com/office/powerpoint/2010/main" val="197195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5C73-2CF7-14FC-6759-08E204524D9E}"/>
              </a:ext>
            </a:extLst>
          </p:cNvPr>
          <p:cNvSpPr>
            <a:spLocks noGrp="1"/>
          </p:cNvSpPr>
          <p:nvPr>
            <p:ph type="title"/>
          </p:nvPr>
        </p:nvSpPr>
        <p:spPr/>
        <p:txBody>
          <a:bodyPr/>
          <a:lstStyle/>
          <a:p>
            <a:r>
              <a:rPr lang="en-US" dirty="0"/>
              <a:t>Drawbacks of OOD</a:t>
            </a:r>
          </a:p>
        </p:txBody>
      </p:sp>
      <p:sp>
        <p:nvSpPr>
          <p:cNvPr id="3" name="Content Placeholder 2">
            <a:extLst>
              <a:ext uri="{FF2B5EF4-FFF2-40B4-BE49-F238E27FC236}">
                <a16:creationId xmlns:a16="http://schemas.microsoft.com/office/drawing/2014/main" id="{44B4F9EE-5E5F-D5BA-A16A-876F9A0DF020}"/>
              </a:ext>
            </a:extLst>
          </p:cNvPr>
          <p:cNvSpPr>
            <a:spLocks noGrp="1"/>
          </p:cNvSpPr>
          <p:nvPr>
            <p:ph idx="1"/>
          </p:nvPr>
        </p:nvSpPr>
        <p:spPr>
          <a:xfrm>
            <a:off x="838200" y="1396872"/>
            <a:ext cx="10515600" cy="5261247"/>
          </a:xfrm>
        </p:spPr>
        <p:txBody>
          <a:bodyPr>
            <a:normAutofit lnSpcReduction="10000"/>
          </a:bodyPr>
          <a:lstStyle/>
          <a:p>
            <a:r>
              <a:rPr lang="en-US" sz="900" b="1" dirty="0"/>
              <a:t>1. Complexity in Large Systems</a:t>
            </a:r>
          </a:p>
          <a:p>
            <a:pPr lvl="1"/>
            <a:r>
              <a:rPr lang="en-US" sz="800" b="1" dirty="0"/>
              <a:t>Overhead in class hierarchy design</a:t>
            </a:r>
            <a:r>
              <a:rPr lang="en-US" sz="800" dirty="0"/>
              <a:t>: As systems grow in size, designing an efficient and intuitive class hierarchy becomes challenging. Poor design choices can lead to overly complex systems with tightly coupled classes.</a:t>
            </a:r>
          </a:p>
          <a:p>
            <a:pPr lvl="1"/>
            <a:r>
              <a:rPr lang="en-US" sz="800" b="1" dirty="0"/>
              <a:t>Deep inheritance hierarchies</a:t>
            </a:r>
            <a:r>
              <a:rPr lang="en-US" sz="800" dirty="0"/>
              <a:t>: Deep inheritance chains may introduce complexity and make it harder to understand and debug the system.</a:t>
            </a:r>
          </a:p>
          <a:p>
            <a:r>
              <a:rPr lang="en-US" sz="900" b="1" dirty="0"/>
              <a:t>2. Performance Overhead</a:t>
            </a:r>
          </a:p>
          <a:p>
            <a:pPr lvl="1"/>
            <a:r>
              <a:rPr lang="en-US" sz="800" b="1" dirty="0"/>
              <a:t>Abstraction penalty</a:t>
            </a:r>
            <a:r>
              <a:rPr lang="en-US" sz="800" dirty="0"/>
              <a:t>: Object-oriented systems often introduce multiple layers of abstraction, which can slow down performance, especially when dealing with fine-grained objects or large numbers of interactions.</a:t>
            </a:r>
          </a:p>
          <a:p>
            <a:pPr lvl="1"/>
            <a:r>
              <a:rPr lang="en-US" sz="800" b="1" dirty="0"/>
              <a:t>Memory usage</a:t>
            </a:r>
            <a:r>
              <a:rPr lang="en-US" sz="800" dirty="0"/>
              <a:t>: Objects in OOP tend to use more memory due to additional metadata and object structures, which can impact performance in memory-constrained environments.</a:t>
            </a:r>
          </a:p>
          <a:p>
            <a:r>
              <a:rPr lang="en-US" sz="900" b="1" dirty="0"/>
              <a:t>3. Difficulty in Mapping Real-World Problems</a:t>
            </a:r>
          </a:p>
          <a:p>
            <a:pPr lvl="1"/>
            <a:r>
              <a:rPr lang="en-US" sz="800" b="1" dirty="0"/>
              <a:t>Not all problems are naturally object-oriented</a:t>
            </a:r>
            <a:r>
              <a:rPr lang="en-US" sz="800" dirty="0"/>
              <a:t>: Some real-world problems may be better suited to a procedural or functional approach. Forcing an object-oriented structure onto problems like mathematical calculations or low-level system operations can lead to unnecessarily convoluted designs.</a:t>
            </a:r>
          </a:p>
          <a:p>
            <a:r>
              <a:rPr lang="en-US" sz="900" b="1" dirty="0"/>
              <a:t>4. Excessive Generalization</a:t>
            </a:r>
          </a:p>
          <a:p>
            <a:pPr lvl="1"/>
            <a:r>
              <a:rPr lang="en-US" sz="800" b="1" dirty="0"/>
              <a:t>Over-engineering</a:t>
            </a:r>
            <a:r>
              <a:rPr lang="en-US" sz="800" dirty="0"/>
              <a:t>: Object-oriented design can sometimes lead to over-generalization, where developers create too many classes and abstractions that are unnecessary for the current use case but add complexity.</a:t>
            </a:r>
          </a:p>
          <a:p>
            <a:pPr lvl="1"/>
            <a:r>
              <a:rPr lang="en-US" sz="800" b="1" dirty="0"/>
              <a:t>Premature design</a:t>
            </a:r>
            <a:r>
              <a:rPr lang="en-US" sz="800" dirty="0"/>
              <a:t>: Developers may design systems for reusability or extensibility that is not needed, leading to unnecessary layers of abstraction.</a:t>
            </a:r>
          </a:p>
          <a:p>
            <a:r>
              <a:rPr lang="en-US" sz="900" b="1" dirty="0"/>
              <a:t>5. Tight Coupling</a:t>
            </a:r>
          </a:p>
          <a:p>
            <a:pPr lvl="1"/>
            <a:r>
              <a:rPr lang="en-US" sz="800" b="1" dirty="0"/>
              <a:t>Dependence between classes</a:t>
            </a:r>
            <a:r>
              <a:rPr lang="en-US" sz="800" dirty="0"/>
              <a:t>: Inappropriately designed object relationships may lead to tight coupling, where changes to one class force changes to others, breaking encapsulation and making the system difficult to modify and extend.</a:t>
            </a:r>
          </a:p>
          <a:p>
            <a:r>
              <a:rPr lang="en-US" sz="900" b="1" dirty="0"/>
              <a:t>6. Steep Learning Curve</a:t>
            </a:r>
          </a:p>
          <a:p>
            <a:pPr lvl="1"/>
            <a:r>
              <a:rPr lang="en-US" sz="800" b="1" dirty="0"/>
              <a:t>OOP concepts</a:t>
            </a:r>
            <a:r>
              <a:rPr lang="en-US" sz="800" dirty="0"/>
              <a:t>: Beginners may find it difficult to grasp core OOP principles like inheritance, polymorphism, and abstraction, leading to poorly designed systems or misuse of object-oriented features.</a:t>
            </a:r>
          </a:p>
          <a:p>
            <a:pPr lvl="1"/>
            <a:r>
              <a:rPr lang="en-US" sz="800" b="1" dirty="0"/>
              <a:t>Class responsibility distribution</a:t>
            </a:r>
            <a:r>
              <a:rPr lang="en-US" sz="800" dirty="0"/>
              <a:t>: Deciding the right balance of responsibility for classes requires a strong understanding of design principles like Single Responsibility Principle (SRP), which may not be intuitive for new developers.</a:t>
            </a:r>
          </a:p>
          <a:p>
            <a:r>
              <a:rPr lang="en-US" sz="900" b="1" dirty="0"/>
              <a:t>7. Testing and Debugging Challenges</a:t>
            </a:r>
          </a:p>
          <a:p>
            <a:pPr lvl="1"/>
            <a:r>
              <a:rPr lang="en-US" sz="800" b="1" dirty="0"/>
              <a:t>Hidden behavior</a:t>
            </a:r>
            <a:r>
              <a:rPr lang="en-US" sz="800" dirty="0"/>
              <a:t>: Due to encapsulation and polymorphism, tracking down the source of bugs can become more difficult, as behavior may be hidden behind layers of abstraction or dynamic dispatch.</a:t>
            </a:r>
          </a:p>
          <a:p>
            <a:pPr lvl="1"/>
            <a:r>
              <a:rPr lang="en-US" sz="800" b="1" dirty="0"/>
              <a:t>Mocking dependencies</a:t>
            </a:r>
            <a:r>
              <a:rPr lang="en-US" sz="800" dirty="0"/>
              <a:t>: Unit testing object-oriented systems often requires setting up mock objects for dependencies, which can increase test complexity and reduce maintainability.</a:t>
            </a:r>
          </a:p>
          <a:p>
            <a:r>
              <a:rPr lang="en-US" sz="900" b="1" dirty="0"/>
              <a:t>8. Inflexibility Due to Inheritance</a:t>
            </a:r>
          </a:p>
          <a:p>
            <a:pPr lvl="1"/>
            <a:r>
              <a:rPr lang="en-US" sz="800" b="1" dirty="0"/>
              <a:t>Inheritance rigidity</a:t>
            </a:r>
            <a:r>
              <a:rPr lang="en-US" sz="800" dirty="0"/>
              <a:t>: Inheritance creates tight coupling between parent and child classes. Changes in the base class can force changes in subclasses, and misused inheritance may lead to fragile class structures that are hard to modify.</a:t>
            </a:r>
          </a:p>
          <a:p>
            <a:pPr lvl="1"/>
            <a:r>
              <a:rPr lang="en-US" sz="800" b="1" dirty="0"/>
              <a:t>Favoring composition over inheritance</a:t>
            </a:r>
            <a:r>
              <a:rPr lang="en-US" sz="800" dirty="0"/>
              <a:t>: Over-reliance on inheritance can sometimes limit flexibility. It’s often more effective to use composition, but this is not always recognized in early OOP designs.</a:t>
            </a:r>
          </a:p>
          <a:p>
            <a:r>
              <a:rPr lang="en-US" sz="900" b="1" dirty="0"/>
              <a:t>9. Concurrency and Parallelism Issues</a:t>
            </a:r>
          </a:p>
          <a:p>
            <a:pPr lvl="1"/>
            <a:r>
              <a:rPr lang="en-US" sz="800" b="1" dirty="0"/>
              <a:t>Concurrency difficulties</a:t>
            </a:r>
            <a:r>
              <a:rPr lang="en-US" sz="800" dirty="0"/>
              <a:t>: Objects encapsulate both data and behavior, making it harder to manage state in a multithreaded or concurrent environment, where shared state among objects can lead to issues like race conditions or deadlocks.</a:t>
            </a:r>
          </a:p>
          <a:p>
            <a:endParaRPr lang="en-US" sz="900" dirty="0"/>
          </a:p>
        </p:txBody>
      </p:sp>
    </p:spTree>
    <p:extLst>
      <p:ext uri="{BB962C8B-B14F-4D97-AF65-F5344CB8AC3E}">
        <p14:creationId xmlns:p14="http://schemas.microsoft.com/office/powerpoint/2010/main" val="285525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C87E-041D-66E7-995D-0325FB9270D2}"/>
              </a:ext>
            </a:extLst>
          </p:cNvPr>
          <p:cNvSpPr>
            <a:spLocks noGrp="1"/>
          </p:cNvSpPr>
          <p:nvPr>
            <p:ph type="title"/>
          </p:nvPr>
        </p:nvSpPr>
        <p:spPr/>
        <p:txBody>
          <a:bodyPr/>
          <a:lstStyle/>
          <a:p>
            <a:r>
              <a:rPr lang="en-US" dirty="0"/>
              <a:t>Volatility-based decomposition</a:t>
            </a:r>
          </a:p>
        </p:txBody>
      </p:sp>
      <p:sp>
        <p:nvSpPr>
          <p:cNvPr id="3" name="Content Placeholder 2">
            <a:extLst>
              <a:ext uri="{FF2B5EF4-FFF2-40B4-BE49-F238E27FC236}">
                <a16:creationId xmlns:a16="http://schemas.microsoft.com/office/drawing/2014/main" id="{4C60ABCF-7295-8D04-5453-03A77192404C}"/>
              </a:ext>
            </a:extLst>
          </p:cNvPr>
          <p:cNvSpPr>
            <a:spLocks noGrp="1"/>
          </p:cNvSpPr>
          <p:nvPr>
            <p:ph idx="1"/>
          </p:nvPr>
        </p:nvSpPr>
        <p:spPr/>
        <p:txBody>
          <a:bodyPr/>
          <a:lstStyle/>
          <a:p>
            <a:r>
              <a:rPr lang="en-US" dirty="0"/>
              <a:t>A decomposition into modules based on areas of potential change encapsulation.</a:t>
            </a:r>
          </a:p>
          <a:p>
            <a:r>
              <a:rPr lang="en-US" dirty="0"/>
              <a:t>E.g. high-volatility in power</a:t>
            </a:r>
          </a:p>
          <a:p>
            <a:pPr lvl="1"/>
            <a:r>
              <a:rPr lang="en-US" dirty="0"/>
              <a:t>Different sources, connectivity, and a power socket as interface.</a:t>
            </a:r>
          </a:p>
          <a:p>
            <a:r>
              <a:rPr lang="en-US" dirty="0"/>
              <a:t>Changes are contained in a single module – no side effects outside module boundary.</a:t>
            </a:r>
          </a:p>
          <a:p>
            <a:r>
              <a:rPr lang="en-US" dirty="0">
                <a:hlinkClick r:id="rId2"/>
              </a:rPr>
              <a:t>On the criteria to be used in decomposing systems into modules</a:t>
            </a:r>
            <a:endParaRPr lang="en-US" dirty="0"/>
          </a:p>
          <a:p>
            <a:pPr lvl="1"/>
            <a:r>
              <a:rPr lang="en-US" dirty="0"/>
              <a:t>Can be found on the course website.</a:t>
            </a:r>
          </a:p>
          <a:p>
            <a:pPr lvl="1"/>
            <a:r>
              <a:rPr lang="en-US" dirty="0"/>
              <a:t>“decomposition was made using ‘information hiding’ as a criterion”.</a:t>
            </a:r>
          </a:p>
        </p:txBody>
      </p:sp>
      <p:pic>
        <p:nvPicPr>
          <p:cNvPr id="4" name="Graphic 3" descr="High voltage outline">
            <a:extLst>
              <a:ext uri="{FF2B5EF4-FFF2-40B4-BE49-F238E27FC236}">
                <a16:creationId xmlns:a16="http://schemas.microsoft.com/office/drawing/2014/main" id="{EB6F4183-070E-B2BE-B57B-5F488F111C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31097" y="2752821"/>
            <a:ext cx="389967" cy="389967"/>
          </a:xfrm>
          <a:prstGeom prst="rect">
            <a:avLst/>
          </a:prstGeom>
        </p:spPr>
      </p:pic>
    </p:spTree>
    <p:extLst>
      <p:ext uri="{BB962C8B-B14F-4D97-AF65-F5344CB8AC3E}">
        <p14:creationId xmlns:p14="http://schemas.microsoft.com/office/powerpoint/2010/main" val="244291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B036-F201-F4F6-F488-F0434FC2E07C}"/>
              </a:ext>
            </a:extLst>
          </p:cNvPr>
          <p:cNvSpPr>
            <a:spLocks noGrp="1"/>
          </p:cNvSpPr>
          <p:nvPr>
            <p:ph type="title"/>
          </p:nvPr>
        </p:nvSpPr>
        <p:spPr/>
        <p:txBody>
          <a:bodyPr/>
          <a:lstStyle/>
          <a:p>
            <a:r>
              <a:rPr lang="en-US" dirty="0"/>
              <a:t>Volatility-based decomposition</a:t>
            </a:r>
          </a:p>
        </p:txBody>
      </p:sp>
      <p:sp>
        <p:nvSpPr>
          <p:cNvPr id="3" name="Content Placeholder 2">
            <a:extLst>
              <a:ext uri="{FF2B5EF4-FFF2-40B4-BE49-F238E27FC236}">
                <a16:creationId xmlns:a16="http://schemas.microsoft.com/office/drawing/2014/main" id="{8BD6822C-9CF7-54F0-25F2-E19DF761C200}"/>
              </a:ext>
            </a:extLst>
          </p:cNvPr>
          <p:cNvSpPr>
            <a:spLocks noGrp="1"/>
          </p:cNvSpPr>
          <p:nvPr>
            <p:ph idx="1"/>
          </p:nvPr>
        </p:nvSpPr>
        <p:spPr/>
        <p:txBody>
          <a:bodyPr/>
          <a:lstStyle/>
          <a:p>
            <a:r>
              <a:rPr lang="en-US" dirty="0"/>
              <a:t>Volatility is </a:t>
            </a:r>
            <a:r>
              <a:rPr lang="en-US" b="1" dirty="0"/>
              <a:t>not</a:t>
            </a:r>
            <a:r>
              <a:rPr lang="en-US" dirty="0"/>
              <a:t> self-evident.</a:t>
            </a:r>
          </a:p>
          <a:p>
            <a:r>
              <a:rPr lang="en-US" dirty="0"/>
              <a:t>Volatility is identified during requirements analysis process.</a:t>
            </a:r>
          </a:p>
          <a:p>
            <a:r>
              <a:rPr lang="en-US" dirty="0"/>
              <a:t>Change and volatility are different.</a:t>
            </a:r>
          </a:p>
          <a:p>
            <a:pPr lvl="1"/>
            <a:r>
              <a:rPr lang="en-US" dirty="0"/>
              <a:t>Change produce conditional logic.</a:t>
            </a:r>
          </a:p>
          <a:p>
            <a:pPr lvl="1"/>
            <a:r>
              <a:rPr lang="en-US" dirty="0"/>
              <a:t>Volatility requires encapsulation.</a:t>
            </a:r>
          </a:p>
          <a:p>
            <a:endParaRPr lang="ru-RU" dirty="0"/>
          </a:p>
        </p:txBody>
      </p:sp>
    </p:spTree>
    <p:extLst>
      <p:ext uri="{BB962C8B-B14F-4D97-AF65-F5344CB8AC3E}">
        <p14:creationId xmlns:p14="http://schemas.microsoft.com/office/powerpoint/2010/main" val="348400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AC1C-BD4A-DAF4-48A1-29F73E628BB0}"/>
              </a:ext>
            </a:extLst>
          </p:cNvPr>
          <p:cNvSpPr>
            <a:spLocks noGrp="1"/>
          </p:cNvSpPr>
          <p:nvPr>
            <p:ph type="title"/>
          </p:nvPr>
        </p:nvSpPr>
        <p:spPr/>
        <p:txBody>
          <a:bodyPr/>
          <a:lstStyle/>
          <a:p>
            <a:r>
              <a:rPr lang="en-US" dirty="0"/>
              <a:t>Volatility-based decomposition</a:t>
            </a:r>
          </a:p>
        </p:txBody>
      </p:sp>
      <p:sp>
        <p:nvSpPr>
          <p:cNvPr id="3" name="Content Placeholder 2">
            <a:extLst>
              <a:ext uri="{FF2B5EF4-FFF2-40B4-BE49-F238E27FC236}">
                <a16:creationId xmlns:a16="http://schemas.microsoft.com/office/drawing/2014/main" id="{6CF25170-4D4A-712B-72C8-F0C7DB17A233}"/>
              </a:ext>
            </a:extLst>
          </p:cNvPr>
          <p:cNvSpPr>
            <a:spLocks noGrp="1"/>
          </p:cNvSpPr>
          <p:nvPr>
            <p:ph idx="1"/>
          </p:nvPr>
        </p:nvSpPr>
        <p:spPr>
          <a:xfrm>
            <a:off x="838200" y="1830388"/>
            <a:ext cx="10515600" cy="4351338"/>
          </a:xfrm>
        </p:spPr>
        <p:txBody>
          <a:bodyPr/>
          <a:lstStyle/>
          <a:p>
            <a:r>
              <a:rPr lang="en-US" dirty="0"/>
              <a:t>Volatility “happens” at independent axes.</a:t>
            </a:r>
          </a:p>
          <a:p>
            <a:pPr lvl="1"/>
            <a:r>
              <a:rPr lang="en-US" dirty="0"/>
              <a:t>E.g., different customers have different expectations.</a:t>
            </a:r>
          </a:p>
          <a:p>
            <a:pPr lvl="2"/>
            <a:r>
              <a:rPr lang="en-US" dirty="0"/>
              <a:t>Can I reuse the module for a different customer?</a:t>
            </a:r>
          </a:p>
          <a:p>
            <a:pPr lvl="2"/>
            <a:r>
              <a:rPr lang="en-US" dirty="0"/>
              <a:t>Volatilities: structure, neighbors, city, …</a:t>
            </a:r>
          </a:p>
          <a:p>
            <a:pPr lvl="1"/>
            <a:r>
              <a:rPr lang="en-US" dirty="0"/>
              <a:t>E.g., the same customer changes requirements over time.</a:t>
            </a:r>
          </a:p>
          <a:p>
            <a:pPr lvl="2"/>
            <a:r>
              <a:rPr lang="en-US" dirty="0"/>
              <a:t>Can I use the module for this customer forever?</a:t>
            </a:r>
          </a:p>
          <a:p>
            <a:pPr lvl="2"/>
            <a:r>
              <a:rPr lang="en-US" dirty="0"/>
              <a:t>Volatilities: furniture, occupants, appliances, utilities, …</a:t>
            </a:r>
          </a:p>
          <a:p>
            <a:r>
              <a:rPr lang="en-US" dirty="0"/>
              <a:t>The </a:t>
            </a:r>
            <a:r>
              <a:rPr lang="en-US"/>
              <a:t>required behavior is accomplished by an interaction between encapsulated areas of volatility.</a:t>
            </a:r>
            <a:endParaRPr lang="en-US" dirty="0"/>
          </a:p>
        </p:txBody>
      </p:sp>
    </p:spTree>
    <p:extLst>
      <p:ext uri="{BB962C8B-B14F-4D97-AF65-F5344CB8AC3E}">
        <p14:creationId xmlns:p14="http://schemas.microsoft.com/office/powerpoint/2010/main" val="154063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6569-18E4-1052-C811-1928B4C327F7}"/>
              </a:ext>
            </a:extLst>
          </p:cNvPr>
          <p:cNvSpPr>
            <a:spLocks noGrp="1"/>
          </p:cNvSpPr>
          <p:nvPr>
            <p:ph type="title"/>
          </p:nvPr>
        </p:nvSpPr>
        <p:spPr/>
        <p:txBody>
          <a:bodyPr/>
          <a:lstStyle/>
          <a:p>
            <a:r>
              <a:rPr lang="en-US"/>
              <a:t>Identifying volatility</a:t>
            </a:r>
          </a:p>
        </p:txBody>
      </p:sp>
      <p:sp>
        <p:nvSpPr>
          <p:cNvPr id="3" name="Content Placeholder 2">
            <a:extLst>
              <a:ext uri="{FF2B5EF4-FFF2-40B4-BE49-F238E27FC236}">
                <a16:creationId xmlns:a16="http://schemas.microsoft.com/office/drawing/2014/main" id="{2D04078A-E035-7C36-88BF-7CE003524270}"/>
              </a:ext>
            </a:extLst>
          </p:cNvPr>
          <p:cNvSpPr>
            <a:spLocks noGrp="1"/>
          </p:cNvSpPr>
          <p:nvPr>
            <p:ph idx="1"/>
          </p:nvPr>
        </p:nvSpPr>
        <p:spPr/>
        <p:txBody>
          <a:bodyPr/>
          <a:lstStyle/>
          <a:p>
            <a:r>
              <a:rPr lang="en-US" dirty="0"/>
              <a:t>What are volatility areas for Git?</a:t>
            </a:r>
          </a:p>
        </p:txBody>
      </p:sp>
    </p:spTree>
    <p:extLst>
      <p:ext uri="{BB962C8B-B14F-4D97-AF65-F5344CB8AC3E}">
        <p14:creationId xmlns:p14="http://schemas.microsoft.com/office/powerpoint/2010/main" val="322933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a:t>Lecture 3</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Decomposition</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6569-18E4-1052-C811-1928B4C327F7}"/>
              </a:ext>
            </a:extLst>
          </p:cNvPr>
          <p:cNvSpPr>
            <a:spLocks noGrp="1"/>
          </p:cNvSpPr>
          <p:nvPr>
            <p:ph type="title"/>
          </p:nvPr>
        </p:nvSpPr>
        <p:spPr/>
        <p:txBody>
          <a:bodyPr/>
          <a:lstStyle/>
          <a:p>
            <a:r>
              <a:rPr lang="en-US"/>
              <a:t>Identifying volatility</a:t>
            </a:r>
          </a:p>
        </p:txBody>
      </p:sp>
      <p:sp>
        <p:nvSpPr>
          <p:cNvPr id="3" name="Content Placeholder 2">
            <a:extLst>
              <a:ext uri="{FF2B5EF4-FFF2-40B4-BE49-F238E27FC236}">
                <a16:creationId xmlns:a16="http://schemas.microsoft.com/office/drawing/2014/main" id="{2D04078A-E035-7C36-88BF-7CE003524270}"/>
              </a:ext>
            </a:extLst>
          </p:cNvPr>
          <p:cNvSpPr>
            <a:spLocks noGrp="1"/>
          </p:cNvSpPr>
          <p:nvPr>
            <p:ph idx="1"/>
          </p:nvPr>
        </p:nvSpPr>
        <p:spPr/>
        <p:txBody>
          <a:bodyPr>
            <a:normAutofit lnSpcReduction="10000"/>
          </a:bodyPr>
          <a:lstStyle/>
          <a:p>
            <a:r>
              <a:rPr lang="en-US"/>
              <a:t>What are volatility areas for Git?</a:t>
            </a:r>
          </a:p>
          <a:p>
            <a:pPr lvl="1"/>
            <a:r>
              <a:rPr lang="en-US"/>
              <a:t>User volatility. Users of basic functionality to track their records. Large-scale enterprises building software projects. Language preferences.</a:t>
            </a:r>
          </a:p>
          <a:p>
            <a:pPr lvl="1"/>
            <a:r>
              <a:rPr lang="en-US"/>
              <a:t>Client volatility. Automation applications (e.g., CI/CD). Command line vs high-level GUI tools.</a:t>
            </a:r>
          </a:p>
          <a:p>
            <a:pPr lvl="1"/>
            <a:r>
              <a:rPr lang="en-US"/>
              <a:t>Operating environment volatility. Operating system, filesystem, memory capacity, distributed storage, compression libraries, etc.</a:t>
            </a:r>
          </a:p>
          <a:p>
            <a:pPr lvl="1"/>
            <a:r>
              <a:rPr lang="en-US"/>
              <a:t>Content volatility. File types, sizes.</a:t>
            </a:r>
          </a:p>
          <a:p>
            <a:pPr lvl="1"/>
            <a:r>
              <a:rPr lang="en-US"/>
              <a:t>Connection/synchronization volatility. Multiple asynchronous commits from different users.</a:t>
            </a:r>
          </a:p>
          <a:p>
            <a:pPr lvl="1"/>
            <a:r>
              <a:rPr lang="en-US"/>
              <a:t>Security. Protocol version. Local/remote.</a:t>
            </a:r>
          </a:p>
          <a:p>
            <a:pPr lvl="1"/>
            <a:r>
              <a:rPr lang="en-US"/>
              <a:t>…</a:t>
            </a:r>
          </a:p>
          <a:p>
            <a:endParaRPr lang="en-US"/>
          </a:p>
        </p:txBody>
      </p:sp>
    </p:spTree>
    <p:extLst>
      <p:ext uri="{BB962C8B-B14F-4D97-AF65-F5344CB8AC3E}">
        <p14:creationId xmlns:p14="http://schemas.microsoft.com/office/powerpoint/2010/main" val="5975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8BA3-F2C2-CE64-1311-40F2728315F4}"/>
              </a:ext>
            </a:extLst>
          </p:cNvPr>
          <p:cNvSpPr>
            <a:spLocks noGrp="1"/>
          </p:cNvSpPr>
          <p:nvPr>
            <p:ph type="title"/>
          </p:nvPr>
        </p:nvSpPr>
        <p:spPr/>
        <p:txBody>
          <a:bodyPr/>
          <a:lstStyle/>
          <a:p>
            <a:r>
              <a:rPr lang="en-US"/>
              <a:t>System decomposition</a:t>
            </a:r>
          </a:p>
        </p:txBody>
      </p:sp>
      <p:sp>
        <p:nvSpPr>
          <p:cNvPr id="14" name="Content Placeholder 13">
            <a:extLst>
              <a:ext uri="{FF2B5EF4-FFF2-40B4-BE49-F238E27FC236}">
                <a16:creationId xmlns:a16="http://schemas.microsoft.com/office/drawing/2014/main" id="{6B373797-2710-D9BB-0DEA-8DA649758D7F}"/>
              </a:ext>
            </a:extLst>
          </p:cNvPr>
          <p:cNvSpPr>
            <a:spLocks noGrp="1"/>
          </p:cNvSpPr>
          <p:nvPr>
            <p:ph sz="half" idx="2"/>
          </p:nvPr>
        </p:nvSpPr>
        <p:spPr/>
        <p:txBody>
          <a:bodyPr>
            <a:normAutofit fontScale="92500"/>
          </a:bodyPr>
          <a:lstStyle/>
          <a:p>
            <a:r>
              <a:rPr lang="en-US"/>
              <a:t>Based on volatility areas; not a one-to-one transition.</a:t>
            </a:r>
          </a:p>
          <a:p>
            <a:pPr lvl="1"/>
            <a:r>
              <a:rPr lang="en-US"/>
              <a:t>Single component encapsulating more than one area (e.g., </a:t>
            </a:r>
            <a:r>
              <a:rPr lang="en-US" err="1"/>
              <a:t>fsmonitor</a:t>
            </a:r>
            <a:r>
              <a:rPr lang="en-US"/>
              <a:t>).</a:t>
            </a:r>
          </a:p>
          <a:p>
            <a:pPr lvl="1"/>
            <a:r>
              <a:rPr lang="en-US"/>
              <a:t>Some areas expressed through not a component but an operational concept (e.g., environment + object access for commit amending).</a:t>
            </a:r>
          </a:p>
          <a:p>
            <a:r>
              <a:rPr lang="en-US"/>
              <a:t>Accessing blob objects make changing file type easy to accommodate.</a:t>
            </a:r>
          </a:p>
        </p:txBody>
      </p:sp>
      <p:sp>
        <p:nvSpPr>
          <p:cNvPr id="4" name="Rectangle 3">
            <a:extLst>
              <a:ext uri="{FF2B5EF4-FFF2-40B4-BE49-F238E27FC236}">
                <a16:creationId xmlns:a16="http://schemas.microsoft.com/office/drawing/2014/main" id="{9335C0A8-D338-642A-25DF-D293BB92DA18}"/>
              </a:ext>
            </a:extLst>
          </p:cNvPr>
          <p:cNvSpPr/>
          <p:nvPr/>
        </p:nvSpPr>
        <p:spPr>
          <a:xfrm>
            <a:off x="1393116" y="5375424"/>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Object storage</a:t>
            </a:r>
          </a:p>
        </p:txBody>
      </p:sp>
      <p:sp>
        <p:nvSpPr>
          <p:cNvPr id="6" name="Rectangle 5">
            <a:extLst>
              <a:ext uri="{FF2B5EF4-FFF2-40B4-BE49-F238E27FC236}">
                <a16:creationId xmlns:a16="http://schemas.microsoft.com/office/drawing/2014/main" id="{041F680F-C641-F6C5-B2DD-E063F8102B40}"/>
              </a:ext>
            </a:extLst>
          </p:cNvPr>
          <p:cNvSpPr/>
          <p:nvPr/>
        </p:nvSpPr>
        <p:spPr>
          <a:xfrm>
            <a:off x="1042595" y="2166013"/>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Command line</a:t>
            </a:r>
          </a:p>
        </p:txBody>
      </p:sp>
      <p:sp>
        <p:nvSpPr>
          <p:cNvPr id="7" name="Rectangle 6">
            <a:extLst>
              <a:ext uri="{FF2B5EF4-FFF2-40B4-BE49-F238E27FC236}">
                <a16:creationId xmlns:a16="http://schemas.microsoft.com/office/drawing/2014/main" id="{83BA318B-22F0-17F4-DCFA-8EEC826C4085}"/>
              </a:ext>
            </a:extLst>
          </p:cNvPr>
          <p:cNvSpPr/>
          <p:nvPr/>
        </p:nvSpPr>
        <p:spPr>
          <a:xfrm>
            <a:off x="3523130" y="2166013"/>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GUI App</a:t>
            </a:r>
          </a:p>
        </p:txBody>
      </p:sp>
      <p:sp>
        <p:nvSpPr>
          <p:cNvPr id="9" name="Rectangle 8">
            <a:extLst>
              <a:ext uri="{FF2B5EF4-FFF2-40B4-BE49-F238E27FC236}">
                <a16:creationId xmlns:a16="http://schemas.microsoft.com/office/drawing/2014/main" id="{80006EF5-4D78-880E-035D-DFC10B88CC60}"/>
              </a:ext>
            </a:extLst>
          </p:cNvPr>
          <p:cNvSpPr/>
          <p:nvPr/>
        </p:nvSpPr>
        <p:spPr>
          <a:xfrm>
            <a:off x="1393116" y="4656938"/>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Object access</a:t>
            </a:r>
          </a:p>
        </p:txBody>
      </p:sp>
      <p:sp>
        <p:nvSpPr>
          <p:cNvPr id="10" name="Rectangle 9">
            <a:extLst>
              <a:ext uri="{FF2B5EF4-FFF2-40B4-BE49-F238E27FC236}">
                <a16:creationId xmlns:a16="http://schemas.microsoft.com/office/drawing/2014/main" id="{593DC24E-30A0-84C3-9C89-E6A13BB36E98}"/>
              </a:ext>
            </a:extLst>
          </p:cNvPr>
          <p:cNvSpPr/>
          <p:nvPr/>
        </p:nvSpPr>
        <p:spPr>
          <a:xfrm>
            <a:off x="1042595" y="2908908"/>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a:t>
            </a:r>
          </a:p>
        </p:txBody>
      </p:sp>
      <p:sp>
        <p:nvSpPr>
          <p:cNvPr id="11" name="Rectangle 10">
            <a:extLst>
              <a:ext uri="{FF2B5EF4-FFF2-40B4-BE49-F238E27FC236}">
                <a16:creationId xmlns:a16="http://schemas.microsoft.com/office/drawing/2014/main" id="{7448123F-528D-3075-314D-B43F9249B981}"/>
              </a:ext>
            </a:extLst>
          </p:cNvPr>
          <p:cNvSpPr/>
          <p:nvPr/>
        </p:nvSpPr>
        <p:spPr>
          <a:xfrm>
            <a:off x="3523130" y="2908908"/>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Environment</a:t>
            </a:r>
          </a:p>
        </p:txBody>
      </p:sp>
      <p:sp>
        <p:nvSpPr>
          <p:cNvPr id="12" name="Rectangle 11">
            <a:extLst>
              <a:ext uri="{FF2B5EF4-FFF2-40B4-BE49-F238E27FC236}">
                <a16:creationId xmlns:a16="http://schemas.microsoft.com/office/drawing/2014/main" id="{3FD3CB46-8564-725D-FC1A-E226EC8118B4}"/>
              </a:ext>
            </a:extLst>
          </p:cNvPr>
          <p:cNvSpPr/>
          <p:nvPr/>
        </p:nvSpPr>
        <p:spPr>
          <a:xfrm>
            <a:off x="1393116" y="3938452"/>
            <a:ext cx="213001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Fsmonitor</a:t>
            </a:r>
            <a:endParaRPr lang="en-US"/>
          </a:p>
        </p:txBody>
      </p:sp>
      <p:sp>
        <p:nvSpPr>
          <p:cNvPr id="13" name="TextBox 12">
            <a:extLst>
              <a:ext uri="{FF2B5EF4-FFF2-40B4-BE49-F238E27FC236}">
                <a16:creationId xmlns:a16="http://schemas.microsoft.com/office/drawing/2014/main" id="{E9DC62CD-28F7-C7D3-17BB-E334E20C18CA}"/>
              </a:ext>
            </a:extLst>
          </p:cNvPr>
          <p:cNvSpPr txBox="1"/>
          <p:nvPr/>
        </p:nvSpPr>
        <p:spPr>
          <a:xfrm>
            <a:off x="4324574" y="4509925"/>
            <a:ext cx="2657139" cy="523220"/>
          </a:xfrm>
          <a:prstGeom prst="rect">
            <a:avLst/>
          </a:prstGeom>
          <a:noFill/>
        </p:spPr>
        <p:txBody>
          <a:bodyPr wrap="square" rtlCol="0">
            <a:spAutoFit/>
          </a:bodyPr>
          <a:lstStyle/>
          <a:p>
            <a:r>
              <a:rPr lang="en-US" sz="2800"/>
              <a:t>…</a:t>
            </a:r>
          </a:p>
        </p:txBody>
      </p:sp>
    </p:spTree>
    <p:extLst>
      <p:ext uri="{BB962C8B-B14F-4D97-AF65-F5344CB8AC3E}">
        <p14:creationId xmlns:p14="http://schemas.microsoft.com/office/powerpoint/2010/main" val="310912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92C-6710-621C-00BA-11538956C294}"/>
              </a:ext>
            </a:extLst>
          </p:cNvPr>
          <p:cNvSpPr>
            <a:spLocks noGrp="1"/>
          </p:cNvSpPr>
          <p:nvPr>
            <p:ph type="title"/>
          </p:nvPr>
        </p:nvSpPr>
        <p:spPr/>
        <p:txBody>
          <a:bodyPr/>
          <a:lstStyle/>
          <a:p>
            <a:r>
              <a:rPr lang="en-US"/>
              <a:t>Just-enough SW architecture</a:t>
            </a:r>
          </a:p>
        </p:txBody>
      </p:sp>
      <p:sp>
        <p:nvSpPr>
          <p:cNvPr id="5" name="Content Placeholder 4">
            <a:extLst>
              <a:ext uri="{FF2B5EF4-FFF2-40B4-BE49-F238E27FC236}">
                <a16:creationId xmlns:a16="http://schemas.microsoft.com/office/drawing/2014/main" id="{499FC623-6EDC-6B50-7F69-2A6EAEE8FF3F}"/>
              </a:ext>
            </a:extLst>
          </p:cNvPr>
          <p:cNvSpPr>
            <a:spLocks noGrp="1"/>
          </p:cNvSpPr>
          <p:nvPr>
            <p:ph idx="1"/>
          </p:nvPr>
        </p:nvSpPr>
        <p:spPr/>
        <p:txBody>
          <a:bodyPr/>
          <a:lstStyle/>
          <a:p>
            <a:r>
              <a:rPr lang="en-US"/>
              <a:t>Rare changes should not be encapsulated.</a:t>
            </a:r>
          </a:p>
          <a:p>
            <a:r>
              <a:rPr lang="en-US"/>
              <a:t>Speculative design increases system complexity.</a:t>
            </a:r>
          </a:p>
          <a:p>
            <a:endParaRPr lang="en-US"/>
          </a:p>
        </p:txBody>
      </p:sp>
    </p:spTree>
    <p:extLst>
      <p:ext uri="{BB962C8B-B14F-4D97-AF65-F5344CB8AC3E}">
        <p14:creationId xmlns:p14="http://schemas.microsoft.com/office/powerpoint/2010/main" val="2757867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F55-8449-ED80-5A60-719080DB1A10}"/>
              </a:ext>
            </a:extLst>
          </p:cNvPr>
          <p:cNvSpPr>
            <a:spLocks noGrp="1"/>
          </p:cNvSpPr>
          <p:nvPr>
            <p:ph type="title"/>
          </p:nvPr>
        </p:nvSpPr>
        <p:spPr/>
        <p:txBody>
          <a:bodyPr/>
          <a:lstStyle/>
          <a:p>
            <a:r>
              <a:rPr lang="en-US" dirty="0"/>
              <a:t>EXAMPLE: FUNCTIONAL TRADING SYSTEM</a:t>
            </a:r>
          </a:p>
        </p:txBody>
      </p:sp>
      <p:sp>
        <p:nvSpPr>
          <p:cNvPr id="3" name="Content Placeholder 2">
            <a:extLst>
              <a:ext uri="{FF2B5EF4-FFF2-40B4-BE49-F238E27FC236}">
                <a16:creationId xmlns:a16="http://schemas.microsoft.com/office/drawing/2014/main" id="{947B985C-1F02-4BE3-0C41-47F5FFBE7888}"/>
              </a:ext>
            </a:extLst>
          </p:cNvPr>
          <p:cNvSpPr>
            <a:spLocks noGrp="1"/>
          </p:cNvSpPr>
          <p:nvPr>
            <p:ph idx="1"/>
          </p:nvPr>
        </p:nvSpPr>
        <p:spPr>
          <a:xfrm>
            <a:off x="838200" y="1825625"/>
            <a:ext cx="6320118" cy="4351338"/>
          </a:xfrm>
        </p:spPr>
        <p:txBody>
          <a:bodyPr>
            <a:normAutofit fontScale="77500" lnSpcReduction="20000"/>
          </a:bodyPr>
          <a:lstStyle/>
          <a:p>
            <a:r>
              <a:rPr lang="en-US" dirty="0"/>
              <a:t>The system should enable in-house traders to:</a:t>
            </a:r>
          </a:p>
          <a:p>
            <a:pPr lvl="1"/>
            <a:r>
              <a:rPr lang="en-US" dirty="0"/>
              <a:t>Buy and sell stocks</a:t>
            </a:r>
          </a:p>
          <a:p>
            <a:pPr lvl="1"/>
            <a:r>
              <a:rPr lang="en-US" dirty="0"/>
              <a:t>Schedule trades</a:t>
            </a:r>
          </a:p>
          <a:p>
            <a:pPr lvl="1"/>
            <a:r>
              <a:rPr lang="en-US" dirty="0"/>
              <a:t>Issue reports</a:t>
            </a:r>
          </a:p>
          <a:p>
            <a:pPr lvl="1"/>
            <a:r>
              <a:rPr lang="en-US" dirty="0"/>
              <a:t>Analyze the trades</a:t>
            </a:r>
          </a:p>
          <a:p>
            <a:r>
              <a:rPr lang="en-US" dirty="0"/>
              <a:t>The users of the system utilize a browser to connect to the system and manage connected sessions, completing a form and submitting the request.</a:t>
            </a:r>
          </a:p>
          <a:p>
            <a:r>
              <a:rPr lang="en-US" dirty="0"/>
              <a:t>After a trade, report, or analysis request, the system sends an email to the users confirming their request or containing the results.</a:t>
            </a:r>
          </a:p>
          <a:p>
            <a:r>
              <a:rPr lang="en-US" dirty="0"/>
              <a:t>The data should be stored in a local database.</a:t>
            </a:r>
          </a:p>
        </p:txBody>
      </p:sp>
      <p:pic>
        <p:nvPicPr>
          <p:cNvPr id="5" name="Picture 4">
            <a:extLst>
              <a:ext uri="{FF2B5EF4-FFF2-40B4-BE49-F238E27FC236}">
                <a16:creationId xmlns:a16="http://schemas.microsoft.com/office/drawing/2014/main" id="{80DCFF9A-3CE3-9C13-9E8F-F37891B74727}"/>
              </a:ext>
            </a:extLst>
          </p:cNvPr>
          <p:cNvPicPr>
            <a:picLocks noChangeAspect="1"/>
          </p:cNvPicPr>
          <p:nvPr/>
        </p:nvPicPr>
        <p:blipFill>
          <a:blip r:embed="rId2"/>
          <a:stretch>
            <a:fillRect/>
          </a:stretch>
        </p:blipFill>
        <p:spPr>
          <a:xfrm>
            <a:off x="7158318" y="1690688"/>
            <a:ext cx="4373401" cy="3199559"/>
          </a:xfrm>
          <a:prstGeom prst="rect">
            <a:avLst/>
          </a:prstGeom>
        </p:spPr>
      </p:pic>
      <p:sp>
        <p:nvSpPr>
          <p:cNvPr id="6" name="TextBox 5">
            <a:extLst>
              <a:ext uri="{FF2B5EF4-FFF2-40B4-BE49-F238E27FC236}">
                <a16:creationId xmlns:a16="http://schemas.microsoft.com/office/drawing/2014/main" id="{DE00B148-5C72-B93F-2011-1EA07127B0E3}"/>
              </a:ext>
            </a:extLst>
          </p:cNvPr>
          <p:cNvSpPr txBox="1"/>
          <p:nvPr/>
        </p:nvSpPr>
        <p:spPr>
          <a:xfrm>
            <a:off x="8045777" y="5382705"/>
            <a:ext cx="2798010" cy="369332"/>
          </a:xfrm>
          <a:prstGeom prst="rect">
            <a:avLst/>
          </a:prstGeom>
          <a:noFill/>
        </p:spPr>
        <p:txBody>
          <a:bodyPr wrap="none" rtlCol="0">
            <a:spAutoFit/>
          </a:bodyPr>
          <a:lstStyle/>
          <a:p>
            <a:r>
              <a:rPr lang="en-US" dirty="0"/>
              <a:t>Functional decomposition</a:t>
            </a:r>
          </a:p>
        </p:txBody>
      </p:sp>
    </p:spTree>
    <p:extLst>
      <p:ext uri="{BB962C8B-B14F-4D97-AF65-F5344CB8AC3E}">
        <p14:creationId xmlns:p14="http://schemas.microsoft.com/office/powerpoint/2010/main" val="3586715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44BF-0D41-F518-CDEE-3D6D27F15188}"/>
              </a:ext>
            </a:extLst>
          </p:cNvPr>
          <p:cNvSpPr>
            <a:spLocks noGrp="1"/>
          </p:cNvSpPr>
          <p:nvPr>
            <p:ph type="title"/>
          </p:nvPr>
        </p:nvSpPr>
        <p:spPr/>
        <p:txBody>
          <a:bodyPr/>
          <a:lstStyle/>
          <a:p>
            <a:r>
              <a:rPr lang="en-US" dirty="0"/>
              <a:t>Example: Volatility Based Trading System</a:t>
            </a:r>
          </a:p>
        </p:txBody>
      </p:sp>
      <p:sp>
        <p:nvSpPr>
          <p:cNvPr id="3" name="Content Placeholder 2">
            <a:extLst>
              <a:ext uri="{FF2B5EF4-FFF2-40B4-BE49-F238E27FC236}">
                <a16:creationId xmlns:a16="http://schemas.microsoft.com/office/drawing/2014/main" id="{7E76C394-C190-132B-35E8-F9946464F996}"/>
              </a:ext>
            </a:extLst>
          </p:cNvPr>
          <p:cNvSpPr>
            <a:spLocks noGrp="1"/>
          </p:cNvSpPr>
          <p:nvPr>
            <p:ph idx="1"/>
          </p:nvPr>
        </p:nvSpPr>
        <p:spPr>
          <a:xfrm>
            <a:off x="838200" y="1825625"/>
            <a:ext cx="5257800" cy="4351338"/>
          </a:xfrm>
        </p:spPr>
        <p:txBody>
          <a:bodyPr/>
          <a:lstStyle/>
          <a:p>
            <a:r>
              <a:rPr lang="en-US" dirty="0"/>
              <a:t>User volatility</a:t>
            </a:r>
          </a:p>
          <a:p>
            <a:r>
              <a:rPr lang="en-US" dirty="0"/>
              <a:t>Client application volatility</a:t>
            </a:r>
          </a:p>
          <a:p>
            <a:r>
              <a:rPr lang="en-US" dirty="0"/>
              <a:t>Security volatility</a:t>
            </a:r>
          </a:p>
          <a:p>
            <a:r>
              <a:rPr lang="en-US" dirty="0"/>
              <a:t>Notification volatility</a:t>
            </a:r>
          </a:p>
          <a:p>
            <a:r>
              <a:rPr lang="en-US" dirty="0"/>
              <a:t>Storage volatility</a:t>
            </a:r>
          </a:p>
          <a:p>
            <a:r>
              <a:rPr lang="en-US" dirty="0"/>
              <a:t>Connection and synchronization volatility</a:t>
            </a:r>
          </a:p>
          <a:p>
            <a:r>
              <a:rPr lang="en-US" dirty="0"/>
              <a:t>…</a:t>
            </a:r>
          </a:p>
        </p:txBody>
      </p:sp>
      <p:pic>
        <p:nvPicPr>
          <p:cNvPr id="5" name="Picture 4">
            <a:extLst>
              <a:ext uri="{FF2B5EF4-FFF2-40B4-BE49-F238E27FC236}">
                <a16:creationId xmlns:a16="http://schemas.microsoft.com/office/drawing/2014/main" id="{FE2013E5-B19C-29E2-B248-D56633399E0E}"/>
              </a:ext>
            </a:extLst>
          </p:cNvPr>
          <p:cNvPicPr>
            <a:picLocks noChangeAspect="1"/>
          </p:cNvPicPr>
          <p:nvPr/>
        </p:nvPicPr>
        <p:blipFill>
          <a:blip r:embed="rId2"/>
          <a:stretch>
            <a:fillRect/>
          </a:stretch>
        </p:blipFill>
        <p:spPr>
          <a:xfrm>
            <a:off x="5291313" y="1624700"/>
            <a:ext cx="6900687" cy="3948112"/>
          </a:xfrm>
          <a:prstGeom prst="rect">
            <a:avLst/>
          </a:prstGeom>
        </p:spPr>
      </p:pic>
    </p:spTree>
    <p:extLst>
      <p:ext uri="{BB962C8B-B14F-4D97-AF65-F5344CB8AC3E}">
        <p14:creationId xmlns:p14="http://schemas.microsoft.com/office/powerpoint/2010/main" val="51166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28A8-E9ED-6560-7969-0E4CC3D08789}"/>
              </a:ext>
            </a:extLst>
          </p:cNvPr>
          <p:cNvSpPr>
            <a:spLocks noGrp="1"/>
          </p:cNvSpPr>
          <p:nvPr>
            <p:ph type="title"/>
          </p:nvPr>
        </p:nvSpPr>
        <p:spPr/>
        <p:txBody>
          <a:bodyPr/>
          <a:lstStyle/>
          <a:p>
            <a:r>
              <a:rPr lang="en-US" dirty="0"/>
              <a:t>Problem K – A Solution</a:t>
            </a:r>
          </a:p>
        </p:txBody>
      </p:sp>
      <p:sp>
        <p:nvSpPr>
          <p:cNvPr id="3" name="Content Placeholder 2">
            <a:extLst>
              <a:ext uri="{FF2B5EF4-FFF2-40B4-BE49-F238E27FC236}">
                <a16:creationId xmlns:a16="http://schemas.microsoft.com/office/drawing/2014/main" id="{C3CA43D6-1030-66B0-AEB2-A1D123BBE06B}"/>
              </a:ext>
            </a:extLst>
          </p:cNvPr>
          <p:cNvSpPr>
            <a:spLocks noGrp="1"/>
          </p:cNvSpPr>
          <p:nvPr>
            <p:ph idx="1"/>
          </p:nvPr>
        </p:nvSpPr>
        <p:spPr>
          <a:xfrm>
            <a:off x="8898903" y="5674937"/>
            <a:ext cx="3007150" cy="956820"/>
          </a:xfrm>
        </p:spPr>
        <p:txBody>
          <a:bodyPr>
            <a:normAutofit fontScale="70000" lnSpcReduction="20000"/>
          </a:bodyPr>
          <a:lstStyle/>
          <a:p>
            <a:r>
              <a:rPr lang="en-US" sz="1800" dirty="0"/>
              <a:t>Good or Bad?</a:t>
            </a:r>
          </a:p>
          <a:p>
            <a:r>
              <a:rPr lang="en-US" sz="1800" dirty="0"/>
              <a:t>What type of decomposition is this?</a:t>
            </a:r>
          </a:p>
          <a:p>
            <a:r>
              <a:rPr lang="en-US" sz="1800" dirty="0"/>
              <a:t>What changes would you propose?</a:t>
            </a:r>
          </a:p>
          <a:p>
            <a:endParaRPr lang="en-US" sz="1800" dirty="0"/>
          </a:p>
          <a:p>
            <a:endParaRPr lang="en-US" dirty="0"/>
          </a:p>
          <a:p>
            <a:endParaRPr lang="en-US" dirty="0"/>
          </a:p>
        </p:txBody>
      </p:sp>
      <p:pic>
        <p:nvPicPr>
          <p:cNvPr id="7" name="Picture 6">
            <a:extLst>
              <a:ext uri="{FF2B5EF4-FFF2-40B4-BE49-F238E27FC236}">
                <a16:creationId xmlns:a16="http://schemas.microsoft.com/office/drawing/2014/main" id="{4D3F817B-6901-0AFF-6FF3-320694DD2A20}"/>
              </a:ext>
            </a:extLst>
          </p:cNvPr>
          <p:cNvPicPr>
            <a:picLocks noChangeAspect="1"/>
          </p:cNvPicPr>
          <p:nvPr/>
        </p:nvPicPr>
        <p:blipFill>
          <a:blip r:embed="rId2"/>
          <a:stretch>
            <a:fillRect/>
          </a:stretch>
        </p:blipFill>
        <p:spPr>
          <a:xfrm>
            <a:off x="1155059" y="1272619"/>
            <a:ext cx="7626436" cy="5467546"/>
          </a:xfrm>
          <a:prstGeom prst="rect">
            <a:avLst/>
          </a:prstGeom>
        </p:spPr>
      </p:pic>
    </p:spTree>
    <p:extLst>
      <p:ext uri="{BB962C8B-B14F-4D97-AF65-F5344CB8AC3E}">
        <p14:creationId xmlns:p14="http://schemas.microsoft.com/office/powerpoint/2010/main" val="88303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D0A9-D0C5-3AB7-89B0-79A416B20503}"/>
              </a:ext>
            </a:extLst>
          </p:cNvPr>
          <p:cNvSpPr>
            <a:spLocks noGrp="1"/>
          </p:cNvSpPr>
          <p:nvPr>
            <p:ph type="title"/>
          </p:nvPr>
        </p:nvSpPr>
        <p:spPr/>
        <p:txBody>
          <a:bodyPr/>
          <a:lstStyle/>
          <a:p>
            <a:r>
              <a:rPr lang="en-US" dirty="0"/>
              <a:t>Homework </a:t>
            </a:r>
          </a:p>
        </p:txBody>
      </p:sp>
      <p:sp>
        <p:nvSpPr>
          <p:cNvPr id="3" name="Content Placeholder 2">
            <a:extLst>
              <a:ext uri="{FF2B5EF4-FFF2-40B4-BE49-F238E27FC236}">
                <a16:creationId xmlns:a16="http://schemas.microsoft.com/office/drawing/2014/main" id="{960426F8-B790-7F45-6FC6-F7EEB6CB1470}"/>
              </a:ext>
            </a:extLst>
          </p:cNvPr>
          <p:cNvSpPr>
            <a:spLocks noGrp="1"/>
          </p:cNvSpPr>
          <p:nvPr>
            <p:ph idx="1"/>
          </p:nvPr>
        </p:nvSpPr>
        <p:spPr/>
        <p:txBody>
          <a:bodyPr/>
          <a:lstStyle/>
          <a:p>
            <a:r>
              <a:rPr lang="en-US" dirty="0"/>
              <a:t>Continue with Problem K armed with the new knowledge.</a:t>
            </a:r>
          </a:p>
        </p:txBody>
      </p:sp>
    </p:spTree>
    <p:extLst>
      <p:ext uri="{BB962C8B-B14F-4D97-AF65-F5344CB8AC3E}">
        <p14:creationId xmlns:p14="http://schemas.microsoft.com/office/powerpoint/2010/main" val="38400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90B4-A2D7-F268-AA2E-C48ADE3AB26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1140FCFE-3C52-9C46-4F5B-7F6F6E0A3384}"/>
              </a:ext>
            </a:extLst>
          </p:cNvPr>
          <p:cNvSpPr>
            <a:spLocks noGrp="1"/>
          </p:cNvSpPr>
          <p:nvPr>
            <p:ph idx="1"/>
          </p:nvPr>
        </p:nvSpPr>
        <p:spPr/>
        <p:txBody>
          <a:bodyPr/>
          <a:lstStyle/>
          <a:p>
            <a:r>
              <a:rPr lang="en-US" dirty="0"/>
              <a:t>Getting to the lower-level decomposition</a:t>
            </a:r>
          </a:p>
          <a:p>
            <a:r>
              <a:rPr lang="en-US" dirty="0"/>
              <a:t>Functional decomposition</a:t>
            </a:r>
          </a:p>
          <a:p>
            <a:r>
              <a:rPr lang="en-US" dirty="0"/>
              <a:t>Domain decomposition</a:t>
            </a:r>
          </a:p>
          <a:p>
            <a:r>
              <a:rPr lang="en-US" dirty="0" err="1"/>
              <a:t>Objec</a:t>
            </a:r>
            <a:r>
              <a:rPr lang="en-US" dirty="0"/>
              <a:t>-oriented decomposition</a:t>
            </a:r>
          </a:p>
          <a:p>
            <a:r>
              <a:rPr lang="en-US" dirty="0"/>
              <a:t>Volatility-based decomposition</a:t>
            </a:r>
          </a:p>
        </p:txBody>
      </p:sp>
    </p:spTree>
    <p:extLst>
      <p:ext uri="{BB962C8B-B14F-4D97-AF65-F5344CB8AC3E}">
        <p14:creationId xmlns:p14="http://schemas.microsoft.com/office/powerpoint/2010/main" val="310762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D5BF-00A3-E9E1-40B2-9EC47C4D4073}"/>
              </a:ext>
            </a:extLst>
          </p:cNvPr>
          <p:cNvSpPr>
            <a:spLocks noGrp="1"/>
          </p:cNvSpPr>
          <p:nvPr>
            <p:ph type="title"/>
          </p:nvPr>
        </p:nvSpPr>
        <p:spPr/>
        <p:txBody>
          <a:bodyPr/>
          <a:lstStyle/>
          <a:p>
            <a:r>
              <a:rPr lang="en-US" dirty="0"/>
              <a:t>System decomposition </a:t>
            </a:r>
          </a:p>
        </p:txBody>
      </p:sp>
      <p:sp>
        <p:nvSpPr>
          <p:cNvPr id="3" name="Content Placeholder 2">
            <a:extLst>
              <a:ext uri="{FF2B5EF4-FFF2-40B4-BE49-F238E27FC236}">
                <a16:creationId xmlns:a16="http://schemas.microsoft.com/office/drawing/2014/main" id="{4104B8FD-6868-860E-FA4F-2CCC676A628E}"/>
              </a:ext>
            </a:extLst>
          </p:cNvPr>
          <p:cNvSpPr>
            <a:spLocks noGrp="1"/>
          </p:cNvSpPr>
          <p:nvPr>
            <p:ph idx="1"/>
          </p:nvPr>
        </p:nvSpPr>
        <p:spPr>
          <a:xfrm>
            <a:off x="838200" y="1600470"/>
            <a:ext cx="10515600" cy="4837089"/>
          </a:xfrm>
        </p:spPr>
        <p:txBody>
          <a:bodyPr>
            <a:normAutofit/>
          </a:bodyPr>
          <a:lstStyle/>
          <a:p>
            <a:r>
              <a:rPr lang="en-US" dirty="0"/>
              <a:t>We started to talk about the modules/subsystems</a:t>
            </a:r>
          </a:p>
          <a:p>
            <a:r>
              <a:rPr lang="en-US" dirty="0"/>
              <a:t>How to transit from Concept to modules?</a:t>
            </a:r>
          </a:p>
          <a:p>
            <a:r>
              <a:rPr lang="en-US" dirty="0"/>
              <a:t>Some definitions from literature:</a:t>
            </a:r>
          </a:p>
          <a:p>
            <a:pPr lvl="1"/>
            <a:r>
              <a:rPr lang="en-US" dirty="0"/>
              <a:t>“System decomposition begins by decomposing the system into cohesive, well-defined sub-components.” </a:t>
            </a:r>
            <a:r>
              <a:rPr lang="en-US" dirty="0" err="1"/>
              <a:t>etc</a:t>
            </a:r>
            <a:r>
              <a:rPr lang="en-US" dirty="0"/>
              <a:t>…</a:t>
            </a:r>
          </a:p>
          <a:p>
            <a:r>
              <a:rPr lang="en-US" dirty="0"/>
              <a:t>Most decomposition paradigms suggest breaking down a program into parts to minimize the static dependencies between those parts, and to maximize each part's cohesiveness. Popular decomposition paradigms include the functional, modules, abstract data type, and object-oriented paradigms.</a:t>
            </a:r>
          </a:p>
          <a:p>
            <a:r>
              <a:rPr lang="en-US" dirty="0"/>
              <a:t>But nobody clearly explain how?</a:t>
            </a:r>
          </a:p>
        </p:txBody>
      </p:sp>
      <p:pic>
        <p:nvPicPr>
          <p:cNvPr id="4" name="Picture 3">
            <a:extLst>
              <a:ext uri="{FF2B5EF4-FFF2-40B4-BE49-F238E27FC236}">
                <a16:creationId xmlns:a16="http://schemas.microsoft.com/office/drawing/2014/main" id="{803363FB-6CFC-0F5C-D1EE-19748CA9482E}"/>
              </a:ext>
            </a:extLst>
          </p:cNvPr>
          <p:cNvPicPr>
            <a:picLocks noChangeAspect="1"/>
          </p:cNvPicPr>
          <p:nvPr/>
        </p:nvPicPr>
        <p:blipFill>
          <a:blip r:embed="rId2"/>
          <a:stretch>
            <a:fillRect/>
          </a:stretch>
        </p:blipFill>
        <p:spPr>
          <a:xfrm>
            <a:off x="8565033" y="2032117"/>
            <a:ext cx="1122690" cy="893916"/>
          </a:xfrm>
          <a:prstGeom prst="rect">
            <a:avLst/>
          </a:prstGeom>
        </p:spPr>
      </p:pic>
    </p:spTree>
    <p:extLst>
      <p:ext uri="{BB962C8B-B14F-4D97-AF65-F5344CB8AC3E}">
        <p14:creationId xmlns:p14="http://schemas.microsoft.com/office/powerpoint/2010/main" val="377307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7B3-8059-2D0A-AAF8-7A520DC6EB27}"/>
              </a:ext>
            </a:extLst>
          </p:cNvPr>
          <p:cNvSpPr>
            <a:spLocks noGrp="1"/>
          </p:cNvSpPr>
          <p:nvPr>
            <p:ph type="title"/>
          </p:nvPr>
        </p:nvSpPr>
        <p:spPr>
          <a:xfrm>
            <a:off x="838200" y="-72232"/>
            <a:ext cx="10515600" cy="1325563"/>
          </a:xfrm>
        </p:spPr>
        <p:txBody>
          <a:bodyPr/>
          <a:lstStyle/>
          <a:p>
            <a:r>
              <a:rPr lang="en-US" dirty="0"/>
              <a:t>History </a:t>
            </a:r>
          </a:p>
        </p:txBody>
      </p:sp>
      <p:sp>
        <p:nvSpPr>
          <p:cNvPr id="3" name="Content Placeholder 2">
            <a:extLst>
              <a:ext uri="{FF2B5EF4-FFF2-40B4-BE49-F238E27FC236}">
                <a16:creationId xmlns:a16="http://schemas.microsoft.com/office/drawing/2014/main" id="{5D272DEA-CD33-4E1F-6729-AA4DE8309649}"/>
              </a:ext>
            </a:extLst>
          </p:cNvPr>
          <p:cNvSpPr>
            <a:spLocks noGrp="1"/>
          </p:cNvSpPr>
          <p:nvPr>
            <p:ph idx="1"/>
          </p:nvPr>
        </p:nvSpPr>
        <p:spPr>
          <a:xfrm>
            <a:off x="838200" y="940873"/>
            <a:ext cx="10515600" cy="4351338"/>
          </a:xfrm>
        </p:spPr>
        <p:txBody>
          <a:bodyPr>
            <a:noAutofit/>
          </a:bodyPr>
          <a:lstStyle/>
          <a:p>
            <a:r>
              <a:rPr lang="en-US" sz="1600" dirty="0"/>
              <a:t>Early Structured Programming:</a:t>
            </a:r>
          </a:p>
          <a:p>
            <a:pPr lvl="1"/>
            <a:r>
              <a:rPr lang="en-US" sz="1600" dirty="0"/>
              <a:t>In the 1960s and 70s, structured programming methodologies like "top-down design" promoted the idea of breaking down problems into hierarchical levels, where a complex system was divided into sub-systems, then further subdivided into smaller modules, enabling a systematic approach to software development. </a:t>
            </a:r>
          </a:p>
          <a:p>
            <a:r>
              <a:rPr lang="en-US" sz="1600" dirty="0"/>
              <a:t>Modular Design:</a:t>
            </a:r>
          </a:p>
          <a:p>
            <a:pPr lvl="1"/>
            <a:r>
              <a:rPr lang="en-US" sz="1600" dirty="0"/>
              <a:t>The concept of modularity, where independent units (modules) with well-defined interfaces could be combined to build larger systems, became a crucial aspect of decomposition. (Codd, Yourdon)</a:t>
            </a:r>
          </a:p>
          <a:p>
            <a:r>
              <a:rPr lang="en-US" sz="1600" dirty="0" err="1"/>
              <a:t>Edsger</a:t>
            </a:r>
            <a:r>
              <a:rPr lang="en-US" sz="1600" dirty="0"/>
              <a:t> W. Dijkstra's Influence:</a:t>
            </a:r>
          </a:p>
          <a:p>
            <a:pPr lvl="1"/>
            <a:r>
              <a:rPr lang="en-US" sz="1600" dirty="0"/>
              <a:t>Dijkstra's work on structured programming and his emphasis on "divide and conquer" strategies significantly contributed to the widespread adoption of system decomposition in software design. </a:t>
            </a:r>
          </a:p>
          <a:p>
            <a:r>
              <a:rPr lang="en-US" sz="1600" dirty="0"/>
              <a:t>Object-Oriented Programming (OOP):</a:t>
            </a:r>
          </a:p>
          <a:p>
            <a:pPr lvl="1"/>
            <a:r>
              <a:rPr lang="en-US" sz="1600" dirty="0"/>
              <a:t>The emergence of OOP further refined decomposition by introducing the concept of "objects," which encapsulate data and behavior, allowing for more intuitive and reusable components within a system. </a:t>
            </a:r>
          </a:p>
          <a:p>
            <a:r>
              <a:rPr lang="en-US" sz="1600" dirty="0"/>
              <a:t>Data Flow Diagrams (DFDs):</a:t>
            </a:r>
          </a:p>
          <a:p>
            <a:pPr lvl="1"/>
            <a:r>
              <a:rPr lang="en-US" sz="1600" dirty="0"/>
              <a:t>DFDs, a visual representation of data movement within a system, were used to identify functional components and their interactions, aiding in the decomposition process. </a:t>
            </a:r>
          </a:p>
          <a:p>
            <a:r>
              <a:rPr lang="en-US" sz="1600" dirty="0"/>
              <a:t>Modern Approaches:</a:t>
            </a:r>
          </a:p>
          <a:p>
            <a:pPr lvl="1"/>
            <a:r>
              <a:rPr lang="en-US" sz="1600" dirty="0"/>
              <a:t>Today, system decomposition is still a vital principle in software engineering, with advanced techniques like microservices architecture, where systems are broken down into small, independently deployable services, allowing for greater scalability and flexibility. </a:t>
            </a:r>
          </a:p>
        </p:txBody>
      </p:sp>
    </p:spTree>
    <p:extLst>
      <p:ext uri="{BB962C8B-B14F-4D97-AF65-F5344CB8AC3E}">
        <p14:creationId xmlns:p14="http://schemas.microsoft.com/office/powerpoint/2010/main" val="267351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1FFB-3DF6-D3B4-12C2-1AC9373B2D86}"/>
              </a:ext>
            </a:extLst>
          </p:cNvPr>
          <p:cNvSpPr>
            <a:spLocks noGrp="1"/>
          </p:cNvSpPr>
          <p:nvPr>
            <p:ph type="title"/>
          </p:nvPr>
        </p:nvSpPr>
        <p:spPr/>
        <p:txBody>
          <a:bodyPr/>
          <a:lstStyle/>
          <a:p>
            <a:r>
              <a:rPr lang="en-US"/>
              <a:t>Functional decomposition</a:t>
            </a:r>
          </a:p>
        </p:txBody>
      </p:sp>
      <p:sp>
        <p:nvSpPr>
          <p:cNvPr id="3" name="Content Placeholder 2">
            <a:extLst>
              <a:ext uri="{FF2B5EF4-FFF2-40B4-BE49-F238E27FC236}">
                <a16:creationId xmlns:a16="http://schemas.microsoft.com/office/drawing/2014/main" id="{7C4DDF73-02B9-BD89-219D-533EA1DCB2DA}"/>
              </a:ext>
            </a:extLst>
          </p:cNvPr>
          <p:cNvSpPr>
            <a:spLocks noGrp="1"/>
          </p:cNvSpPr>
          <p:nvPr>
            <p:ph idx="1"/>
          </p:nvPr>
        </p:nvSpPr>
        <p:spPr/>
        <p:txBody>
          <a:bodyPr/>
          <a:lstStyle/>
          <a:p>
            <a:r>
              <a:rPr lang="en-US" dirty="0"/>
              <a:t>A decomposition into modules based on requested functionality.</a:t>
            </a:r>
          </a:p>
          <a:p>
            <a:r>
              <a:rPr lang="en-US" dirty="0"/>
              <a:t>The “easiest” form of decomposition; comes naturally.</a:t>
            </a:r>
          </a:p>
          <a:p>
            <a:r>
              <a:rPr lang="en-US" dirty="0"/>
              <a:t>E.g., list all the required functionalities and build components addressing each.</a:t>
            </a:r>
          </a:p>
        </p:txBody>
      </p:sp>
      <p:sp>
        <p:nvSpPr>
          <p:cNvPr id="4" name="Rectangle 3">
            <a:extLst>
              <a:ext uri="{FF2B5EF4-FFF2-40B4-BE49-F238E27FC236}">
                <a16:creationId xmlns:a16="http://schemas.microsoft.com/office/drawing/2014/main" id="{DF2384B2-0C29-6CAF-522F-0658F2900D8B}"/>
              </a:ext>
            </a:extLst>
          </p:cNvPr>
          <p:cNvSpPr/>
          <p:nvPr/>
        </p:nvSpPr>
        <p:spPr>
          <a:xfrm>
            <a:off x="1938616" y="414438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Cooking</a:t>
            </a:r>
          </a:p>
        </p:txBody>
      </p:sp>
      <p:sp>
        <p:nvSpPr>
          <p:cNvPr id="5" name="Rectangle 4">
            <a:extLst>
              <a:ext uri="{FF2B5EF4-FFF2-40B4-BE49-F238E27FC236}">
                <a16:creationId xmlns:a16="http://schemas.microsoft.com/office/drawing/2014/main" id="{2BF5A2AA-783C-B638-1153-9AEB79D86F4C}"/>
              </a:ext>
            </a:extLst>
          </p:cNvPr>
          <p:cNvSpPr/>
          <p:nvPr/>
        </p:nvSpPr>
        <p:spPr>
          <a:xfrm>
            <a:off x="1938615" y="4805427"/>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Eating</a:t>
            </a:r>
          </a:p>
        </p:txBody>
      </p:sp>
      <p:sp>
        <p:nvSpPr>
          <p:cNvPr id="6" name="Rectangle 5">
            <a:extLst>
              <a:ext uri="{FF2B5EF4-FFF2-40B4-BE49-F238E27FC236}">
                <a16:creationId xmlns:a16="http://schemas.microsoft.com/office/drawing/2014/main" id="{AD23CD27-289D-72C4-5B1D-8F1AC70B5FFC}"/>
              </a:ext>
            </a:extLst>
          </p:cNvPr>
          <p:cNvSpPr/>
          <p:nvPr/>
        </p:nvSpPr>
        <p:spPr>
          <a:xfrm>
            <a:off x="1938615" y="546647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Programming</a:t>
            </a:r>
          </a:p>
        </p:txBody>
      </p:sp>
      <p:sp>
        <p:nvSpPr>
          <p:cNvPr id="7" name="Rectangle 6">
            <a:extLst>
              <a:ext uri="{FF2B5EF4-FFF2-40B4-BE49-F238E27FC236}">
                <a16:creationId xmlns:a16="http://schemas.microsoft.com/office/drawing/2014/main" id="{72B40A79-499D-44A9-7806-AF67A3DA4125}"/>
              </a:ext>
            </a:extLst>
          </p:cNvPr>
          <p:cNvSpPr/>
          <p:nvPr/>
        </p:nvSpPr>
        <p:spPr>
          <a:xfrm>
            <a:off x="3848994" y="414438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Bathing</a:t>
            </a:r>
          </a:p>
        </p:txBody>
      </p:sp>
      <p:sp>
        <p:nvSpPr>
          <p:cNvPr id="8" name="Rectangle 7">
            <a:extLst>
              <a:ext uri="{FF2B5EF4-FFF2-40B4-BE49-F238E27FC236}">
                <a16:creationId xmlns:a16="http://schemas.microsoft.com/office/drawing/2014/main" id="{C41E6FD5-C826-2431-5B04-E6836C3878EE}"/>
              </a:ext>
            </a:extLst>
          </p:cNvPr>
          <p:cNvSpPr/>
          <p:nvPr/>
        </p:nvSpPr>
        <p:spPr>
          <a:xfrm>
            <a:off x="3848994" y="4805427"/>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Cleaning</a:t>
            </a:r>
          </a:p>
        </p:txBody>
      </p:sp>
      <p:sp>
        <p:nvSpPr>
          <p:cNvPr id="9" name="Rectangle 8">
            <a:extLst>
              <a:ext uri="{FF2B5EF4-FFF2-40B4-BE49-F238E27FC236}">
                <a16:creationId xmlns:a16="http://schemas.microsoft.com/office/drawing/2014/main" id="{3D8A6DC5-29EB-B92D-D772-F166037383B2}"/>
              </a:ext>
            </a:extLst>
          </p:cNvPr>
          <p:cNvSpPr/>
          <p:nvPr/>
        </p:nvSpPr>
        <p:spPr>
          <a:xfrm>
            <a:off x="3848992" y="546647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Sleeping</a:t>
            </a:r>
          </a:p>
        </p:txBody>
      </p:sp>
      <p:sp>
        <p:nvSpPr>
          <p:cNvPr id="10" name="Rectangle 9">
            <a:extLst>
              <a:ext uri="{FF2B5EF4-FFF2-40B4-BE49-F238E27FC236}">
                <a16:creationId xmlns:a16="http://schemas.microsoft.com/office/drawing/2014/main" id="{A3462C9A-0ABC-CCD6-9E6D-A7C2263BEB86}"/>
              </a:ext>
            </a:extLst>
          </p:cNvPr>
          <p:cNvSpPr/>
          <p:nvPr/>
        </p:nvSpPr>
        <p:spPr>
          <a:xfrm>
            <a:off x="5759372" y="414438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Entertaining</a:t>
            </a:r>
          </a:p>
        </p:txBody>
      </p:sp>
      <p:sp>
        <p:nvSpPr>
          <p:cNvPr id="11" name="Rectangle 10">
            <a:extLst>
              <a:ext uri="{FF2B5EF4-FFF2-40B4-BE49-F238E27FC236}">
                <a16:creationId xmlns:a16="http://schemas.microsoft.com/office/drawing/2014/main" id="{48BF47B8-30D5-3EC8-DA11-505B294BC85C}"/>
              </a:ext>
            </a:extLst>
          </p:cNvPr>
          <p:cNvSpPr/>
          <p:nvPr/>
        </p:nvSpPr>
        <p:spPr>
          <a:xfrm>
            <a:off x="5759371" y="4805427"/>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Reading</a:t>
            </a:r>
          </a:p>
        </p:txBody>
      </p:sp>
      <p:sp>
        <p:nvSpPr>
          <p:cNvPr id="12" name="Rectangle 11">
            <a:extLst>
              <a:ext uri="{FF2B5EF4-FFF2-40B4-BE49-F238E27FC236}">
                <a16:creationId xmlns:a16="http://schemas.microsoft.com/office/drawing/2014/main" id="{4EA122DF-7B61-CC0F-6595-E95CD821C24B}"/>
              </a:ext>
            </a:extLst>
          </p:cNvPr>
          <p:cNvSpPr/>
          <p:nvPr/>
        </p:nvSpPr>
        <p:spPr>
          <a:xfrm>
            <a:off x="7669750" y="4144382"/>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Paying bills</a:t>
            </a:r>
          </a:p>
        </p:txBody>
      </p:sp>
      <p:sp>
        <p:nvSpPr>
          <p:cNvPr id="13" name="Rectangle 12">
            <a:extLst>
              <a:ext uri="{FF2B5EF4-FFF2-40B4-BE49-F238E27FC236}">
                <a16:creationId xmlns:a16="http://schemas.microsoft.com/office/drawing/2014/main" id="{52CBF8FA-34CE-B278-3C93-32CA59A0F735}"/>
              </a:ext>
            </a:extLst>
          </p:cNvPr>
          <p:cNvSpPr/>
          <p:nvPr/>
        </p:nvSpPr>
        <p:spPr>
          <a:xfrm>
            <a:off x="7669748" y="4805427"/>
            <a:ext cx="1575995" cy="467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Fixing</a:t>
            </a:r>
          </a:p>
        </p:txBody>
      </p:sp>
      <p:sp>
        <p:nvSpPr>
          <p:cNvPr id="14" name="Rectangle 13">
            <a:extLst>
              <a:ext uri="{FF2B5EF4-FFF2-40B4-BE49-F238E27FC236}">
                <a16:creationId xmlns:a16="http://schemas.microsoft.com/office/drawing/2014/main" id="{2F66D3E7-4481-E3A4-6590-98F52AB846BC}"/>
              </a:ext>
            </a:extLst>
          </p:cNvPr>
          <p:cNvSpPr/>
          <p:nvPr/>
        </p:nvSpPr>
        <p:spPr>
          <a:xfrm>
            <a:off x="1825662" y="3942675"/>
            <a:ext cx="8719073" cy="2544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a:t>A house architecture</a:t>
            </a:r>
          </a:p>
        </p:txBody>
      </p:sp>
      <p:sp>
        <p:nvSpPr>
          <p:cNvPr id="16" name="TextBox 15">
            <a:extLst>
              <a:ext uri="{FF2B5EF4-FFF2-40B4-BE49-F238E27FC236}">
                <a16:creationId xmlns:a16="http://schemas.microsoft.com/office/drawing/2014/main" id="{4549266B-58BE-826D-F725-EF3845927A6D}"/>
              </a:ext>
            </a:extLst>
          </p:cNvPr>
          <p:cNvSpPr txBox="1"/>
          <p:nvPr/>
        </p:nvSpPr>
        <p:spPr>
          <a:xfrm>
            <a:off x="5759369" y="5475092"/>
            <a:ext cx="1168997" cy="369332"/>
          </a:xfrm>
          <a:prstGeom prst="rect">
            <a:avLst/>
          </a:prstGeom>
          <a:noFill/>
        </p:spPr>
        <p:txBody>
          <a:bodyPr wrap="square" rtlCol="0">
            <a:spAutoFit/>
          </a:bodyPr>
          <a:lstStyle/>
          <a:p>
            <a:r>
              <a:rPr lang="en-US"/>
              <a:t>…</a:t>
            </a:r>
          </a:p>
        </p:txBody>
      </p:sp>
    </p:spTree>
    <p:extLst>
      <p:ext uri="{BB962C8B-B14F-4D97-AF65-F5344CB8AC3E}">
        <p14:creationId xmlns:p14="http://schemas.microsoft.com/office/powerpoint/2010/main" val="35053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2D7-A5B1-CB89-A2A4-B870C404CA08}"/>
              </a:ext>
            </a:extLst>
          </p:cNvPr>
          <p:cNvSpPr>
            <a:spLocks noGrp="1"/>
          </p:cNvSpPr>
          <p:nvPr>
            <p:ph type="title"/>
          </p:nvPr>
        </p:nvSpPr>
        <p:spPr/>
        <p:txBody>
          <a:bodyPr/>
          <a:lstStyle/>
          <a:p>
            <a:r>
              <a:rPr lang="en-US" dirty="0"/>
              <a:t>Functional decomposition: problems</a:t>
            </a:r>
          </a:p>
        </p:txBody>
      </p:sp>
      <p:sp>
        <p:nvSpPr>
          <p:cNvPr id="3" name="Content Placeholder 2">
            <a:extLst>
              <a:ext uri="{FF2B5EF4-FFF2-40B4-BE49-F238E27FC236}">
                <a16:creationId xmlns:a16="http://schemas.microsoft.com/office/drawing/2014/main" id="{EE277D84-1B05-82A7-30CA-7F70227EB562}"/>
              </a:ext>
            </a:extLst>
          </p:cNvPr>
          <p:cNvSpPr>
            <a:spLocks noGrp="1"/>
          </p:cNvSpPr>
          <p:nvPr>
            <p:ph idx="1"/>
          </p:nvPr>
        </p:nvSpPr>
        <p:spPr/>
        <p:txBody>
          <a:bodyPr>
            <a:normAutofit/>
          </a:bodyPr>
          <a:lstStyle/>
          <a:p>
            <a:r>
              <a:rPr lang="en-US"/>
              <a:t>Modules and requirements coupling.</a:t>
            </a:r>
          </a:p>
          <a:p>
            <a:pPr lvl="1"/>
            <a:r>
              <a:rPr lang="en-US"/>
              <a:t>Modules reflect requirements; when requirements change modules need to change accordingly.</a:t>
            </a:r>
          </a:p>
          <a:p>
            <a:r>
              <a:rPr lang="en-US" dirty="0"/>
              <a:t>A change to “cooking” </a:t>
            </a:r>
            <a:r>
              <a:rPr lang="en-US"/>
              <a:t>functionality </a:t>
            </a:r>
            <a:r>
              <a:rPr lang="en-US" dirty="0"/>
              <a:t>affects other modules</a:t>
            </a:r>
            <a:r>
              <a:rPr lang="en-US"/>
              <a:t>.</a:t>
            </a:r>
            <a:endParaRPr lang="en-US" dirty="0"/>
          </a:p>
          <a:p>
            <a:endParaRPr lang="en-US"/>
          </a:p>
        </p:txBody>
      </p:sp>
      <p:sp>
        <p:nvSpPr>
          <p:cNvPr id="4" name="Rectangle 3">
            <a:extLst>
              <a:ext uri="{FF2B5EF4-FFF2-40B4-BE49-F238E27FC236}">
                <a16:creationId xmlns:a16="http://schemas.microsoft.com/office/drawing/2014/main" id="{EDD96156-9780-7C40-1E4C-75234FE12052}"/>
              </a:ext>
            </a:extLst>
          </p:cNvPr>
          <p:cNvSpPr/>
          <p:nvPr/>
        </p:nvSpPr>
        <p:spPr>
          <a:xfrm>
            <a:off x="1938616" y="4144382"/>
            <a:ext cx="1575995" cy="4679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Cooking</a:t>
            </a:r>
          </a:p>
        </p:txBody>
      </p:sp>
      <p:sp>
        <p:nvSpPr>
          <p:cNvPr id="5" name="Rectangle 4">
            <a:extLst>
              <a:ext uri="{FF2B5EF4-FFF2-40B4-BE49-F238E27FC236}">
                <a16:creationId xmlns:a16="http://schemas.microsoft.com/office/drawing/2014/main" id="{31A5442E-4463-6DE2-FF94-85B7E5410C69}"/>
              </a:ext>
            </a:extLst>
          </p:cNvPr>
          <p:cNvSpPr/>
          <p:nvPr/>
        </p:nvSpPr>
        <p:spPr>
          <a:xfrm>
            <a:off x="1938615" y="4805427"/>
            <a:ext cx="1575995" cy="4679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Eating</a:t>
            </a:r>
          </a:p>
        </p:txBody>
      </p:sp>
      <p:sp>
        <p:nvSpPr>
          <p:cNvPr id="6" name="Rectangle 5">
            <a:extLst>
              <a:ext uri="{FF2B5EF4-FFF2-40B4-BE49-F238E27FC236}">
                <a16:creationId xmlns:a16="http://schemas.microsoft.com/office/drawing/2014/main" id="{28C8B86B-523C-3A31-4321-DC5DD9A2AB83}"/>
              </a:ext>
            </a:extLst>
          </p:cNvPr>
          <p:cNvSpPr/>
          <p:nvPr/>
        </p:nvSpPr>
        <p:spPr>
          <a:xfrm>
            <a:off x="1938615" y="5466472"/>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Programming</a:t>
            </a:r>
          </a:p>
        </p:txBody>
      </p:sp>
      <p:sp>
        <p:nvSpPr>
          <p:cNvPr id="7" name="Rectangle 6">
            <a:extLst>
              <a:ext uri="{FF2B5EF4-FFF2-40B4-BE49-F238E27FC236}">
                <a16:creationId xmlns:a16="http://schemas.microsoft.com/office/drawing/2014/main" id="{B1CAA1B0-B618-C03E-006B-177F7A2630E8}"/>
              </a:ext>
            </a:extLst>
          </p:cNvPr>
          <p:cNvSpPr/>
          <p:nvPr/>
        </p:nvSpPr>
        <p:spPr>
          <a:xfrm>
            <a:off x="3848994" y="4144382"/>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Bathing</a:t>
            </a:r>
          </a:p>
        </p:txBody>
      </p:sp>
      <p:sp>
        <p:nvSpPr>
          <p:cNvPr id="8" name="Rectangle 7">
            <a:extLst>
              <a:ext uri="{FF2B5EF4-FFF2-40B4-BE49-F238E27FC236}">
                <a16:creationId xmlns:a16="http://schemas.microsoft.com/office/drawing/2014/main" id="{6BDCB420-EA4E-1071-6E66-A68FB0B92032}"/>
              </a:ext>
            </a:extLst>
          </p:cNvPr>
          <p:cNvSpPr/>
          <p:nvPr/>
        </p:nvSpPr>
        <p:spPr>
          <a:xfrm>
            <a:off x="3848994" y="4805427"/>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Cleaning</a:t>
            </a:r>
          </a:p>
        </p:txBody>
      </p:sp>
      <p:sp>
        <p:nvSpPr>
          <p:cNvPr id="9" name="Rectangle 8">
            <a:extLst>
              <a:ext uri="{FF2B5EF4-FFF2-40B4-BE49-F238E27FC236}">
                <a16:creationId xmlns:a16="http://schemas.microsoft.com/office/drawing/2014/main" id="{431EA617-314F-3F45-910A-A8371DC2CE4D}"/>
              </a:ext>
            </a:extLst>
          </p:cNvPr>
          <p:cNvSpPr/>
          <p:nvPr/>
        </p:nvSpPr>
        <p:spPr>
          <a:xfrm>
            <a:off x="3848992" y="5466472"/>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Sleeping</a:t>
            </a:r>
          </a:p>
        </p:txBody>
      </p:sp>
      <p:sp>
        <p:nvSpPr>
          <p:cNvPr id="10" name="Rectangle 9">
            <a:extLst>
              <a:ext uri="{FF2B5EF4-FFF2-40B4-BE49-F238E27FC236}">
                <a16:creationId xmlns:a16="http://schemas.microsoft.com/office/drawing/2014/main" id="{05442E29-53FA-5152-0864-6075AD392F21}"/>
              </a:ext>
            </a:extLst>
          </p:cNvPr>
          <p:cNvSpPr/>
          <p:nvPr/>
        </p:nvSpPr>
        <p:spPr>
          <a:xfrm>
            <a:off x="5759372" y="4144382"/>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Entertaining</a:t>
            </a:r>
          </a:p>
        </p:txBody>
      </p:sp>
      <p:sp>
        <p:nvSpPr>
          <p:cNvPr id="11" name="Rectangle 10">
            <a:extLst>
              <a:ext uri="{FF2B5EF4-FFF2-40B4-BE49-F238E27FC236}">
                <a16:creationId xmlns:a16="http://schemas.microsoft.com/office/drawing/2014/main" id="{56DEBC5C-DD54-6577-3A4D-BEF5F6F97D70}"/>
              </a:ext>
            </a:extLst>
          </p:cNvPr>
          <p:cNvSpPr/>
          <p:nvPr/>
        </p:nvSpPr>
        <p:spPr>
          <a:xfrm>
            <a:off x="5759371" y="4805427"/>
            <a:ext cx="1575995" cy="4679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Reading</a:t>
            </a:r>
          </a:p>
        </p:txBody>
      </p:sp>
      <p:sp>
        <p:nvSpPr>
          <p:cNvPr id="12" name="Rectangle 11">
            <a:extLst>
              <a:ext uri="{FF2B5EF4-FFF2-40B4-BE49-F238E27FC236}">
                <a16:creationId xmlns:a16="http://schemas.microsoft.com/office/drawing/2014/main" id="{87019ECF-0302-78C1-73C8-B39B9A6BA25E}"/>
              </a:ext>
            </a:extLst>
          </p:cNvPr>
          <p:cNvSpPr/>
          <p:nvPr/>
        </p:nvSpPr>
        <p:spPr>
          <a:xfrm>
            <a:off x="7669750" y="4144382"/>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Paying bills</a:t>
            </a:r>
          </a:p>
        </p:txBody>
      </p:sp>
      <p:sp>
        <p:nvSpPr>
          <p:cNvPr id="13" name="Rectangle 12">
            <a:extLst>
              <a:ext uri="{FF2B5EF4-FFF2-40B4-BE49-F238E27FC236}">
                <a16:creationId xmlns:a16="http://schemas.microsoft.com/office/drawing/2014/main" id="{23A204B8-E3FE-6481-E418-FA48C5AD2E5B}"/>
              </a:ext>
            </a:extLst>
          </p:cNvPr>
          <p:cNvSpPr/>
          <p:nvPr/>
        </p:nvSpPr>
        <p:spPr>
          <a:xfrm>
            <a:off x="7669748" y="4805427"/>
            <a:ext cx="1575995" cy="467958"/>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75000"/>
                  </a:schemeClr>
                </a:solidFill>
              </a:rPr>
              <a:t>Fixing</a:t>
            </a:r>
          </a:p>
        </p:txBody>
      </p:sp>
      <p:sp>
        <p:nvSpPr>
          <p:cNvPr id="14" name="Rectangle 13">
            <a:extLst>
              <a:ext uri="{FF2B5EF4-FFF2-40B4-BE49-F238E27FC236}">
                <a16:creationId xmlns:a16="http://schemas.microsoft.com/office/drawing/2014/main" id="{0AAE17D5-0A28-AC36-65FB-5DB71ACB4CA6}"/>
              </a:ext>
            </a:extLst>
          </p:cNvPr>
          <p:cNvSpPr/>
          <p:nvPr/>
        </p:nvSpPr>
        <p:spPr>
          <a:xfrm>
            <a:off x="1825662" y="3942675"/>
            <a:ext cx="8719073" cy="2544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b"/>
          <a:lstStyle/>
          <a:p>
            <a:pPr algn="ctr"/>
            <a:r>
              <a:rPr lang="en-US" dirty="0"/>
              <a:t>A house architecture</a:t>
            </a:r>
          </a:p>
        </p:txBody>
      </p:sp>
      <p:sp>
        <p:nvSpPr>
          <p:cNvPr id="15" name="TextBox 14">
            <a:extLst>
              <a:ext uri="{FF2B5EF4-FFF2-40B4-BE49-F238E27FC236}">
                <a16:creationId xmlns:a16="http://schemas.microsoft.com/office/drawing/2014/main" id="{73DC8243-B778-7000-A8E3-8B72DBF6DA72}"/>
              </a:ext>
            </a:extLst>
          </p:cNvPr>
          <p:cNvSpPr txBox="1"/>
          <p:nvPr/>
        </p:nvSpPr>
        <p:spPr>
          <a:xfrm>
            <a:off x="5759369" y="5475092"/>
            <a:ext cx="116899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40506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2D7-A5B1-CB89-A2A4-B870C404CA08}"/>
              </a:ext>
            </a:extLst>
          </p:cNvPr>
          <p:cNvSpPr>
            <a:spLocks noGrp="1"/>
          </p:cNvSpPr>
          <p:nvPr>
            <p:ph type="title"/>
          </p:nvPr>
        </p:nvSpPr>
        <p:spPr/>
        <p:txBody>
          <a:bodyPr/>
          <a:lstStyle/>
          <a:p>
            <a:r>
              <a:rPr lang="en-US" dirty="0"/>
              <a:t>Functional decomposition: problems</a:t>
            </a:r>
          </a:p>
        </p:txBody>
      </p:sp>
      <p:sp>
        <p:nvSpPr>
          <p:cNvPr id="3" name="Content Placeholder 2">
            <a:extLst>
              <a:ext uri="{FF2B5EF4-FFF2-40B4-BE49-F238E27FC236}">
                <a16:creationId xmlns:a16="http://schemas.microsoft.com/office/drawing/2014/main" id="{EE277D84-1B05-82A7-30CA-7F70227EB562}"/>
              </a:ext>
            </a:extLst>
          </p:cNvPr>
          <p:cNvSpPr>
            <a:spLocks noGrp="1"/>
          </p:cNvSpPr>
          <p:nvPr>
            <p:ph idx="1"/>
          </p:nvPr>
        </p:nvSpPr>
        <p:spPr/>
        <p:txBody>
          <a:bodyPr>
            <a:normAutofit/>
          </a:bodyPr>
          <a:lstStyle/>
          <a:p>
            <a:r>
              <a:rPr lang="en-US" dirty="0"/>
              <a:t>Explosion of components number.</a:t>
            </a:r>
          </a:p>
          <a:p>
            <a:pPr lvl="1"/>
            <a:r>
              <a:rPr lang="en-US" dirty="0"/>
              <a:t>Large number of functions in modern systems; common functionality duplication with customization.</a:t>
            </a:r>
          </a:p>
          <a:p>
            <a:r>
              <a:rPr lang="en-US" dirty="0"/>
              <a:t>E.g., “eating” and “programming” duplicate a “table” functionality</a:t>
            </a:r>
          </a:p>
          <a:p>
            <a:endParaRPr lang="en-US" dirty="0"/>
          </a:p>
        </p:txBody>
      </p:sp>
    </p:spTree>
    <p:extLst>
      <p:ext uri="{BB962C8B-B14F-4D97-AF65-F5344CB8AC3E}">
        <p14:creationId xmlns:p14="http://schemas.microsoft.com/office/powerpoint/2010/main" val="147091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2D7-A5B1-CB89-A2A4-B870C404CA08}"/>
              </a:ext>
            </a:extLst>
          </p:cNvPr>
          <p:cNvSpPr>
            <a:spLocks noGrp="1"/>
          </p:cNvSpPr>
          <p:nvPr>
            <p:ph type="title"/>
          </p:nvPr>
        </p:nvSpPr>
        <p:spPr/>
        <p:txBody>
          <a:bodyPr/>
          <a:lstStyle/>
          <a:p>
            <a:r>
              <a:rPr lang="en-US" dirty="0"/>
              <a:t>Functional decomposition: problems</a:t>
            </a:r>
          </a:p>
        </p:txBody>
      </p:sp>
      <p:sp>
        <p:nvSpPr>
          <p:cNvPr id="3" name="Content Placeholder 2">
            <a:extLst>
              <a:ext uri="{FF2B5EF4-FFF2-40B4-BE49-F238E27FC236}">
                <a16:creationId xmlns:a16="http://schemas.microsoft.com/office/drawing/2014/main" id="{EE277D84-1B05-82A7-30CA-7F70227EB562}"/>
              </a:ext>
            </a:extLst>
          </p:cNvPr>
          <p:cNvSpPr>
            <a:spLocks noGrp="1"/>
          </p:cNvSpPr>
          <p:nvPr>
            <p:ph idx="1"/>
          </p:nvPr>
        </p:nvSpPr>
        <p:spPr>
          <a:xfrm>
            <a:off x="838200" y="1825625"/>
            <a:ext cx="10515600" cy="2164680"/>
          </a:xfrm>
        </p:spPr>
        <p:txBody>
          <a:bodyPr>
            <a:normAutofit/>
          </a:bodyPr>
          <a:lstStyle/>
          <a:p>
            <a:r>
              <a:rPr lang="en-US" dirty="0"/>
              <a:t>System hierarchy flattening.</a:t>
            </a:r>
          </a:p>
          <a:p>
            <a:pPr lvl="1"/>
            <a:r>
              <a:rPr lang="en-US" dirty="0"/>
              <a:t>Separate functions need to be stitched together by an orchestrating module with customization; dependencies creep into the orchestrating module.</a:t>
            </a:r>
          </a:p>
          <a:p>
            <a:r>
              <a:rPr lang="en-US" dirty="0"/>
              <a:t>Parameters setting, exception handling, customization, etc.</a:t>
            </a:r>
          </a:p>
          <a:p>
            <a:endParaRPr lang="en-US" dirty="0"/>
          </a:p>
        </p:txBody>
      </p:sp>
      <p:sp>
        <p:nvSpPr>
          <p:cNvPr id="4" name="Rectangle 3">
            <a:extLst>
              <a:ext uri="{FF2B5EF4-FFF2-40B4-BE49-F238E27FC236}">
                <a16:creationId xmlns:a16="http://schemas.microsoft.com/office/drawing/2014/main" id="{472E84BF-6715-50E0-F34F-45BDC2998388}"/>
              </a:ext>
            </a:extLst>
          </p:cNvPr>
          <p:cNvSpPr/>
          <p:nvPr/>
        </p:nvSpPr>
        <p:spPr>
          <a:xfrm>
            <a:off x="1565805" y="3869627"/>
            <a:ext cx="1607841" cy="694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Orchestrator 1</a:t>
            </a:r>
          </a:p>
        </p:txBody>
      </p:sp>
      <p:sp>
        <p:nvSpPr>
          <p:cNvPr id="5" name="Rectangle 4">
            <a:extLst>
              <a:ext uri="{FF2B5EF4-FFF2-40B4-BE49-F238E27FC236}">
                <a16:creationId xmlns:a16="http://schemas.microsoft.com/office/drawing/2014/main" id="{9C9C0010-7DC3-172F-56CF-C1D172500047}"/>
              </a:ext>
            </a:extLst>
          </p:cNvPr>
          <p:cNvSpPr/>
          <p:nvPr/>
        </p:nvSpPr>
        <p:spPr>
          <a:xfrm>
            <a:off x="806938" y="4841743"/>
            <a:ext cx="1517736" cy="3549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6" name="Rectangle 5">
            <a:extLst>
              <a:ext uri="{FF2B5EF4-FFF2-40B4-BE49-F238E27FC236}">
                <a16:creationId xmlns:a16="http://schemas.microsoft.com/office/drawing/2014/main" id="{2D4253DA-70A9-8559-238E-37BBBB5FA314}"/>
              </a:ext>
            </a:extLst>
          </p:cNvPr>
          <p:cNvSpPr/>
          <p:nvPr/>
        </p:nvSpPr>
        <p:spPr>
          <a:xfrm>
            <a:off x="2542961" y="4841743"/>
            <a:ext cx="1517736" cy="3549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7" name="Rectangle 6">
            <a:extLst>
              <a:ext uri="{FF2B5EF4-FFF2-40B4-BE49-F238E27FC236}">
                <a16:creationId xmlns:a16="http://schemas.microsoft.com/office/drawing/2014/main" id="{C7B35EC7-4DCD-47A2-3F45-23324DD8E411}"/>
              </a:ext>
            </a:extLst>
          </p:cNvPr>
          <p:cNvSpPr/>
          <p:nvPr/>
        </p:nvSpPr>
        <p:spPr>
          <a:xfrm>
            <a:off x="4278984" y="4841743"/>
            <a:ext cx="1517736" cy="3549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Printing</a:t>
            </a:r>
          </a:p>
        </p:txBody>
      </p:sp>
      <p:cxnSp>
        <p:nvCxnSpPr>
          <p:cNvPr id="9" name="Straight Arrow Connector 8">
            <a:extLst>
              <a:ext uri="{FF2B5EF4-FFF2-40B4-BE49-F238E27FC236}">
                <a16:creationId xmlns:a16="http://schemas.microsoft.com/office/drawing/2014/main" id="{852A6AB1-539A-F2E0-77A6-988AEA04B41D}"/>
              </a:ext>
            </a:extLst>
          </p:cNvPr>
          <p:cNvCxnSpPr>
            <a:cxnSpLocks/>
            <a:stCxn id="4" idx="2"/>
            <a:endCxn id="5" idx="0"/>
          </p:cNvCxnSpPr>
          <p:nvPr/>
        </p:nvCxnSpPr>
        <p:spPr>
          <a:xfrm flipH="1">
            <a:off x="1565806" y="4564408"/>
            <a:ext cx="803920" cy="2773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45254D7-0950-75E8-5C5C-FF2F30991F35}"/>
              </a:ext>
            </a:extLst>
          </p:cNvPr>
          <p:cNvCxnSpPr>
            <a:cxnSpLocks/>
            <a:stCxn id="4" idx="2"/>
            <a:endCxn id="6" idx="0"/>
          </p:cNvCxnSpPr>
          <p:nvPr/>
        </p:nvCxnSpPr>
        <p:spPr>
          <a:xfrm>
            <a:off x="2369726" y="4564408"/>
            <a:ext cx="932103" cy="2773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5B8C3BE-0881-86C4-0504-A4F099A3A1D5}"/>
              </a:ext>
            </a:extLst>
          </p:cNvPr>
          <p:cNvCxnSpPr>
            <a:cxnSpLocks/>
            <a:stCxn id="4" idx="2"/>
            <a:endCxn id="7" idx="0"/>
          </p:cNvCxnSpPr>
          <p:nvPr/>
        </p:nvCxnSpPr>
        <p:spPr>
          <a:xfrm>
            <a:off x="2369726" y="4564408"/>
            <a:ext cx="2668126" cy="2773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B04344BA-A7E6-AB41-E1EE-9403528165C8}"/>
              </a:ext>
            </a:extLst>
          </p:cNvPr>
          <p:cNvSpPr/>
          <p:nvPr/>
        </p:nvSpPr>
        <p:spPr>
          <a:xfrm>
            <a:off x="6333356" y="3872789"/>
            <a:ext cx="1629784" cy="376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Orchestrator</a:t>
            </a:r>
          </a:p>
        </p:txBody>
      </p:sp>
      <p:sp>
        <p:nvSpPr>
          <p:cNvPr id="15" name="Rectangle 14">
            <a:extLst>
              <a:ext uri="{FF2B5EF4-FFF2-40B4-BE49-F238E27FC236}">
                <a16:creationId xmlns:a16="http://schemas.microsoft.com/office/drawing/2014/main" id="{D347EB09-9D66-568E-8A72-FD282A82D447}"/>
              </a:ext>
            </a:extLst>
          </p:cNvPr>
          <p:cNvSpPr/>
          <p:nvPr/>
        </p:nvSpPr>
        <p:spPr>
          <a:xfrm>
            <a:off x="6333356" y="4468389"/>
            <a:ext cx="1629784" cy="376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16" name="Rectangle 15">
            <a:extLst>
              <a:ext uri="{FF2B5EF4-FFF2-40B4-BE49-F238E27FC236}">
                <a16:creationId xmlns:a16="http://schemas.microsoft.com/office/drawing/2014/main" id="{0FAF652A-D570-3879-411A-3E23EF951559}"/>
              </a:ext>
            </a:extLst>
          </p:cNvPr>
          <p:cNvSpPr/>
          <p:nvPr/>
        </p:nvSpPr>
        <p:spPr>
          <a:xfrm>
            <a:off x="8226702" y="4468389"/>
            <a:ext cx="1629784" cy="376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17" name="Rectangle 16">
            <a:extLst>
              <a:ext uri="{FF2B5EF4-FFF2-40B4-BE49-F238E27FC236}">
                <a16:creationId xmlns:a16="http://schemas.microsoft.com/office/drawing/2014/main" id="{F106697A-BDFD-6631-85DA-181EAD7DE7FC}"/>
              </a:ext>
            </a:extLst>
          </p:cNvPr>
          <p:cNvSpPr/>
          <p:nvPr/>
        </p:nvSpPr>
        <p:spPr>
          <a:xfrm>
            <a:off x="10120048" y="4468389"/>
            <a:ext cx="1629784" cy="376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Printing</a:t>
            </a:r>
          </a:p>
        </p:txBody>
      </p:sp>
      <p:cxnSp>
        <p:nvCxnSpPr>
          <p:cNvPr id="18" name="Straight Arrow Connector 17">
            <a:extLst>
              <a:ext uri="{FF2B5EF4-FFF2-40B4-BE49-F238E27FC236}">
                <a16:creationId xmlns:a16="http://schemas.microsoft.com/office/drawing/2014/main" id="{0CF4FECC-F909-A2BD-961F-C29ADCE03E07}"/>
              </a:ext>
            </a:extLst>
          </p:cNvPr>
          <p:cNvCxnSpPr>
            <a:stCxn id="14" idx="2"/>
            <a:endCxn id="15" idx="0"/>
          </p:cNvCxnSpPr>
          <p:nvPr/>
        </p:nvCxnSpPr>
        <p:spPr>
          <a:xfrm>
            <a:off x="7148248" y="4249307"/>
            <a:ext cx="0" cy="219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A22A122-E36B-0FFE-3395-7C80F27584C6}"/>
              </a:ext>
            </a:extLst>
          </p:cNvPr>
          <p:cNvCxnSpPr>
            <a:cxnSpLocks/>
            <a:stCxn id="15" idx="3"/>
            <a:endCxn id="16" idx="1"/>
          </p:cNvCxnSpPr>
          <p:nvPr/>
        </p:nvCxnSpPr>
        <p:spPr>
          <a:xfrm>
            <a:off x="7963140" y="4656648"/>
            <a:ext cx="263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22DB182-0030-C58C-9960-0CAA918D995D}"/>
              </a:ext>
            </a:extLst>
          </p:cNvPr>
          <p:cNvCxnSpPr>
            <a:cxnSpLocks/>
            <a:stCxn id="16" idx="3"/>
            <a:endCxn id="17" idx="1"/>
          </p:cNvCxnSpPr>
          <p:nvPr/>
        </p:nvCxnSpPr>
        <p:spPr>
          <a:xfrm>
            <a:off x="9856486" y="4656648"/>
            <a:ext cx="263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4B93080-F62D-E2DE-5FDA-3527EDB901B7}"/>
              </a:ext>
            </a:extLst>
          </p:cNvPr>
          <p:cNvCxnSpPr/>
          <p:nvPr/>
        </p:nvCxnSpPr>
        <p:spPr>
          <a:xfrm>
            <a:off x="6076279" y="3994251"/>
            <a:ext cx="0" cy="2065468"/>
          </a:xfrm>
          <a:prstGeom prst="line">
            <a:avLst/>
          </a:prstGeom>
          <a:ln w="12700">
            <a:prstDash val="lgDash"/>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B826EA1A-4605-D823-13E4-91697AE8FA01}"/>
              </a:ext>
            </a:extLst>
          </p:cNvPr>
          <p:cNvSpPr/>
          <p:nvPr/>
        </p:nvSpPr>
        <p:spPr>
          <a:xfrm>
            <a:off x="1565806" y="4209429"/>
            <a:ext cx="1607840" cy="35498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Extra logic</a:t>
            </a:r>
          </a:p>
        </p:txBody>
      </p:sp>
      <p:sp>
        <p:nvSpPr>
          <p:cNvPr id="39" name="TextBox 38">
            <a:extLst>
              <a:ext uri="{FF2B5EF4-FFF2-40B4-BE49-F238E27FC236}">
                <a16:creationId xmlns:a16="http://schemas.microsoft.com/office/drawing/2014/main" id="{23BA6360-DA0A-DBC1-AE37-94B79EEBE781}"/>
              </a:ext>
            </a:extLst>
          </p:cNvPr>
          <p:cNvSpPr txBox="1"/>
          <p:nvPr/>
        </p:nvSpPr>
        <p:spPr>
          <a:xfrm>
            <a:off x="806938" y="5423436"/>
            <a:ext cx="5077609" cy="923330"/>
          </a:xfrm>
          <a:prstGeom prst="rect">
            <a:avLst/>
          </a:prstGeom>
          <a:noFill/>
        </p:spPr>
        <p:txBody>
          <a:bodyPr wrap="square" rtlCol="0">
            <a:spAutoFit/>
          </a:bodyPr>
          <a:lstStyle/>
          <a:p>
            <a:r>
              <a:rPr lang="en-US" dirty="0"/>
              <a:t>Bloated orchestrator – aware of implementation details of all used functions. High cyclomatic complexity.</a:t>
            </a:r>
          </a:p>
        </p:txBody>
      </p:sp>
      <p:sp>
        <p:nvSpPr>
          <p:cNvPr id="46" name="Rectangle 45">
            <a:extLst>
              <a:ext uri="{FF2B5EF4-FFF2-40B4-BE49-F238E27FC236}">
                <a16:creationId xmlns:a16="http://schemas.microsoft.com/office/drawing/2014/main" id="{B48B2290-CF7E-0514-0D93-852544EE63C3}"/>
              </a:ext>
            </a:extLst>
          </p:cNvPr>
          <p:cNvSpPr/>
          <p:nvPr/>
        </p:nvSpPr>
        <p:spPr>
          <a:xfrm>
            <a:off x="3726555" y="3869625"/>
            <a:ext cx="1607841" cy="694781"/>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en-US" dirty="0"/>
              <a:t>Orchestrator 2</a:t>
            </a:r>
          </a:p>
        </p:txBody>
      </p:sp>
      <p:sp>
        <p:nvSpPr>
          <p:cNvPr id="47" name="Rectangle 46">
            <a:extLst>
              <a:ext uri="{FF2B5EF4-FFF2-40B4-BE49-F238E27FC236}">
                <a16:creationId xmlns:a16="http://schemas.microsoft.com/office/drawing/2014/main" id="{E6F2B29D-5238-E3A0-FB37-629EB58CB67F}"/>
              </a:ext>
            </a:extLst>
          </p:cNvPr>
          <p:cNvSpPr/>
          <p:nvPr/>
        </p:nvSpPr>
        <p:spPr>
          <a:xfrm>
            <a:off x="3726556" y="4209427"/>
            <a:ext cx="1607840" cy="3549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Extra logic</a:t>
            </a:r>
          </a:p>
        </p:txBody>
      </p:sp>
      <p:cxnSp>
        <p:nvCxnSpPr>
          <p:cNvPr id="49" name="Straight Arrow Connector 48">
            <a:extLst>
              <a:ext uri="{FF2B5EF4-FFF2-40B4-BE49-F238E27FC236}">
                <a16:creationId xmlns:a16="http://schemas.microsoft.com/office/drawing/2014/main" id="{48BBB57C-8456-E764-8FC9-906A718310A2}"/>
              </a:ext>
            </a:extLst>
          </p:cNvPr>
          <p:cNvCxnSpPr>
            <a:stCxn id="47" idx="2"/>
            <a:endCxn id="5" idx="0"/>
          </p:cNvCxnSpPr>
          <p:nvPr/>
        </p:nvCxnSpPr>
        <p:spPr>
          <a:xfrm flipH="1">
            <a:off x="1565806" y="4564407"/>
            <a:ext cx="2964670" cy="277336"/>
          </a:xfrm>
          <a:prstGeom prst="straightConnector1">
            <a:avLst/>
          </a:prstGeom>
          <a:ln w="12700">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5E25E15E-72AD-945C-4CFD-483217947D64}"/>
              </a:ext>
            </a:extLst>
          </p:cNvPr>
          <p:cNvCxnSpPr>
            <a:stCxn id="46" idx="2"/>
            <a:endCxn id="6" idx="0"/>
          </p:cNvCxnSpPr>
          <p:nvPr/>
        </p:nvCxnSpPr>
        <p:spPr>
          <a:xfrm flipH="1">
            <a:off x="3301829" y="4564406"/>
            <a:ext cx="1228647" cy="277337"/>
          </a:xfrm>
          <a:prstGeom prst="straightConnector1">
            <a:avLst/>
          </a:prstGeom>
          <a:ln w="12700">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5E78DE08-529B-BC77-DD96-E996BC17C44A}"/>
              </a:ext>
            </a:extLst>
          </p:cNvPr>
          <p:cNvCxnSpPr>
            <a:stCxn id="47" idx="2"/>
            <a:endCxn id="7" idx="0"/>
          </p:cNvCxnSpPr>
          <p:nvPr/>
        </p:nvCxnSpPr>
        <p:spPr>
          <a:xfrm>
            <a:off x="4530476" y="4564407"/>
            <a:ext cx="507376" cy="277336"/>
          </a:xfrm>
          <a:prstGeom prst="straightConnector1">
            <a:avLst/>
          </a:prstGeom>
          <a:ln w="12700">
            <a:prstDash val="lgDash"/>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0AE573B7-F4A0-9179-F1B1-A6A9F91BF9CA}"/>
              </a:ext>
            </a:extLst>
          </p:cNvPr>
          <p:cNvSpPr txBox="1"/>
          <p:nvPr/>
        </p:nvSpPr>
        <p:spPr>
          <a:xfrm>
            <a:off x="6304885" y="5422939"/>
            <a:ext cx="5077609" cy="646331"/>
          </a:xfrm>
          <a:prstGeom prst="rect">
            <a:avLst/>
          </a:prstGeom>
          <a:noFill/>
        </p:spPr>
        <p:txBody>
          <a:bodyPr wrap="square" rtlCol="0">
            <a:spAutoFit/>
          </a:bodyPr>
          <a:lstStyle/>
          <a:p>
            <a:r>
              <a:rPr lang="en-US" dirty="0"/>
              <a:t>Bloated functions – breaking abstractions above (exceptions) and below (parameters).</a:t>
            </a:r>
          </a:p>
        </p:txBody>
      </p:sp>
      <p:sp>
        <p:nvSpPr>
          <p:cNvPr id="58" name="Rectangle 57">
            <a:extLst>
              <a:ext uri="{FF2B5EF4-FFF2-40B4-BE49-F238E27FC236}">
                <a16:creationId xmlns:a16="http://schemas.microsoft.com/office/drawing/2014/main" id="{BD0EAFA6-5476-F3A4-653B-C441EF8A1EAE}"/>
              </a:ext>
            </a:extLst>
          </p:cNvPr>
          <p:cNvSpPr/>
          <p:nvPr/>
        </p:nvSpPr>
        <p:spPr>
          <a:xfrm>
            <a:off x="6333355" y="4844907"/>
            <a:ext cx="1629783" cy="35498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Extra logic</a:t>
            </a:r>
          </a:p>
        </p:txBody>
      </p:sp>
      <p:sp>
        <p:nvSpPr>
          <p:cNvPr id="59" name="Rectangle 58">
            <a:extLst>
              <a:ext uri="{FF2B5EF4-FFF2-40B4-BE49-F238E27FC236}">
                <a16:creationId xmlns:a16="http://schemas.microsoft.com/office/drawing/2014/main" id="{C2BA6496-434C-FAD0-699F-BB8E0D38610B}"/>
              </a:ext>
            </a:extLst>
          </p:cNvPr>
          <p:cNvSpPr/>
          <p:nvPr/>
        </p:nvSpPr>
        <p:spPr>
          <a:xfrm>
            <a:off x="8226703" y="4844907"/>
            <a:ext cx="1629783" cy="35498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Extra logic</a:t>
            </a:r>
          </a:p>
        </p:txBody>
      </p:sp>
      <p:sp>
        <p:nvSpPr>
          <p:cNvPr id="60" name="Rectangle 59">
            <a:extLst>
              <a:ext uri="{FF2B5EF4-FFF2-40B4-BE49-F238E27FC236}">
                <a16:creationId xmlns:a16="http://schemas.microsoft.com/office/drawing/2014/main" id="{45C22398-397F-E1FD-656D-EE9B89693350}"/>
              </a:ext>
            </a:extLst>
          </p:cNvPr>
          <p:cNvSpPr/>
          <p:nvPr/>
        </p:nvSpPr>
        <p:spPr>
          <a:xfrm>
            <a:off x="10120049" y="4838880"/>
            <a:ext cx="1629783" cy="35498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Extra logic</a:t>
            </a:r>
          </a:p>
        </p:txBody>
      </p:sp>
    </p:spTree>
    <p:extLst>
      <p:ext uri="{BB962C8B-B14F-4D97-AF65-F5344CB8AC3E}">
        <p14:creationId xmlns:p14="http://schemas.microsoft.com/office/powerpoint/2010/main" val="399660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1947</Words>
  <Application>Microsoft Office PowerPoint</Application>
  <PresentationFormat>Widescreen</PresentationFormat>
  <Paragraphs>249</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Principles of the Software Design</vt:lpstr>
      <vt:lpstr>Lecture 3</vt:lpstr>
      <vt:lpstr>Agenda</vt:lpstr>
      <vt:lpstr>System decomposition </vt:lpstr>
      <vt:lpstr>History </vt:lpstr>
      <vt:lpstr>Functional decomposition</vt:lpstr>
      <vt:lpstr>Functional decomposition: problems</vt:lpstr>
      <vt:lpstr>Functional decomposition: problems</vt:lpstr>
      <vt:lpstr>Functional decomposition: problems</vt:lpstr>
      <vt:lpstr>Requirements as solutions</vt:lpstr>
      <vt:lpstr>Domain decomposition</vt:lpstr>
      <vt:lpstr>Domain decomposition: problems</vt:lpstr>
      <vt:lpstr>Domain decomposition: problems</vt:lpstr>
      <vt:lpstr>Object-Oriented Decomposition</vt:lpstr>
      <vt:lpstr>Drawbacks of OOD</vt:lpstr>
      <vt:lpstr>Volatility-based decomposition</vt:lpstr>
      <vt:lpstr>Volatility-based decomposition</vt:lpstr>
      <vt:lpstr>Volatility-based decomposition</vt:lpstr>
      <vt:lpstr>Identifying volatility</vt:lpstr>
      <vt:lpstr>Identifying volatility</vt:lpstr>
      <vt:lpstr>System decomposition</vt:lpstr>
      <vt:lpstr>Just-enough SW architecture</vt:lpstr>
      <vt:lpstr>EXAMPLE: FUNCTIONAL TRADING SYSTEM</vt:lpstr>
      <vt:lpstr>Example: Volatility Based Trading System</vt:lpstr>
      <vt:lpstr>Problem K – A Solution</vt:lpstr>
      <vt:lpstr>Homework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Melik-Adamyan, Areg</dc:creator>
  <cp:lastModifiedBy>Melik-Adamyan, Areg</cp:lastModifiedBy>
  <cp:revision>9</cp:revision>
  <dcterms:created xsi:type="dcterms:W3CDTF">2024-10-24T22:48:00Z</dcterms:created>
  <dcterms:modified xsi:type="dcterms:W3CDTF">2024-10-25T15:29:02Z</dcterms:modified>
</cp:coreProperties>
</file>