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301" r:id="rId4"/>
    <p:sldId id="426" r:id="rId5"/>
    <p:sldId id="431" r:id="rId6"/>
    <p:sldId id="417" r:id="rId7"/>
    <p:sldId id="427" r:id="rId8"/>
    <p:sldId id="316" r:id="rId9"/>
    <p:sldId id="428" r:id="rId10"/>
    <p:sldId id="429" r:id="rId11"/>
    <p:sldId id="435" r:id="rId12"/>
    <p:sldId id="436" r:id="rId13"/>
    <p:sldId id="437" r:id="rId14"/>
    <p:sldId id="438" r:id="rId15"/>
    <p:sldId id="439" r:id="rId16"/>
    <p:sldId id="440" r:id="rId17"/>
    <p:sldId id="442" r:id="rId18"/>
    <p:sldId id="441" r:id="rId19"/>
    <p:sldId id="443" r:id="rId20"/>
    <p:sldId id="444" r:id="rId21"/>
    <p:sldId id="445" r:id="rId22"/>
    <p:sldId id="446" r:id="rId23"/>
    <p:sldId id="300" r:id="rId24"/>
    <p:sldId id="293" r:id="rId25"/>
    <p:sldId id="323" r:id="rId26"/>
    <p:sldId id="324" r:id="rId27"/>
    <p:sldId id="418" r:id="rId28"/>
    <p:sldId id="325" r:id="rId29"/>
    <p:sldId id="326" r:id="rId30"/>
    <p:sldId id="329" r:id="rId31"/>
    <p:sldId id="330" r:id="rId32"/>
    <p:sldId id="419" r:id="rId33"/>
    <p:sldId id="332" r:id="rId34"/>
    <p:sldId id="336" r:id="rId35"/>
    <p:sldId id="338" r:id="rId36"/>
    <p:sldId id="420" r:id="rId37"/>
    <p:sldId id="339" r:id="rId38"/>
    <p:sldId id="340" r:id="rId39"/>
    <p:sldId id="344" r:id="rId40"/>
    <p:sldId id="421" r:id="rId41"/>
    <p:sldId id="347" r:id="rId42"/>
    <p:sldId id="348" r:id="rId43"/>
    <p:sldId id="349" r:id="rId44"/>
    <p:sldId id="350" r:id="rId45"/>
    <p:sldId id="422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415" r:id="rId60"/>
    <p:sldId id="369" r:id="rId61"/>
    <p:sldId id="447" r:id="rId62"/>
    <p:sldId id="423" r:id="rId63"/>
    <p:sldId id="381" r:id="rId64"/>
    <p:sldId id="382" r:id="rId65"/>
    <p:sldId id="386" r:id="rId66"/>
    <p:sldId id="448" r:id="rId67"/>
    <p:sldId id="424" r:id="rId68"/>
    <p:sldId id="380" r:id="rId69"/>
    <p:sldId id="392" r:id="rId70"/>
    <p:sldId id="390" r:id="rId71"/>
    <p:sldId id="425" r:id="rId72"/>
    <p:sldId id="400" r:id="rId73"/>
    <p:sldId id="402" r:id="rId74"/>
    <p:sldId id="406" r:id="rId75"/>
    <p:sldId id="407" r:id="rId76"/>
    <p:sldId id="408" r:id="rId77"/>
    <p:sldId id="294" r:id="rId78"/>
    <p:sldId id="454" r:id="rId79"/>
    <p:sldId id="453" r:id="rId80"/>
    <p:sldId id="455" r:id="rId81"/>
    <p:sldId id="449" r:id="rId82"/>
    <p:sldId id="411" r:id="rId83"/>
    <p:sldId id="295" r:id="rId8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AEF"/>
    <a:srgbClr val="2470A5"/>
    <a:srgbClr val="266E9E"/>
    <a:srgbClr val="53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6" autoAdjust="0"/>
  </p:normalViewPr>
  <p:slideViewPr>
    <p:cSldViewPr>
      <p:cViewPr varScale="1">
        <p:scale>
          <a:sx n="180" d="100"/>
          <a:sy n="180" d="100"/>
        </p:scale>
        <p:origin x="1168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97209-E9AB-4E34-8ADD-CFF450212FE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D93B-DE7C-4ED8-97C9-D4BB3BEB4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 what makes great code?</a:t>
            </a:r>
          </a:p>
          <a:p>
            <a:r>
              <a:rPr lang="en-US" baseline="0" dirty="0"/>
              <a:t>What makes it teach, </a:t>
            </a:r>
          </a:p>
          <a:p>
            <a:r>
              <a:rPr lang="en-US" baseline="0" dirty="0"/>
              <a:t>or empower,</a:t>
            </a:r>
          </a:p>
          <a:p>
            <a:r>
              <a:rPr lang="en-US" baseline="0" dirty="0"/>
              <a:t>or enable?</a:t>
            </a:r>
          </a:p>
          <a:p>
            <a:endParaRPr lang="en-US" baseline="0" dirty="0"/>
          </a:p>
          <a:p>
            <a:r>
              <a:rPr lang="en-US" baseline="0" dirty="0"/>
              <a:t>And how do *I*</a:t>
            </a:r>
          </a:p>
          <a:p>
            <a:r>
              <a:rPr lang="en-US" baseline="0" dirty="0"/>
              <a:t>get there?</a:t>
            </a:r>
          </a:p>
          <a:p>
            <a:endParaRPr lang="en-US" baseline="0" dirty="0"/>
          </a:p>
          <a:p>
            <a:r>
              <a:rPr lang="en-US" baseline="0" dirty="0"/>
              <a:t>&lt;PAUSE&gt;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four things,</a:t>
            </a:r>
          </a:p>
          <a:p>
            <a:r>
              <a:rPr lang="en-US" dirty="0"/>
              <a:t>four key areas,</a:t>
            </a:r>
          </a:p>
          <a:p>
            <a:r>
              <a:rPr lang="en-US" dirty="0"/>
              <a:t>of great code</a:t>
            </a:r>
          </a:p>
          <a:p>
            <a:r>
              <a:rPr lang="en-US" dirty="0"/>
              <a:t>that sets it apart</a:t>
            </a:r>
          </a:p>
          <a:p>
            <a:r>
              <a:rPr lang="en-US" dirty="0"/>
              <a:t>from plain old</a:t>
            </a:r>
          </a:p>
          <a:p>
            <a:r>
              <a:rPr lang="en-US" dirty="0"/>
              <a:t>good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readable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can easily be read</a:t>
            </a:r>
          </a:p>
          <a:p>
            <a:r>
              <a:rPr lang="en-US" dirty="0"/>
              <a:t>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7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contextual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provides context </a:t>
            </a:r>
          </a:p>
          <a:p>
            <a:r>
              <a:rPr lang="en-US" dirty="0"/>
              <a:t>about what it does</a:t>
            </a:r>
          </a:p>
          <a:p>
            <a:r>
              <a:rPr lang="en-US" dirty="0"/>
              <a:t>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understandable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provides understanding</a:t>
            </a:r>
          </a:p>
          <a:p>
            <a:r>
              <a:rPr lang="en-US" dirty="0"/>
              <a:t>about how it works</a:t>
            </a:r>
          </a:p>
          <a:p>
            <a:r>
              <a:rPr lang="en-US" dirty="0"/>
              <a:t>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it is usable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can be easily used</a:t>
            </a:r>
          </a:p>
          <a:p>
            <a:r>
              <a:rPr lang="en-US" dirty="0"/>
              <a:t>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paying attention</a:t>
            </a:r>
          </a:p>
          <a:p>
            <a:r>
              <a:rPr lang="en-US" dirty="0"/>
              <a:t>you will notice each of these</a:t>
            </a:r>
          </a:p>
          <a:p>
            <a:r>
              <a:rPr lang="en-US" dirty="0"/>
              <a:t>is about the code</a:t>
            </a:r>
          </a:p>
          <a:p>
            <a:r>
              <a:rPr lang="en-US" dirty="0"/>
              <a:t>enabling other people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if you think about the 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this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it is</a:t>
            </a:r>
          </a:p>
          <a:p>
            <a:endParaRPr lang="en-US" dirty="0"/>
          </a:p>
          <a:p>
            <a:r>
              <a:rPr lang="en-US" dirty="0"/>
              <a:t>you'll see the key take away</a:t>
            </a:r>
          </a:p>
          <a:p>
            <a:r>
              <a:rPr lang="en-US" dirty="0"/>
              <a:t>of my entire talk.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great code, </a:t>
            </a:r>
          </a:p>
          <a:p>
            <a:r>
              <a:rPr lang="en-US" b="1" dirty="0"/>
              <a:t>is about writing code</a:t>
            </a:r>
          </a:p>
          <a:p>
            <a:r>
              <a:rPr lang="en-US" b="1" dirty="0"/>
              <a:t>for other people.</a:t>
            </a:r>
          </a:p>
          <a:p>
            <a:endParaRPr lang="en-US" b="1" dirty="0"/>
          </a:p>
          <a:p>
            <a:r>
              <a:rPr lang="en-US" b="0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Now, this wouldn’t be</a:t>
            </a:r>
          </a:p>
          <a:p>
            <a:r>
              <a:rPr lang="en-US" b="0" dirty="0"/>
              <a:t>a very good tech talk</a:t>
            </a:r>
          </a:p>
          <a:p>
            <a:r>
              <a:rPr lang="en-US" b="0" dirty="0"/>
              <a:t>if I didn’t show</a:t>
            </a:r>
          </a:p>
          <a:p>
            <a:r>
              <a:rPr lang="en-US" b="0" dirty="0"/>
              <a:t>you lots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start…</a:t>
            </a:r>
          </a:p>
          <a:p>
            <a:endParaRPr lang="en-US" dirty="0"/>
          </a:p>
          <a:p>
            <a:r>
              <a:rPr lang="en-US" dirty="0"/>
              <a:t>This talk is</a:t>
            </a:r>
          </a:p>
          <a:p>
            <a:r>
              <a:rPr lang="en-US" dirty="0"/>
              <a:t>Not about judging</a:t>
            </a:r>
          </a:p>
          <a:p>
            <a:r>
              <a:rPr lang="en-US" dirty="0"/>
              <a:t>others code.</a:t>
            </a:r>
          </a:p>
          <a:p>
            <a:endParaRPr lang="en-US" dirty="0"/>
          </a:p>
          <a:p>
            <a:r>
              <a:rPr lang="en-US" dirty="0"/>
              <a:t>It's about making us think about </a:t>
            </a:r>
          </a:p>
          <a:p>
            <a:r>
              <a:rPr lang="en-US" dirty="0"/>
              <a:t>how we make our code better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r>
              <a:rPr lang="en-US" dirty="0"/>
              <a:t>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 I am going to show you</a:t>
            </a:r>
          </a:p>
          <a:p>
            <a:r>
              <a:rPr lang="en-US" b="0" dirty="0"/>
              <a:t>nine ways in which </a:t>
            </a:r>
          </a:p>
          <a:p>
            <a:r>
              <a:rPr lang="en-US" b="0" dirty="0"/>
              <a:t>you can strive</a:t>
            </a:r>
          </a:p>
          <a:p>
            <a:r>
              <a:rPr lang="en-US" b="0" dirty="0"/>
              <a:t>to write great code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Some of these will be super familiar</a:t>
            </a:r>
          </a:p>
          <a:p>
            <a:r>
              <a:rPr lang="en-US" b="0" dirty="0"/>
              <a:t>and perhaps you already do these</a:t>
            </a:r>
          </a:p>
          <a:p>
            <a:endParaRPr lang="en-US" b="0" dirty="0"/>
          </a:p>
          <a:p>
            <a:r>
              <a:rPr lang="en-US" b="0" dirty="0"/>
              <a:t>but they bear repeating</a:t>
            </a:r>
          </a:p>
          <a:p>
            <a:r>
              <a:rPr lang="en-US" b="0" dirty="0"/>
              <a:t>because if you look </a:t>
            </a:r>
          </a:p>
          <a:p>
            <a:r>
              <a:rPr lang="en-US" b="0" dirty="0"/>
              <a:t>at all the open source code out there</a:t>
            </a:r>
          </a:p>
          <a:p>
            <a:r>
              <a:rPr lang="en-US" b="0" dirty="0"/>
              <a:t>you can clearly see</a:t>
            </a:r>
          </a:p>
          <a:p>
            <a:r>
              <a:rPr lang="en-US" b="0" dirty="0"/>
              <a:t>someone didn’t get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1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 here we go</a:t>
            </a:r>
          </a:p>
          <a:p>
            <a:r>
              <a:rPr lang="en-US" b="0" dirty="0"/>
              <a:t>nine ways</a:t>
            </a:r>
          </a:p>
          <a:p>
            <a:r>
              <a:rPr lang="en-US" b="0" dirty="0"/>
              <a:t>to make your code</a:t>
            </a:r>
          </a:p>
          <a:p>
            <a:r>
              <a:rPr lang="en-US" b="0" dirty="0"/>
              <a:t>great…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2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code works</a:t>
            </a:r>
          </a:p>
          <a:p>
            <a:r>
              <a:rPr lang="en-US" b="0" dirty="0"/>
              <a:t>its just hard to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just by adding a few tabs.</a:t>
            </a:r>
          </a:p>
          <a:p>
            <a:endParaRPr lang="en-US" dirty="0"/>
          </a:p>
          <a:p>
            <a:r>
              <a:rPr lang="en-US" dirty="0"/>
              <a:t>Yes, I said tabs…</a:t>
            </a:r>
          </a:p>
          <a:p>
            <a:endParaRPr lang="en-US" dirty="0"/>
          </a:p>
          <a:p>
            <a:r>
              <a:rPr lang="en-US" dirty="0"/>
              <a:t>Anyway, just adding a few tabs</a:t>
            </a:r>
          </a:p>
          <a:p>
            <a:r>
              <a:rPr lang="en-US" dirty="0"/>
              <a:t>makes the code vastly more readable.</a:t>
            </a:r>
          </a:p>
          <a:p>
            <a:r>
              <a:rPr lang="en-US" dirty="0"/>
              <a:t>It does this because</a:t>
            </a:r>
          </a:p>
          <a:p>
            <a:r>
              <a:rPr lang="en-US" dirty="0"/>
              <a:t>indentation conveys hierarchy,</a:t>
            </a:r>
          </a:p>
          <a:p>
            <a:r>
              <a:rPr lang="en-US" dirty="0"/>
              <a:t>it conveys an order,</a:t>
            </a:r>
          </a:p>
          <a:p>
            <a:r>
              <a:rPr lang="en-US" dirty="0"/>
              <a:t>it conveys a meaning.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 is important </a:t>
            </a:r>
          </a:p>
          <a:p>
            <a:r>
              <a:rPr lang="en-US" dirty="0"/>
              <a:t>regardless of the language</a:t>
            </a:r>
          </a:p>
          <a:p>
            <a:r>
              <a:rPr lang="en-US" dirty="0"/>
              <a:t>you use</a:t>
            </a:r>
          </a:p>
          <a:p>
            <a:endParaRPr lang="en-US" dirty="0"/>
          </a:p>
          <a:p>
            <a:r>
              <a:rPr lang="en-US" dirty="0"/>
              <a:t>HTML, CSS, JS, JSON,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 this code is better</a:t>
            </a:r>
          </a:p>
          <a:p>
            <a:r>
              <a:rPr lang="en-US" b="0" dirty="0"/>
              <a:t>than it was</a:t>
            </a:r>
          </a:p>
          <a:p>
            <a:r>
              <a:rPr lang="en-US" b="0" dirty="0"/>
              <a:t>but its still</a:t>
            </a:r>
          </a:p>
          <a:p>
            <a:r>
              <a:rPr lang="en-US" b="0" dirty="0"/>
              <a:t>hard to read.</a:t>
            </a:r>
          </a:p>
          <a:p>
            <a:endParaRPr lang="en-US" b="0" dirty="0"/>
          </a:p>
          <a:p>
            <a:r>
              <a:rPr lang="en-US" b="0" dirty="0"/>
              <a:t>But we can make it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with meaningful whitespace.</a:t>
            </a:r>
          </a:p>
          <a:p>
            <a:endParaRPr lang="en-US" b="0" dirty="0"/>
          </a:p>
          <a:p>
            <a:r>
              <a:rPr lang="en-US" b="0" dirty="0"/>
              <a:t>use whitespace,</a:t>
            </a:r>
          </a:p>
          <a:p>
            <a:r>
              <a:rPr lang="en-US" b="0" dirty="0"/>
              <a:t>line breaks,</a:t>
            </a:r>
          </a:p>
          <a:p>
            <a:r>
              <a:rPr lang="en-US" b="0" dirty="0"/>
              <a:t>to group logical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GOOD code is hard</a:t>
            </a:r>
          </a:p>
          <a:p>
            <a:endParaRPr lang="en-US" dirty="0"/>
          </a:p>
          <a:p>
            <a:r>
              <a:rPr lang="en-US" dirty="0"/>
              <a:t>It is hard to make a computer </a:t>
            </a:r>
          </a:p>
          <a:p>
            <a:r>
              <a:rPr lang="en-US" dirty="0"/>
              <a:t>do what you want it to do.</a:t>
            </a:r>
          </a:p>
          <a:p>
            <a:endParaRPr lang="en-US" dirty="0"/>
          </a:p>
          <a:p>
            <a:r>
              <a:rPr lang="en-US" dirty="0"/>
              <a:t>But as hard as it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Here's another example</a:t>
            </a:r>
          </a:p>
          <a:p>
            <a:endParaRPr lang="en-US" b="0" baseline="0" dirty="0"/>
          </a:p>
          <a:p>
            <a:r>
              <a:rPr lang="en-US" b="0" baseline="0" dirty="0"/>
              <a:t>Just a little bit of effort here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Goes a long way</a:t>
            </a:r>
          </a:p>
          <a:p>
            <a:r>
              <a:rPr lang="en-US" b="0" baseline="0" dirty="0"/>
              <a:t>by creating sections</a:t>
            </a:r>
          </a:p>
          <a:p>
            <a:r>
              <a:rPr lang="en-US" b="0" baseline="0" dirty="0"/>
              <a:t>as a hint to future readers.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quickly….</a:t>
            </a:r>
          </a:p>
          <a:p>
            <a:endParaRPr lang="en-US" b="0" dirty="0"/>
          </a:p>
          <a:p>
            <a:r>
              <a:rPr lang="en-US" b="0" dirty="0"/>
              <a:t>who knows what this code does?</a:t>
            </a:r>
          </a:p>
          <a:p>
            <a:endParaRPr lang="en-US" b="0" dirty="0"/>
          </a:p>
          <a:p>
            <a:r>
              <a:rPr lang="en-US" b="0" baseline="0" dirty="0"/>
              <a:t>now who knows </a:t>
            </a:r>
          </a:p>
          <a:p>
            <a:r>
              <a:rPr lang="en-US" b="0" baseline="0" dirty="0"/>
              <a:t>what this code does,</a:t>
            </a:r>
          </a:p>
          <a:p>
            <a:r>
              <a:rPr lang="en-US" b="0" baseline="0" dirty="0"/>
              <a:t>because the code lacks context.</a:t>
            </a:r>
          </a:p>
          <a:p>
            <a:endParaRPr lang="en-US" b="0" dirty="0"/>
          </a:p>
          <a:p>
            <a:r>
              <a:rPr lang="en-US" b="0" dirty="0"/>
              <a:t>But with a little effort…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our code gains some context.</a:t>
            </a:r>
          </a:p>
          <a:p>
            <a:endParaRPr lang="en-US" b="0" baseline="0" dirty="0"/>
          </a:p>
          <a:p>
            <a:r>
              <a:rPr lang="en-US" b="0" baseline="0" dirty="0"/>
              <a:t>By using contextual naming,</a:t>
            </a:r>
          </a:p>
          <a:p>
            <a:r>
              <a:rPr lang="en-US" b="0" baseline="0" dirty="0"/>
              <a:t>giving your classes, functions, and variables</a:t>
            </a:r>
          </a:p>
          <a:p>
            <a:r>
              <a:rPr lang="en-US" b="0" baseline="0" dirty="0"/>
              <a:t>meaningful names</a:t>
            </a:r>
          </a:p>
          <a:p>
            <a:r>
              <a:rPr lang="en-US" b="0" baseline="0" dirty="0"/>
              <a:t>provides applicable context</a:t>
            </a:r>
          </a:p>
          <a:p>
            <a:r>
              <a:rPr lang="en-US" b="0" baseline="0" dirty="0"/>
              <a:t>to what the function does.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Casing also adds context</a:t>
            </a:r>
          </a:p>
          <a:p>
            <a:endParaRPr lang="en-US" dirty="0"/>
          </a:p>
          <a:p>
            <a:r>
              <a:rPr lang="en-US" b="0" baseline="0" dirty="0"/>
              <a:t>Casing tells us</a:t>
            </a:r>
          </a:p>
          <a:p>
            <a:r>
              <a:rPr lang="en-US" b="0" baseline="0" dirty="0"/>
              <a:t>what type of thing</a:t>
            </a:r>
          </a:p>
          <a:p>
            <a:r>
              <a:rPr lang="en-US" b="0" baseline="0" dirty="0"/>
              <a:t>we are looking at.</a:t>
            </a:r>
          </a:p>
          <a:p>
            <a:endParaRPr lang="en-US" b="0" baseline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Our code from before</a:t>
            </a:r>
          </a:p>
          <a:p>
            <a:r>
              <a:rPr lang="en-US" b="0" dirty="0"/>
              <a:t>is getting better.</a:t>
            </a:r>
          </a:p>
          <a:p>
            <a:endParaRPr lang="en-US" b="0" dirty="0"/>
          </a:p>
          <a:p>
            <a:r>
              <a:rPr lang="en-US" b="0" dirty="0"/>
              <a:t>But we can make it better still.</a:t>
            </a:r>
          </a:p>
          <a:p>
            <a:endParaRPr lang="en-US" b="0" dirty="0"/>
          </a:p>
          <a:p>
            <a:r>
              <a:rPr lang="en-US" b="0" dirty="0"/>
              <a:t>We have nice logical sections,</a:t>
            </a:r>
          </a:p>
          <a:p>
            <a:r>
              <a:rPr lang="en-US" b="0" dirty="0"/>
              <a:t>what if we just add </a:t>
            </a:r>
          </a:p>
          <a:p>
            <a:r>
              <a:rPr lang="en-US" b="0" dirty="0"/>
              <a:t>a bit of detail about what</a:t>
            </a:r>
          </a:p>
          <a:p>
            <a:r>
              <a:rPr lang="en-US" b="0" dirty="0"/>
              <a:t>each of these sections does?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is not documentation</a:t>
            </a:r>
          </a:p>
          <a:p>
            <a:r>
              <a:rPr lang="en-US" b="0" dirty="0"/>
              <a:t>this is conveying logic.</a:t>
            </a:r>
          </a:p>
          <a:p>
            <a:endParaRPr lang="en-US" b="0" dirty="0"/>
          </a:p>
          <a:p>
            <a:r>
              <a:rPr lang="en-US" b="0" dirty="0"/>
              <a:t>Documentation tells us</a:t>
            </a:r>
          </a:p>
          <a:p>
            <a:r>
              <a:rPr lang="en-US" b="0" dirty="0"/>
              <a:t>how to use the code, </a:t>
            </a:r>
          </a:p>
          <a:p>
            <a:endParaRPr lang="en-US" b="0" dirty="0"/>
          </a:p>
          <a:p>
            <a:r>
              <a:rPr lang="en-US" b="0" dirty="0"/>
              <a:t>Comments tell us</a:t>
            </a:r>
          </a:p>
          <a:p>
            <a:r>
              <a:rPr lang="en-US" b="0" dirty="0"/>
              <a:t>how the code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For logic comments, </a:t>
            </a:r>
          </a:p>
          <a:p>
            <a:r>
              <a:rPr lang="en-US" b="0" baseline="0" dirty="0"/>
              <a:t>I prefer SLASH </a:t>
            </a:r>
            <a:r>
              <a:rPr lang="en-US" b="0" baseline="0" dirty="0" err="1"/>
              <a:t>SLASH</a:t>
            </a:r>
            <a:r>
              <a:rPr lang="en-US" b="0" baseline="0" dirty="0"/>
              <a:t>,</a:t>
            </a:r>
          </a:p>
          <a:p>
            <a:r>
              <a:rPr lang="en-US" b="0" baseline="0" dirty="0"/>
              <a:t>line comments,</a:t>
            </a:r>
          </a:p>
          <a:p>
            <a:r>
              <a:rPr lang="en-US" b="0" baseline="0" dirty="0"/>
              <a:t>above the code block.</a:t>
            </a:r>
          </a:p>
          <a:p>
            <a:endParaRPr lang="en-US" b="0" baseline="0" dirty="0"/>
          </a:p>
          <a:p>
            <a:r>
              <a:rPr lang="en-US" b="0" baseline="0" dirty="0"/>
              <a:t>Save SLASH STAR,</a:t>
            </a:r>
          </a:p>
          <a:p>
            <a:r>
              <a:rPr lang="en-US" b="0" baseline="0" dirty="0"/>
              <a:t>block comments,</a:t>
            </a:r>
          </a:p>
          <a:p>
            <a:r>
              <a:rPr lang="en-US" b="0" baseline="0" dirty="0"/>
              <a:t>for documentation.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GREAT code is harder</a:t>
            </a:r>
          </a:p>
          <a:p>
            <a:endParaRPr lang="en-US" dirty="0"/>
          </a:p>
          <a:p>
            <a:r>
              <a:rPr lang="en-US" dirty="0"/>
              <a:t>See, the difference </a:t>
            </a:r>
          </a:p>
          <a:p>
            <a:r>
              <a:rPr lang="en-US" dirty="0"/>
              <a:t>between good code</a:t>
            </a:r>
          </a:p>
          <a:p>
            <a:r>
              <a:rPr lang="en-US" dirty="0"/>
              <a:t>and great code</a:t>
            </a:r>
          </a:p>
          <a:p>
            <a:r>
              <a:rPr lang="en-US" dirty="0"/>
              <a:t>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0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Most languages have </a:t>
            </a:r>
          </a:p>
          <a:p>
            <a:r>
              <a:rPr lang="en-US" b="0" dirty="0"/>
              <a:t>organizational standards,</a:t>
            </a:r>
          </a:p>
          <a:p>
            <a:r>
              <a:rPr lang="en-US" b="0" dirty="0"/>
              <a:t>how the code should be laid out.</a:t>
            </a:r>
          </a:p>
          <a:p>
            <a:endParaRPr lang="en-US" b="0" dirty="0"/>
          </a:p>
          <a:p>
            <a:r>
              <a:rPr lang="en-US" b="0" dirty="0"/>
              <a:t>JavaScript is not one of those languages.</a:t>
            </a:r>
          </a:p>
          <a:p>
            <a:endParaRPr lang="en-US" b="0" dirty="0"/>
          </a:p>
          <a:p>
            <a:r>
              <a:rPr lang="en-US" b="0" dirty="0"/>
              <a:t>But there are some widely held beliefs…</a:t>
            </a:r>
          </a:p>
          <a:p>
            <a:r>
              <a:rPr lang="en-US" b="0" dirty="0"/>
              <a:t>that it is best to follow.</a:t>
            </a:r>
          </a:p>
          <a:p>
            <a:endParaRPr lang="en-US" b="0" dirty="0"/>
          </a:p>
          <a:p>
            <a:r>
              <a:rPr lang="en-US" b="0" dirty="0"/>
              <a:t>This is file level organization:</a:t>
            </a:r>
          </a:p>
          <a:p>
            <a:r>
              <a:rPr lang="en-US" b="0" dirty="0"/>
              <a:t>require, constants, variables, classes,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class organization</a:t>
            </a:r>
          </a:p>
          <a:p>
            <a:r>
              <a:rPr lang="en-US" b="0" dirty="0"/>
              <a:t>static members, members, static methods,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function organization</a:t>
            </a:r>
          </a:p>
          <a:p>
            <a:r>
              <a:rPr lang="en-US" b="0" baseline="0" dirty="0"/>
              <a:t>validation, declaration,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and one thing you should</a:t>
            </a:r>
          </a:p>
          <a:p>
            <a:r>
              <a:rPr lang="en-US" b="0" baseline="0" dirty="0"/>
              <a:t>never ever do </a:t>
            </a:r>
          </a:p>
          <a:p>
            <a:r>
              <a:rPr lang="en-US" b="0" baseline="0" dirty="0"/>
              <a:t>in </a:t>
            </a:r>
            <a:r>
              <a:rPr lang="en-US" b="0" baseline="0" dirty="0" err="1"/>
              <a:t>javascript</a:t>
            </a:r>
            <a:r>
              <a:rPr lang="en-US" b="0" baseline="0" dirty="0"/>
              <a:t>…</a:t>
            </a:r>
          </a:p>
          <a:p>
            <a:endParaRPr lang="en-US" b="0" baseline="0" dirty="0"/>
          </a:p>
          <a:p>
            <a:r>
              <a:rPr lang="en-US" b="0" baseline="0" dirty="0"/>
              <a:t>NEVER rely on hoisting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For this next one</a:t>
            </a:r>
          </a:p>
          <a:p>
            <a:r>
              <a:rPr lang="en-US" dirty="0"/>
              <a:t>we are going to get </a:t>
            </a:r>
          </a:p>
          <a:p>
            <a:r>
              <a:rPr lang="en-US" dirty="0"/>
              <a:t>a little bit pedantic</a:t>
            </a:r>
          </a:p>
          <a:p>
            <a:r>
              <a:rPr lang="en-US" dirty="0"/>
              <a:t>and dig into </a:t>
            </a:r>
          </a:p>
          <a:p>
            <a:r>
              <a:rPr lang="en-US" dirty="0"/>
              <a:t>our Computer Science degrees…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 the concept of </a:t>
            </a:r>
          </a:p>
          <a:p>
            <a:r>
              <a:rPr lang="en-US" dirty="0"/>
              <a:t>Separation of Concerns (SOC) </a:t>
            </a:r>
          </a:p>
          <a:p>
            <a:r>
              <a:rPr lang="en-US" dirty="0"/>
              <a:t>allows one to divide a computer program </a:t>
            </a:r>
          </a:p>
          <a:p>
            <a:r>
              <a:rPr lang="en-US" dirty="0"/>
              <a:t>into logical sections </a:t>
            </a:r>
          </a:p>
          <a:p>
            <a:r>
              <a:rPr lang="en-US" dirty="0"/>
              <a:t>based on what each section </a:t>
            </a:r>
          </a:p>
          <a:p>
            <a:r>
              <a:rPr lang="en-US" dirty="0"/>
              <a:t>of that computer program does. 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Web Development, </a:t>
            </a:r>
          </a:p>
          <a:p>
            <a:r>
              <a:rPr lang="en-US" dirty="0"/>
              <a:t>HTML, CSS, and JavaScript </a:t>
            </a:r>
          </a:p>
          <a:p>
            <a:r>
              <a:rPr lang="en-US" dirty="0"/>
              <a:t>is an example of Separation of Concerns </a:t>
            </a:r>
          </a:p>
          <a:p>
            <a:r>
              <a:rPr lang="en-US" dirty="0"/>
              <a:t>where HTML is responsible for the content, </a:t>
            </a:r>
          </a:p>
          <a:p>
            <a:r>
              <a:rPr lang="en-US" dirty="0"/>
              <a:t>CSS is responsible for how the content looks, </a:t>
            </a:r>
          </a:p>
          <a:p>
            <a:r>
              <a:rPr lang="en-US" dirty="0"/>
              <a:t>and JavaScript is responsible for how the content behaves. 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beyond a fancy CS Degree, </a:t>
            </a:r>
          </a:p>
          <a:p>
            <a:r>
              <a:rPr lang="en-US" dirty="0"/>
              <a:t>separation of concerns means creating one thing </a:t>
            </a:r>
          </a:p>
          <a:p>
            <a:r>
              <a:rPr lang="en-US" dirty="0"/>
              <a:t>to do that thing well </a:t>
            </a:r>
          </a:p>
          <a:p>
            <a:r>
              <a:rPr lang="en-US" dirty="0"/>
              <a:t>without side effects. </a:t>
            </a:r>
          </a:p>
          <a:p>
            <a:endParaRPr lang="en-US" dirty="0"/>
          </a:p>
          <a:p>
            <a:r>
              <a:rPr lang="en-US" dirty="0"/>
              <a:t>It means writing many functions </a:t>
            </a:r>
          </a:p>
          <a:p>
            <a:r>
              <a:rPr lang="en-US" dirty="0"/>
              <a:t>that each do something well, </a:t>
            </a:r>
          </a:p>
          <a:p>
            <a:r>
              <a:rPr lang="en-US" dirty="0"/>
              <a:t>instead of one single function </a:t>
            </a:r>
          </a:p>
          <a:p>
            <a:r>
              <a:rPr lang="en-US" dirty="0"/>
              <a:t>that handles all the cases.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also means letting the various pieces </a:t>
            </a:r>
          </a:p>
          <a:p>
            <a:r>
              <a:rPr lang="en-US" dirty="0"/>
              <a:t>do exactly what they are good at </a:t>
            </a:r>
          </a:p>
          <a:p>
            <a:r>
              <a:rPr lang="en-US" dirty="0"/>
              <a:t>and not trying to force them </a:t>
            </a:r>
          </a:p>
          <a:p>
            <a:r>
              <a:rPr lang="en-US" dirty="0"/>
              <a:t>to do tasks that are better suited elsewhere. </a:t>
            </a:r>
          </a:p>
          <a:p>
            <a:endParaRPr lang="en-US" dirty="0"/>
          </a:p>
          <a:p>
            <a:r>
              <a:rPr lang="en-US" dirty="0"/>
              <a:t>It is this reason that we should not write style information </a:t>
            </a:r>
          </a:p>
          <a:p>
            <a:r>
              <a:rPr lang="en-US" dirty="0"/>
              <a:t>in JavaScript when a perfectly good CSS file will do. </a:t>
            </a:r>
          </a:p>
          <a:p>
            <a:endParaRPr lang="en-US" dirty="0"/>
          </a:p>
          <a:p>
            <a:r>
              <a:rPr lang="en-US" dirty="0"/>
              <a:t>You react fans</a:t>
            </a:r>
          </a:p>
          <a:p>
            <a:r>
              <a:rPr lang="en-US" dirty="0"/>
              <a:t>may actually have</a:t>
            </a:r>
          </a:p>
          <a:p>
            <a:r>
              <a:rPr lang="en-US" dirty="0"/>
              <a:t>a very different opinion</a:t>
            </a:r>
          </a:p>
          <a:p>
            <a:r>
              <a:rPr lang="en-US" dirty="0"/>
              <a:t>about this.</a:t>
            </a:r>
          </a:p>
          <a:p>
            <a:r>
              <a:rPr lang="en-US" dirty="0"/>
              <a:t>React is actively built</a:t>
            </a:r>
          </a:p>
          <a:p>
            <a:r>
              <a:rPr lang="en-US" dirty="0"/>
              <a:t>to disrupt this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good code</a:t>
            </a:r>
          </a:p>
          <a:p>
            <a:r>
              <a:rPr lang="en-US" baseline="0" dirty="0"/>
              <a:t>is written to be executed.</a:t>
            </a:r>
          </a:p>
          <a:p>
            <a:r>
              <a:rPr lang="en-US" baseline="0" dirty="0"/>
              <a:t>and</a:t>
            </a:r>
          </a:p>
          <a:p>
            <a:r>
              <a:rPr lang="en-US" baseline="0" dirty="0"/>
              <a:t>great code</a:t>
            </a:r>
          </a:p>
          <a:p>
            <a:r>
              <a:rPr lang="en-US" baseline="0" dirty="0"/>
              <a:t>is written to be read.</a:t>
            </a:r>
          </a:p>
          <a:p>
            <a:r>
              <a:rPr lang="en-US" baseline="0" dirty="0"/>
              <a:t>great code is written </a:t>
            </a:r>
          </a:p>
          <a:p>
            <a:r>
              <a:rPr lang="en-US" baseline="0" dirty="0"/>
              <a:t>to be consumed</a:t>
            </a:r>
          </a:p>
          <a:p>
            <a:r>
              <a:rPr lang="en-US" baseline="0" dirty="0"/>
              <a:t>not just by compilers,</a:t>
            </a:r>
          </a:p>
          <a:p>
            <a:r>
              <a:rPr lang="en-US" baseline="0" dirty="0"/>
              <a:t>but by humans being.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9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to Separation of Concerns</a:t>
            </a:r>
          </a:p>
          <a:p>
            <a:r>
              <a:rPr lang="en-US" dirty="0"/>
              <a:t>In Computer Science</a:t>
            </a:r>
          </a:p>
          <a:p>
            <a:r>
              <a:rPr lang="en-US" dirty="0"/>
              <a:t>There are three other principals</a:t>
            </a:r>
          </a:p>
          <a:p>
            <a:r>
              <a:rPr lang="en-US" dirty="0"/>
              <a:t>To</a:t>
            </a:r>
            <a:r>
              <a:rPr lang="en-US" baseline="0" dirty="0"/>
              <a:t> be aware of…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</a:t>
            </a:r>
          </a:p>
          <a:p>
            <a:endParaRPr lang="en-US" dirty="0"/>
          </a:p>
          <a:p>
            <a:r>
              <a:rPr lang="en-US" dirty="0"/>
              <a:t>Coupling is the measurement of </a:t>
            </a:r>
          </a:p>
          <a:p>
            <a:r>
              <a:rPr lang="en-US" dirty="0"/>
              <a:t>how interdependent two modules </a:t>
            </a:r>
          </a:p>
          <a:p>
            <a:r>
              <a:rPr lang="en-US" dirty="0"/>
              <a:t>or sections of code </a:t>
            </a:r>
          </a:p>
          <a:p>
            <a:r>
              <a:rPr lang="en-US" dirty="0"/>
              <a:t>are to one another. </a:t>
            </a:r>
          </a:p>
          <a:p>
            <a:endParaRPr lang="en-US" dirty="0"/>
          </a:p>
          <a:p>
            <a:r>
              <a:rPr lang="en-US" dirty="0"/>
              <a:t>How dependent on A is B and vice-versa? </a:t>
            </a:r>
          </a:p>
          <a:p>
            <a:r>
              <a:rPr lang="en-US" dirty="0"/>
              <a:t>Can A run without B? </a:t>
            </a:r>
          </a:p>
          <a:p>
            <a:r>
              <a:rPr lang="en-US" dirty="0"/>
              <a:t>Can B run without 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modules are said to be Tightly Coupled, </a:t>
            </a:r>
          </a:p>
          <a:p>
            <a:r>
              <a:rPr lang="en-US" dirty="0"/>
              <a:t>if they are very dependent on each other. </a:t>
            </a:r>
          </a:p>
          <a:p>
            <a:endParaRPr lang="en-US" dirty="0"/>
          </a:p>
          <a:p>
            <a:r>
              <a:rPr lang="en-US" dirty="0"/>
              <a:t>Conversely, they are said to be Weakly coupled </a:t>
            </a:r>
          </a:p>
          <a:p>
            <a:r>
              <a:rPr lang="en-US" dirty="0"/>
              <a:t>if they are only slightly dependent on one another.</a:t>
            </a:r>
          </a:p>
          <a:p>
            <a:endParaRPr lang="en-US" dirty="0"/>
          </a:p>
          <a:p>
            <a:r>
              <a:rPr lang="en-US" dirty="0"/>
              <a:t>In this example odd is tightly coupled to even</a:t>
            </a:r>
          </a:p>
          <a:p>
            <a:r>
              <a:rPr lang="en-US" dirty="0"/>
              <a:t>And even is tightly coupled to odd.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</a:t>
            </a:r>
            <a:r>
              <a:rPr lang="en-US" baseline="0" dirty="0"/>
              <a:t> is necessary </a:t>
            </a:r>
          </a:p>
          <a:p>
            <a:r>
              <a:rPr lang="en-US" baseline="0" dirty="0"/>
              <a:t>Because of the nature of code,</a:t>
            </a:r>
          </a:p>
          <a:p>
            <a:endParaRPr lang="en-US" baseline="0" dirty="0"/>
          </a:p>
          <a:p>
            <a:r>
              <a:rPr lang="en-US" baseline="0" dirty="0"/>
              <a:t>But designing classes and functions </a:t>
            </a:r>
          </a:p>
          <a:p>
            <a:r>
              <a:rPr lang="en-US" baseline="0" dirty="0"/>
              <a:t>To be independent </a:t>
            </a:r>
          </a:p>
          <a:p>
            <a:r>
              <a:rPr lang="en-US" baseline="0" dirty="0"/>
              <a:t>Provides for better re-use</a:t>
            </a:r>
          </a:p>
          <a:p>
            <a:r>
              <a:rPr lang="en-US" baseline="0" dirty="0"/>
              <a:t>And more understandable code.</a:t>
            </a:r>
          </a:p>
          <a:p>
            <a:endParaRPr lang="en-US" baseline="0" dirty="0"/>
          </a:p>
          <a:p>
            <a:r>
              <a:rPr lang="en-US" baseline="0" dirty="0"/>
              <a:t>Strive to keep coupling Weak.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Cohesion</a:t>
            </a:r>
          </a:p>
          <a:p>
            <a:endParaRPr lang="en-US" dirty="0"/>
          </a:p>
          <a:p>
            <a:r>
              <a:rPr lang="en-US" dirty="0"/>
              <a:t>Cohesion measures the degree </a:t>
            </a:r>
          </a:p>
          <a:p>
            <a:r>
              <a:rPr lang="en-US" dirty="0"/>
              <a:t>to which things within a section or module of code </a:t>
            </a:r>
          </a:p>
          <a:p>
            <a:r>
              <a:rPr lang="en-US" dirty="0"/>
              <a:t>belong together. </a:t>
            </a:r>
          </a:p>
          <a:p>
            <a:endParaRPr lang="en-US" dirty="0"/>
          </a:p>
          <a:p>
            <a:r>
              <a:rPr lang="en-US" dirty="0"/>
              <a:t>This is usually described as having High Cohesion, </a:t>
            </a:r>
          </a:p>
          <a:p>
            <a:r>
              <a:rPr lang="en-US" dirty="0"/>
              <a:t>meaning things within the module belong together, </a:t>
            </a:r>
          </a:p>
          <a:p>
            <a:r>
              <a:rPr lang="en-US" dirty="0"/>
              <a:t>or Low Cohesion, </a:t>
            </a:r>
          </a:p>
          <a:p>
            <a:r>
              <a:rPr lang="en-US" dirty="0"/>
              <a:t>meaning that they 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might say that</a:t>
            </a:r>
          </a:p>
          <a:p>
            <a:r>
              <a:rPr lang="en-US" dirty="0"/>
              <a:t>in this example code</a:t>
            </a:r>
          </a:p>
          <a:p>
            <a:r>
              <a:rPr lang="en-US" dirty="0" err="1"/>
              <a:t>isEven</a:t>
            </a:r>
            <a:r>
              <a:rPr lang="en-US" dirty="0"/>
              <a:t> and </a:t>
            </a:r>
            <a:r>
              <a:rPr lang="en-US" dirty="0" err="1"/>
              <a:t>isOdd</a:t>
            </a:r>
            <a:endParaRPr lang="en-US" dirty="0"/>
          </a:p>
          <a:p>
            <a:r>
              <a:rPr lang="en-US" dirty="0"/>
              <a:t>Have</a:t>
            </a:r>
            <a:r>
              <a:rPr lang="en-US" baseline="0" dirty="0"/>
              <a:t> high </a:t>
            </a:r>
            <a:r>
              <a:rPr lang="en-US" baseline="0" dirty="0" err="1"/>
              <a:t>cohession</a:t>
            </a:r>
            <a:endParaRPr lang="en-US" baseline="0" dirty="0"/>
          </a:p>
          <a:p>
            <a:r>
              <a:rPr lang="en-US" baseline="0" dirty="0"/>
              <a:t>Because they are similar.</a:t>
            </a:r>
          </a:p>
          <a:p>
            <a:endParaRPr lang="en-US" baseline="0" dirty="0"/>
          </a:p>
          <a:p>
            <a:r>
              <a:rPr lang="en-US" baseline="0" dirty="0"/>
              <a:t>while </a:t>
            </a:r>
            <a:r>
              <a:rPr lang="en-US" baseline="0" dirty="0" err="1"/>
              <a:t>isRectangle</a:t>
            </a:r>
            <a:endParaRPr lang="en-US" baseline="0" dirty="0"/>
          </a:p>
          <a:p>
            <a:r>
              <a:rPr lang="en-US" baseline="0" dirty="0"/>
              <a:t>has Low </a:t>
            </a:r>
            <a:r>
              <a:rPr lang="en-US" baseline="0" dirty="0" err="1"/>
              <a:t>Cohession</a:t>
            </a:r>
            <a:endParaRPr lang="en-US" baseline="0" dirty="0"/>
          </a:p>
          <a:p>
            <a:r>
              <a:rPr lang="en-US" baseline="0" dirty="0"/>
              <a:t>with </a:t>
            </a:r>
            <a:r>
              <a:rPr lang="en-US" baseline="0" dirty="0" err="1"/>
              <a:t>isOdd</a:t>
            </a:r>
            <a:r>
              <a:rPr lang="en-US" baseline="0" dirty="0"/>
              <a:t> and </a:t>
            </a:r>
            <a:r>
              <a:rPr lang="en-US" baseline="0" dirty="0" err="1"/>
              <a:t>isEven</a:t>
            </a:r>
            <a:endParaRPr lang="en-US" baseline="0" dirty="0"/>
          </a:p>
          <a:p>
            <a:r>
              <a:rPr lang="en-US" baseline="0" dirty="0"/>
              <a:t>Because it is not related to either.</a:t>
            </a:r>
          </a:p>
          <a:p>
            <a:endParaRPr lang="en-US" baseline="0" dirty="0"/>
          </a:p>
          <a:p>
            <a:r>
              <a:rPr lang="en-US" baseline="0" dirty="0"/>
              <a:t>If you observe </a:t>
            </a:r>
            <a:r>
              <a:rPr lang="en-US" dirty="0"/>
              <a:t>Side Effects </a:t>
            </a:r>
          </a:p>
          <a:p>
            <a:r>
              <a:rPr lang="en-US" dirty="0"/>
              <a:t>from running a module or function </a:t>
            </a:r>
          </a:p>
          <a:p>
            <a:r>
              <a:rPr lang="en-US" dirty="0"/>
              <a:t>that can imply poor cohesion.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  <a:p>
            <a:endParaRPr lang="en-US" dirty="0"/>
          </a:p>
          <a:p>
            <a:r>
              <a:rPr lang="en-US" dirty="0" err="1"/>
              <a:t>Cyclomatic</a:t>
            </a:r>
            <a:r>
              <a:rPr lang="en-US" dirty="0"/>
              <a:t> Complexity is the measure of how </a:t>
            </a:r>
          </a:p>
          <a:p>
            <a:r>
              <a:rPr lang="en-US" dirty="0"/>
              <a:t>complex a section of code is, </a:t>
            </a:r>
          </a:p>
          <a:p>
            <a:r>
              <a:rPr lang="en-US" dirty="0"/>
              <a:t>based on the number of paths </a:t>
            </a:r>
          </a:p>
          <a:p>
            <a:r>
              <a:rPr lang="en-US" dirty="0"/>
              <a:t>through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is to say, </a:t>
            </a:r>
          </a:p>
          <a:p>
            <a:r>
              <a:rPr lang="en-US" dirty="0"/>
              <a:t>the more non-linear outcomes </a:t>
            </a:r>
          </a:p>
          <a:p>
            <a:r>
              <a:rPr lang="en-US" dirty="0"/>
              <a:t>the code generates, </a:t>
            </a:r>
          </a:p>
          <a:p>
            <a:r>
              <a:rPr lang="en-US" dirty="0"/>
              <a:t>the higher its </a:t>
            </a:r>
          </a:p>
          <a:p>
            <a:r>
              <a:rPr lang="en-US" dirty="0" err="1"/>
              <a:t>Cyclomatic</a:t>
            </a:r>
            <a:r>
              <a:rPr lang="en-US" dirty="0"/>
              <a:t> Complexity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often judged</a:t>
            </a:r>
          </a:p>
          <a:p>
            <a:r>
              <a:rPr lang="en-US" dirty="0"/>
              <a:t>by the number of conditional statements </a:t>
            </a:r>
          </a:p>
          <a:p>
            <a:r>
              <a:rPr lang="en-US" dirty="0"/>
              <a:t>in your code. </a:t>
            </a:r>
          </a:p>
          <a:p>
            <a:endParaRPr lang="en-US" dirty="0"/>
          </a:p>
          <a:p>
            <a:r>
              <a:rPr lang="en-US" dirty="0"/>
              <a:t>A function that has no conditionals, </a:t>
            </a:r>
          </a:p>
          <a:p>
            <a:r>
              <a:rPr lang="en-US" dirty="0"/>
              <a:t>is said to have a </a:t>
            </a:r>
            <a:r>
              <a:rPr lang="en-US" dirty="0" err="1"/>
              <a:t>Cyclomatic</a:t>
            </a:r>
            <a:r>
              <a:rPr lang="en-US" dirty="0"/>
              <a:t> Complexity of 1. </a:t>
            </a:r>
          </a:p>
          <a:p>
            <a:r>
              <a:rPr lang="en-US" dirty="0"/>
              <a:t>If it had a single conditional with two out comes </a:t>
            </a:r>
          </a:p>
          <a:p>
            <a:r>
              <a:rPr lang="en-US" dirty="0"/>
              <a:t>(a typical if/else for example) </a:t>
            </a:r>
          </a:p>
          <a:p>
            <a:r>
              <a:rPr lang="en-US" dirty="0"/>
              <a:t>it would have a </a:t>
            </a:r>
            <a:r>
              <a:rPr lang="en-US" dirty="0" err="1"/>
              <a:t>Cyclomatic</a:t>
            </a:r>
            <a:r>
              <a:rPr lang="en-US" dirty="0"/>
              <a:t> Complexity of 2,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</a:t>
            </a:r>
            <a:r>
              <a:rPr lang="en-US" baseline="0" dirty="0"/>
              <a:t> odd function shown here, </a:t>
            </a:r>
          </a:p>
          <a:p>
            <a:r>
              <a:rPr lang="en-US" baseline="0" dirty="0"/>
              <a:t>Has a </a:t>
            </a:r>
            <a:r>
              <a:rPr lang="en-US" baseline="0" dirty="0" err="1"/>
              <a:t>cyclomatic</a:t>
            </a:r>
            <a:r>
              <a:rPr lang="en-US" baseline="0" dirty="0"/>
              <a:t> complexity of 3</a:t>
            </a:r>
          </a:p>
          <a:p>
            <a:r>
              <a:rPr lang="en-US" baseline="0" dirty="0"/>
              <a:t>As it contains one if statement</a:t>
            </a:r>
          </a:p>
          <a:p>
            <a:r>
              <a:rPr lang="en-US" baseline="0" dirty="0"/>
              <a:t>And one ternary operator</a:t>
            </a:r>
          </a:p>
          <a:p>
            <a:r>
              <a:rPr lang="en-US" baseline="0" dirty="0"/>
              <a:t>With two end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code is code that </a:t>
            </a:r>
          </a:p>
          <a:p>
            <a:r>
              <a:rPr lang="en-US" dirty="0"/>
              <a:t>gets the job done.</a:t>
            </a:r>
          </a:p>
          <a:p>
            <a:r>
              <a:rPr lang="en-US" dirty="0"/>
              <a:t>it solves the problem.</a:t>
            </a:r>
          </a:p>
          <a:p>
            <a:r>
              <a:rPr lang="en-US" dirty="0"/>
              <a:t>it works,</a:t>
            </a:r>
          </a:p>
          <a:p>
            <a:r>
              <a:rPr lang="en-US" dirty="0"/>
              <a:t>and it doesn’t fuck anything up.</a:t>
            </a:r>
          </a:p>
          <a:p>
            <a:endParaRPr lang="en-US" dirty="0"/>
          </a:p>
          <a:p>
            <a:r>
              <a:rPr lang="en-US" dirty="0"/>
              <a:t>But that's is only half of the problem.</a:t>
            </a:r>
          </a:p>
          <a:p>
            <a:endParaRPr lang="en-US" dirty="0"/>
          </a:p>
          <a:p>
            <a:r>
              <a:rPr lang="en-US" dirty="0"/>
              <a:t>Yes, good code works… &lt;ADVANCE&gt;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 is not bad, </a:t>
            </a:r>
          </a:p>
          <a:p>
            <a:r>
              <a:rPr lang="en-US" dirty="0"/>
              <a:t>in and of itself, </a:t>
            </a:r>
          </a:p>
          <a:p>
            <a:r>
              <a:rPr lang="en-US" dirty="0"/>
              <a:t>but the more complex the code, </a:t>
            </a:r>
          </a:p>
          <a:p>
            <a:r>
              <a:rPr lang="en-US" dirty="0"/>
              <a:t>the higher the possibility of failure, </a:t>
            </a:r>
          </a:p>
          <a:p>
            <a:r>
              <a:rPr lang="en-US" dirty="0"/>
              <a:t>and the more testing required. </a:t>
            </a:r>
          </a:p>
          <a:p>
            <a:endParaRPr lang="en-US" dirty="0"/>
          </a:p>
          <a:p>
            <a:r>
              <a:rPr lang="en-US" dirty="0"/>
              <a:t>A function should strive </a:t>
            </a:r>
          </a:p>
          <a:p>
            <a:r>
              <a:rPr lang="en-US" dirty="0"/>
              <a:t>for a lower complexity score if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Altogether Coupling, Cohesion, and Cyclomatic Complexity</a:t>
            </a:r>
          </a:p>
          <a:p>
            <a:r>
              <a:rPr lang="en-US" dirty="0"/>
              <a:t>are a means to an end…</a:t>
            </a:r>
          </a:p>
          <a:p>
            <a:r>
              <a:rPr lang="en-US" dirty="0"/>
              <a:t>writing understandable code.</a:t>
            </a:r>
          </a:p>
          <a:p>
            <a:endParaRPr lang="en-US" dirty="0"/>
          </a:p>
          <a:p>
            <a:r>
              <a:rPr lang="en-US" dirty="0"/>
              <a:t>The stronger the coupling,</a:t>
            </a:r>
          </a:p>
          <a:p>
            <a:r>
              <a:rPr lang="en-US" dirty="0"/>
              <a:t>the weaker the cohesion, </a:t>
            </a:r>
          </a:p>
          <a:p>
            <a:r>
              <a:rPr lang="en-US" dirty="0"/>
              <a:t>the higher the cyclomatic complexity,</a:t>
            </a:r>
          </a:p>
          <a:p>
            <a:r>
              <a:rPr lang="en-US" dirty="0"/>
              <a:t>these are all indicators</a:t>
            </a:r>
          </a:p>
          <a:p>
            <a:r>
              <a:rPr lang="en-US" dirty="0"/>
              <a:t>of poor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777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this code.</a:t>
            </a:r>
          </a:p>
          <a:p>
            <a:endParaRPr lang="en-US" baseline="0" dirty="0"/>
          </a:p>
          <a:p>
            <a:r>
              <a:rPr lang="en-US" baseline="0" dirty="0"/>
              <a:t>What would happen </a:t>
            </a:r>
          </a:p>
          <a:p>
            <a:r>
              <a:rPr lang="en-US" baseline="0" dirty="0"/>
              <a:t>If Y was null?</a:t>
            </a:r>
          </a:p>
          <a:p>
            <a:r>
              <a:rPr lang="en-US" baseline="0" dirty="0"/>
              <a:t>If Y was a String?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coding</a:t>
            </a:r>
          </a:p>
          <a:p>
            <a:r>
              <a:rPr lang="en-US" dirty="0"/>
              <a:t>is the art of writing code</a:t>
            </a:r>
          </a:p>
          <a:p>
            <a:r>
              <a:rPr lang="en-US" dirty="0"/>
              <a:t>in such a way </a:t>
            </a:r>
          </a:p>
          <a:p>
            <a:r>
              <a:rPr lang="en-US" dirty="0"/>
              <a:t>that it prevents</a:t>
            </a:r>
          </a:p>
          <a:p>
            <a:r>
              <a:rPr lang="en-US" dirty="0"/>
              <a:t>the users of the code</a:t>
            </a:r>
          </a:p>
          <a:p>
            <a:r>
              <a:rPr lang="en-US" dirty="0"/>
              <a:t>from making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validate</a:t>
            </a:r>
          </a:p>
          <a:p>
            <a:r>
              <a:rPr lang="en-US" dirty="0"/>
              <a:t>your inputs (the arguments)</a:t>
            </a:r>
          </a:p>
          <a:p>
            <a:endParaRPr lang="en-US" dirty="0"/>
          </a:p>
          <a:p>
            <a:r>
              <a:rPr lang="en-US" dirty="0"/>
              <a:t>A note about typescript:</a:t>
            </a:r>
          </a:p>
          <a:p>
            <a:r>
              <a:rPr lang="en-US" dirty="0"/>
              <a:t>Some might point out</a:t>
            </a:r>
          </a:p>
          <a:p>
            <a:r>
              <a:rPr lang="en-US" dirty="0"/>
              <a:t>that typescript already solves this.</a:t>
            </a:r>
          </a:p>
          <a:p>
            <a:r>
              <a:rPr lang="en-US" dirty="0"/>
              <a:t>but typescript only actually solves a portion of this, type checking.</a:t>
            </a:r>
          </a:p>
          <a:p>
            <a:r>
              <a:rPr lang="en-US" dirty="0"/>
              <a:t>What would happen</a:t>
            </a:r>
          </a:p>
          <a:p>
            <a:r>
              <a:rPr lang="en-US" dirty="0"/>
              <a:t>if Y was a </a:t>
            </a:r>
            <a:r>
              <a:rPr lang="en-US" dirty="0" err="1"/>
              <a:t>NaN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Always validate</a:t>
            </a:r>
          </a:p>
          <a:p>
            <a:r>
              <a:rPr lang="en-US" dirty="0"/>
              <a:t>your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just one example</a:t>
            </a:r>
          </a:p>
          <a:p>
            <a:r>
              <a:rPr lang="en-US" dirty="0"/>
              <a:t>of defensive coding.</a:t>
            </a:r>
          </a:p>
          <a:p>
            <a:endParaRPr lang="en-US" dirty="0"/>
          </a:p>
          <a:p>
            <a:r>
              <a:rPr lang="en-US" dirty="0"/>
              <a:t>Write your code</a:t>
            </a:r>
          </a:p>
          <a:p>
            <a:r>
              <a:rPr lang="en-US" dirty="0"/>
              <a:t>to actively prevent</a:t>
            </a:r>
          </a:p>
          <a:p>
            <a:r>
              <a:rPr lang="en-US" dirty="0"/>
              <a:t>the users of your code</a:t>
            </a:r>
          </a:p>
          <a:p>
            <a:r>
              <a:rPr lang="en-US" dirty="0"/>
              <a:t>from getting into a bad state.</a:t>
            </a:r>
          </a:p>
          <a:p>
            <a:endParaRPr lang="en-US" dirty="0"/>
          </a:p>
          <a:p>
            <a:r>
              <a:rPr lang="en-US" dirty="0"/>
              <a:t>This brings us very nicely to the next point…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code is like building a user interface.</a:t>
            </a:r>
          </a:p>
          <a:p>
            <a:endParaRPr lang="en-US" dirty="0"/>
          </a:p>
          <a:p>
            <a:r>
              <a:rPr lang="en-US" dirty="0"/>
              <a:t>Build everything</a:t>
            </a:r>
          </a:p>
          <a:p>
            <a:r>
              <a:rPr lang="en-US" dirty="0"/>
              <a:t>with the user's experience</a:t>
            </a:r>
          </a:p>
          <a:p>
            <a:r>
              <a:rPr lang="en-US" dirty="0"/>
              <a:t>in mind.</a:t>
            </a:r>
          </a:p>
          <a:p>
            <a:endParaRPr lang="en-US" dirty="0"/>
          </a:p>
          <a:p>
            <a:r>
              <a:rPr lang="en-US" dirty="0"/>
              <a:t>Anyone who inherits your code</a:t>
            </a:r>
          </a:p>
          <a:p>
            <a:r>
              <a:rPr lang="en-US" dirty="0"/>
              <a:t>anyone who ever reads your code</a:t>
            </a:r>
          </a:p>
          <a:p>
            <a:r>
              <a:rPr lang="en-US" dirty="0"/>
              <a:t>Those are the users of your code.</a:t>
            </a:r>
          </a:p>
          <a:p>
            <a:endParaRPr lang="en-US" dirty="0"/>
          </a:p>
          <a:p>
            <a:r>
              <a:rPr lang="en-US" sz="12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always ask yourself</a:t>
            </a:r>
          </a:p>
          <a:p>
            <a:r>
              <a:rPr lang="en-US" sz="12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will others use my code?</a:t>
            </a:r>
          </a:p>
          <a:p>
            <a:r>
              <a:rPr lang="en-US" sz="12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can I make their experience with my code better?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your code as accessible </a:t>
            </a:r>
          </a:p>
          <a:p>
            <a:r>
              <a:rPr lang="en-US" dirty="0"/>
              <a:t>to another developer as possible. </a:t>
            </a:r>
          </a:p>
          <a:p>
            <a:endParaRPr lang="en-US" dirty="0"/>
          </a:p>
          <a:p>
            <a:r>
              <a:rPr lang="en-US" dirty="0"/>
              <a:t>The more we reuse one another's code, </a:t>
            </a:r>
          </a:p>
          <a:p>
            <a:r>
              <a:rPr lang="en-US" dirty="0"/>
              <a:t>the better all our code becomes.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but great code teaches.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52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today's day and age</a:t>
            </a:r>
          </a:p>
          <a:p>
            <a:r>
              <a:rPr lang="en-US" dirty="0"/>
              <a:t>no code is an island.</a:t>
            </a:r>
          </a:p>
          <a:p>
            <a:endParaRPr lang="en-US" dirty="0"/>
          </a:p>
          <a:p>
            <a:r>
              <a:rPr lang="en-US" dirty="0"/>
              <a:t>We never write code </a:t>
            </a:r>
          </a:p>
          <a:p>
            <a:r>
              <a:rPr lang="en-US" dirty="0"/>
              <a:t>"just for ourselves" anymore</a:t>
            </a:r>
          </a:p>
          <a:p>
            <a:endParaRPr lang="en-US" dirty="0"/>
          </a:p>
          <a:p>
            <a:r>
              <a:rPr lang="en-US" dirty="0"/>
              <a:t>As such it is critical to always be considerate </a:t>
            </a:r>
          </a:p>
          <a:p>
            <a:r>
              <a:rPr lang="en-US" dirty="0"/>
              <a:t>of how others are going to use your code. </a:t>
            </a:r>
          </a:p>
          <a:p>
            <a:endParaRPr lang="en-US" dirty="0"/>
          </a:p>
          <a:p>
            <a:r>
              <a:rPr lang="en-US" dirty="0"/>
              <a:t>Which brings us to </a:t>
            </a:r>
          </a:p>
          <a:p>
            <a:r>
              <a:rPr lang="en-US" dirty="0"/>
              <a:t>our final technique…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you fail to communicate </a:t>
            </a:r>
          </a:p>
          <a:p>
            <a:r>
              <a:rPr lang="en-US" b="1" dirty="0"/>
              <a:t>how your code runs, </a:t>
            </a:r>
          </a:p>
          <a:p>
            <a:r>
              <a:rPr lang="en-US" b="1" dirty="0"/>
              <a:t>you might as well </a:t>
            </a:r>
          </a:p>
          <a:p>
            <a:r>
              <a:rPr lang="en-US" b="1" dirty="0"/>
              <a:t>not have written the code at all.</a:t>
            </a:r>
          </a:p>
          <a:p>
            <a:endParaRPr lang="en-US" b="1" dirty="0"/>
          </a:p>
          <a:p>
            <a:r>
              <a:rPr lang="en-US" b="0" dirty="0"/>
              <a:t>I'm just going to let that</a:t>
            </a:r>
          </a:p>
          <a:p>
            <a:r>
              <a:rPr lang="en-US" b="0" dirty="0"/>
              <a:t>sink in for a minute.</a:t>
            </a:r>
          </a:p>
          <a:p>
            <a:endParaRPr lang="en-US" b="0" dirty="0"/>
          </a:p>
          <a:p>
            <a:r>
              <a:rPr lang="en-US" b="0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 said before</a:t>
            </a:r>
          </a:p>
          <a:p>
            <a:endParaRPr lang="en-US" dirty="0"/>
          </a:p>
          <a:p>
            <a:r>
              <a:rPr lang="en-US" dirty="0"/>
              <a:t>SLASH </a:t>
            </a:r>
            <a:r>
              <a:rPr lang="en-US" dirty="0" err="1"/>
              <a:t>SLASH</a:t>
            </a:r>
            <a:r>
              <a:rPr lang="en-US" dirty="0"/>
              <a:t>, </a:t>
            </a:r>
          </a:p>
          <a:p>
            <a:r>
              <a:rPr lang="en-US" dirty="0"/>
              <a:t>line comments,</a:t>
            </a:r>
          </a:p>
          <a:p>
            <a:r>
              <a:rPr lang="en-US" dirty="0"/>
              <a:t>use for logic comments</a:t>
            </a:r>
          </a:p>
          <a:p>
            <a:r>
              <a:rPr lang="en-US" dirty="0"/>
              <a:t>inline in the code.</a:t>
            </a:r>
          </a:p>
          <a:p>
            <a:endParaRPr lang="en-US" dirty="0"/>
          </a:p>
          <a:p>
            <a:r>
              <a:rPr lang="en-US" dirty="0"/>
              <a:t>SLASH STAR,</a:t>
            </a:r>
          </a:p>
          <a:p>
            <a:r>
              <a:rPr lang="en-US" dirty="0"/>
              <a:t>block comments,</a:t>
            </a:r>
          </a:p>
          <a:p>
            <a:r>
              <a:rPr lang="en-US" dirty="0"/>
              <a:t>use for documenting</a:t>
            </a:r>
          </a:p>
          <a:p>
            <a:r>
              <a:rPr lang="en-US" dirty="0"/>
              <a:t>what our code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on that note</a:t>
            </a:r>
          </a:p>
          <a:p>
            <a:r>
              <a:rPr lang="en-US" dirty="0"/>
              <a:t>I highly recommend</a:t>
            </a:r>
          </a:p>
          <a:p>
            <a:r>
              <a:rPr lang="en-US" dirty="0"/>
              <a:t>you always take advantage of </a:t>
            </a:r>
          </a:p>
          <a:p>
            <a:r>
              <a:rPr lang="en-US" dirty="0" err="1"/>
              <a:t>JSDoc</a:t>
            </a:r>
            <a:r>
              <a:rPr lang="en-US" dirty="0"/>
              <a:t> / </a:t>
            </a:r>
            <a:r>
              <a:rPr lang="en-US" dirty="0" err="1"/>
              <a:t>TSDoc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two libraries,</a:t>
            </a:r>
          </a:p>
          <a:p>
            <a:r>
              <a:rPr lang="en-US" dirty="0"/>
              <a:t>which are included by default</a:t>
            </a:r>
          </a:p>
          <a:p>
            <a:r>
              <a:rPr lang="en-US" dirty="0"/>
              <a:t>in most IDEs</a:t>
            </a:r>
          </a:p>
          <a:p>
            <a:r>
              <a:rPr lang="en-US" dirty="0"/>
              <a:t>make documentation not just easy</a:t>
            </a:r>
          </a:p>
          <a:p>
            <a:r>
              <a:rPr lang="en-US" dirty="0"/>
              <a:t>but incredibly powerful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SLASH STAR </a:t>
            </a:r>
            <a:r>
              <a:rPr lang="en-US" baseline="0" dirty="0" err="1"/>
              <a:t>STAR</a:t>
            </a:r>
            <a:r>
              <a:rPr lang="en-US" baseline="0" dirty="0"/>
              <a:t> RETURN</a:t>
            </a:r>
          </a:p>
          <a:p>
            <a:r>
              <a:rPr lang="en-US" baseline="0" dirty="0"/>
              <a:t>before a function or class</a:t>
            </a:r>
          </a:p>
          <a:p>
            <a:r>
              <a:rPr lang="en-US" baseline="0" dirty="0"/>
              <a:t>in most IDEs </a:t>
            </a:r>
          </a:p>
          <a:p>
            <a:r>
              <a:rPr lang="en-US" baseline="0" dirty="0"/>
              <a:t>will give you a pre-formatted</a:t>
            </a:r>
          </a:p>
          <a:p>
            <a:r>
              <a:rPr lang="en-US" baseline="0" dirty="0"/>
              <a:t>documentation block</a:t>
            </a:r>
          </a:p>
          <a:p>
            <a:r>
              <a:rPr lang="en-US" baseline="0" dirty="0"/>
              <a:t>that you just have to fill out.</a:t>
            </a:r>
          </a:p>
          <a:p>
            <a:endParaRPr lang="en-US" baseline="0" dirty="0"/>
          </a:p>
          <a:p>
            <a:r>
              <a:rPr lang="en-US" baseline="0" dirty="0"/>
              <a:t>Nothing could be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absolutely critical </a:t>
            </a:r>
          </a:p>
          <a:p>
            <a:r>
              <a:rPr lang="en-US" dirty="0"/>
              <a:t>that you document your code, </a:t>
            </a:r>
          </a:p>
          <a:p>
            <a:r>
              <a:rPr lang="en-US" dirty="0"/>
              <a:t>especially if you expect </a:t>
            </a:r>
          </a:p>
          <a:p>
            <a:r>
              <a:rPr lang="en-US" dirty="0"/>
              <a:t>anyone else to use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that's it.</a:t>
            </a:r>
          </a:p>
          <a:p>
            <a:endParaRPr lang="en-US" dirty="0"/>
          </a:p>
          <a:p>
            <a:r>
              <a:rPr lang="en-US" dirty="0"/>
              <a:t>I'm sure </a:t>
            </a:r>
          </a:p>
          <a:p>
            <a:r>
              <a:rPr lang="en-US" dirty="0"/>
              <a:t>for a lot of you</a:t>
            </a:r>
          </a:p>
          <a:p>
            <a:r>
              <a:rPr lang="en-US" dirty="0"/>
              <a:t>you might feel</a:t>
            </a:r>
          </a:p>
          <a:p>
            <a:r>
              <a:rPr lang="en-US" dirty="0"/>
              <a:t>these are not even necessary.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are not</a:t>
            </a:r>
          </a:p>
          <a:p>
            <a:r>
              <a:rPr lang="en-US" dirty="0"/>
              <a:t>the end target of your code.</a:t>
            </a:r>
          </a:p>
          <a:p>
            <a:endParaRPr lang="en-US" dirty="0"/>
          </a:p>
          <a:p>
            <a:r>
              <a:rPr lang="en-US" dirty="0"/>
              <a:t>You are not </a:t>
            </a:r>
          </a:p>
          <a:p>
            <a:r>
              <a:rPr lang="en-US" dirty="0"/>
              <a:t>the consumer of it,</a:t>
            </a:r>
          </a:p>
          <a:p>
            <a:endParaRPr lang="en-US" dirty="0"/>
          </a:p>
          <a:p>
            <a:r>
              <a:rPr lang="en-US" dirty="0"/>
              <a:t>you are not</a:t>
            </a:r>
          </a:p>
          <a:p>
            <a:r>
              <a:rPr lang="en-US" dirty="0"/>
              <a:t>the user of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9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not</a:t>
            </a:r>
          </a:p>
          <a:p>
            <a:r>
              <a:rPr lang="en-US" dirty="0"/>
              <a:t>the person </a:t>
            </a:r>
          </a:p>
          <a:p>
            <a:r>
              <a:rPr lang="en-US" dirty="0"/>
              <a:t>who has to read your code</a:t>
            </a:r>
          </a:p>
          <a:p>
            <a:r>
              <a:rPr lang="en-US" dirty="0"/>
              <a:t>at 3am</a:t>
            </a:r>
          </a:p>
          <a:p>
            <a:r>
              <a:rPr lang="en-US" dirty="0"/>
              <a:t>on a Tuesday</a:t>
            </a:r>
          </a:p>
          <a:p>
            <a:r>
              <a:rPr lang="en-US" dirty="0"/>
              <a:t>because its fucking up production.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 I remind you once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it teaches </a:t>
            </a:r>
          </a:p>
          <a:p>
            <a:endParaRPr lang="en-US" baseline="0" dirty="0"/>
          </a:p>
          <a:p>
            <a:r>
              <a:rPr lang="en-US" baseline="0" dirty="0"/>
              <a:t> - how to understand the problem</a:t>
            </a:r>
          </a:p>
          <a:p>
            <a:endParaRPr lang="en-US" baseline="0" dirty="0"/>
          </a:p>
          <a:p>
            <a:r>
              <a:rPr lang="en-US" baseline="0" dirty="0"/>
              <a:t> - how to understand the solution </a:t>
            </a:r>
          </a:p>
          <a:p>
            <a:endParaRPr lang="en-US" baseline="0" dirty="0"/>
          </a:p>
          <a:p>
            <a:r>
              <a:rPr lang="en-US" baseline="0" dirty="0"/>
              <a:t> - and how to move beyond.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Writing great code </a:t>
            </a:r>
          </a:p>
          <a:p>
            <a:r>
              <a:rPr lang="en-US" b="0" dirty="0"/>
              <a:t>is about writing code</a:t>
            </a:r>
          </a:p>
          <a:p>
            <a:r>
              <a:rPr lang="en-US" b="0" dirty="0"/>
              <a:t>for other people.</a:t>
            </a:r>
          </a:p>
          <a:p>
            <a:endParaRPr lang="en-US" b="0" dirty="0"/>
          </a:p>
          <a:p>
            <a:r>
              <a:rPr lang="en-US" b="0" dirty="0"/>
              <a:t>And that means code that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85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understandable</a:t>
            </a:r>
          </a:p>
          <a:p>
            <a:r>
              <a:rPr lang="en-US" dirty="0"/>
              <a:t>and usable.</a:t>
            </a:r>
          </a:p>
          <a:p>
            <a:endParaRPr lang="en-US" dirty="0"/>
          </a:p>
          <a:p>
            <a:r>
              <a:rPr lang="en-US" dirty="0"/>
              <a:t>And as I said before…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96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code works…</a:t>
            </a:r>
          </a:p>
          <a:p>
            <a:r>
              <a:rPr lang="en-US" dirty="0"/>
              <a:t>but great code teaches.</a:t>
            </a:r>
          </a:p>
          <a:p>
            <a:endParaRPr lang="en-US" dirty="0"/>
          </a:p>
          <a:p>
            <a:r>
              <a:rPr lang="en-US" dirty="0"/>
              <a:t>So be a great code teacher.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anyone can write good code</a:t>
            </a:r>
          </a:p>
          <a:p>
            <a:r>
              <a:rPr lang="en-US" baseline="0" dirty="0"/>
              <a:t>but the true master of software,</a:t>
            </a:r>
          </a:p>
          <a:p>
            <a:r>
              <a:rPr lang="en-US" baseline="0" dirty="0"/>
              <a:t>the true mythical 10x programmers,</a:t>
            </a:r>
          </a:p>
          <a:p>
            <a:r>
              <a:rPr lang="en-US" baseline="0" dirty="0"/>
              <a:t>they write great code</a:t>
            </a:r>
          </a:p>
          <a:p>
            <a:r>
              <a:rPr lang="en-US" baseline="0" dirty="0"/>
              <a:t>code that enables others</a:t>
            </a:r>
          </a:p>
          <a:p>
            <a:r>
              <a:rPr lang="en-US" baseline="0" dirty="0"/>
              <a:t>code that empowers others</a:t>
            </a:r>
          </a:p>
          <a:p>
            <a:r>
              <a:rPr lang="en-US" baseline="0" dirty="0"/>
              <a:t>code that elevates the conversation.</a:t>
            </a:r>
          </a:p>
          <a:p>
            <a:r>
              <a:rPr lang="en-US" baseline="0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D7CAEE-3E38-4DED-9135-4E056CB1A8C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333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72390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314450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905000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2495550"/>
            <a:ext cx="2040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people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54890-B33A-4D18-A55A-C0B5B04E4AD2}"/>
              </a:ext>
            </a:extLst>
          </p:cNvPr>
          <p:cNvSpPr txBox="1"/>
          <p:nvPr/>
        </p:nvSpPr>
        <p:spPr>
          <a:xfrm rot="19972890">
            <a:off x="3232768" y="1678725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Sans Typewriter" pitchFamily="49" charset="0"/>
              </a:rPr>
              <a:t>CCJS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Sans Typewriter" pitchFamily="49" charset="0"/>
              </a:rPr>
              <a:t>Edition!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133F0-FFAD-4DA6-B01D-DDC27B6DAA89}"/>
              </a:ext>
            </a:extLst>
          </p:cNvPr>
          <p:cNvSpPr txBox="1"/>
          <p:nvPr/>
        </p:nvSpPr>
        <p:spPr>
          <a:xfrm>
            <a:off x="187117" y="4267200"/>
            <a:ext cx="4825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Glen R. Goodwin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witebox</a:t>
              </a:r>
              <a:r>
                <a:rPr lang="en-US" b="1" dirty="0">
                  <a:latin typeface="Lucida Sans Typewriter" pitchFamily="49" charset="0"/>
                </a:rPr>
                <a:t>::dev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teaches others…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problem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solution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how </a:t>
            </a:r>
            <a:b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go beyond both</a:t>
            </a:r>
          </a:p>
        </p:txBody>
      </p:sp>
    </p:spTree>
    <p:extLst>
      <p:ext uri="{BB962C8B-B14F-4D97-AF65-F5344CB8AC3E}">
        <p14:creationId xmlns:p14="http://schemas.microsoft.com/office/powerpoint/2010/main" val="11720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2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0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E6E6B8B-3043-4B93-A48F-D47B3831774B}"/>
              </a:ext>
            </a:extLst>
          </p:cNvPr>
          <p:cNvSpPr/>
          <p:nvPr/>
        </p:nvSpPr>
        <p:spPr>
          <a:xfrm rot="8391689">
            <a:off x="3850966" y="3380146"/>
            <a:ext cx="2133600" cy="1143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9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33350"/>
            <a:ext cx="513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before we start…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5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1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indentation conveys hierarchy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Readable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1/readable/indentation conveys hierarchy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FS = require('fs');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return line;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words[word] = words[word] + 1 || 1;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return words;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console.log(word + ' ' + words[word]);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2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1/readable/indentation conveys hierarchy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0F0F8348-9331-44FA-A4AB-23444F7AE060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FS = require('fs');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2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1/readable/indentation conveys hierarchy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JS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function add(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x,y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return x + y;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HTML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&lt;div&gt;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&lt;button&gt;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  Click me!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&lt;/button&gt;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6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CSS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div &gt; button {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background: red;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meaningful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whitespace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Readable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333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723900"/>
            <a:ext cx="296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3144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HARD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export default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Component.extend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classNames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['my-magic-dialog'],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magic: null,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null,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makeMagic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task(function(magic)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this.set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('magic', magic);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clickMagic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action(function()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});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export default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Component.extend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classNames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['my-magic-dialog'],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magic: null,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null, 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makeMagic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task(function(magic)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this.set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('magic', magic);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clickMagic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action(function()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});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naming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contextual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3/contextual/contextual naming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x(y)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x(y - 1) + x(y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 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3/contextual/contextual naming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3/contextual/contextual naming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const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THIS_IS_MY_CONSTANT = 123;     // SNAKE_CASE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with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UPPERCASE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ThisIsMyClass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{};      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PascalCase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let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thisIsMyVariable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= 123;  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camelCase</a:t>
            </a:r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const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alsoThisVariable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= 456; 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static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MyStaticMethod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() { }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PascalCase</a:t>
            </a:r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 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myMethod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() { }             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camelCase</a:t>
            </a:r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convey logic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through comments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contextual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4/contextual/convey logic through comments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4/contextual/convey logic through comments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Bring in the standard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filesystem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library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Read the file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Split our file content into lines and </a:t>
            </a: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convert each line to an array of simple words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Count the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occurance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of each word in all the content.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...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4/contextual/convey logic through comments</a:t>
            </a: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98494C76-EEF0-4CCC-AB2D-08834B60D10E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Bring in the standard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filesystem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library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Read the file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Split our file content into lines and </a:t>
            </a: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convert each line to an array of simple words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Count the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occurance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of each word in all the content.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...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333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723900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Lucida Sans Typewriter" pitchFamily="49" charset="0"/>
              </a:rPr>
              <a:t>GREAT</a:t>
            </a: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314450"/>
            <a:ext cx="296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HARDER</a:t>
            </a:r>
          </a:p>
        </p:txBody>
      </p:sp>
    </p:spTree>
    <p:extLst>
      <p:ext uri="{BB962C8B-B14F-4D97-AF65-F5344CB8AC3E}">
        <p14:creationId xmlns:p14="http://schemas.microsoft.com/office/powerpoint/2010/main" val="3539562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organize 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your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understandable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JS/TS file organization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require libraries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const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fs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require(“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fs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”);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constants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const MY_CONSTANT = 123;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variables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let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myVariable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456;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classes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class Blah {}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functions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someFunc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JS/TS Class organization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Class Blah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declare static members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static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MyStaticVariable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123;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declate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members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myVariable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456;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declare static methods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static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MyStaticMethod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 {}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declare methods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myMethod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 {}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JS/TS Function organization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function blah(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x,y,z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Argument Checking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if (!x &amp;&amp; !y &amp;&amp; !z) return;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Variable declaration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const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abc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x * y;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especially before you use them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let n = 10;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while (n) n--;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NEVER RELY ON HOISTING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function blah(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x,y,z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let n = 10;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while (n) n = decrement(n,1);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function decrement(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n,step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return n – step;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separation 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of concerns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understandable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witebox</a:t>
              </a:r>
              <a:r>
                <a:rPr lang="en-US" b="1" dirty="0">
                  <a:latin typeface="Lucida Sans Typewriter" pitchFamily="49" charset="0"/>
                </a:rPr>
                <a:t>::dev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 is</a:t>
            </a:r>
          </a:p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written to be executed.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indent="-344488"/>
            <a:r>
              <a:rPr lang="en-US" sz="1200" b="1" dirty="0">
                <a:solidFill>
                  <a:schemeClr val="bg1"/>
                </a:solidFill>
                <a:latin typeface="Lucida Sans Typewriter" pitchFamily="49" charset="0"/>
              </a:rPr>
              <a:t>and</a:t>
            </a:r>
          </a:p>
          <a:p>
            <a:pPr marL="0" lvl="1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0" lvl="1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written to be read.</a:t>
            </a:r>
          </a:p>
        </p:txBody>
      </p:sp>
    </p:spTree>
    <p:extLst>
      <p:ext uri="{BB962C8B-B14F-4D97-AF65-F5344CB8AC3E}">
        <p14:creationId xmlns:p14="http://schemas.microsoft.com/office/powerpoint/2010/main" val="3652251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(n%2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!(n%2) &amp;&amp; console.log(n + " is even.");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(!(n%2)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odd(10);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4B06DDD3-6B36-477A-9C10-DD927BB8BDF2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(n%2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!(n%2) &amp;&amp; console.log(n + " is even.");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(!(n%2)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odd(10);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FBC7126B-B1EF-4E92-A0DF-DB74E16122E0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(n%2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!(n%2) &amp;&amp; console.log(n + " is even.");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(!(n%2)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odd(10);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Cohesion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isRectangle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(r)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r.x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r.y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AE74CB3F-07BF-4630-867F-E79944F7CC01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Cohesion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isRectangle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(r)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r.x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r.y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E5A773B-6737-418A-8263-6751613A1562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B344D0EE-9E7E-4276-A0DE-D050DD138E4C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8FBAA08-FA0D-4B3A-A6E3-E7A24078BCFA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</a:t>
            </a: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gets the job done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CC06315-0678-470C-8352-73E90AA2F6A5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CC06315-0678-470C-8352-73E90AA2F6A5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 - Weak is Good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Cohesion - High is Good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Cyclomatic Complexity - Lower is better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9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defensive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usable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(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typeof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y!==“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”)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throw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new Error(“Y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must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be a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!”);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F9D5420-9C4F-4A74-A338-2BF001F9321D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(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typeof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y!==“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”)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throw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new Error(“Y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must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be a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!”);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F9D5420-9C4F-4A74-A338-2BF001F9321D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(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typeof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y!==“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”)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throw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new Error(“Y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must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be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a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!”);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20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code is a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usable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3270SemiNarrow NF" pitchFamily="49" charset="0"/>
                <a:ea typeface="3270SemiNarrow NF" pitchFamily="49" charset="0"/>
              </a:rPr>
              <a:t>Build everything with another user's experience in mind.</a:t>
            </a:r>
          </a:p>
          <a:p>
            <a:endParaRPr lang="en-US" sz="2000" dirty="0">
              <a:latin typeface="3270SemiNarrow NF" pitchFamily="49" charset="0"/>
              <a:ea typeface="3270SemiNarrow NF" pitchFamily="49" charset="0"/>
            </a:endParaRPr>
          </a:p>
          <a:p>
            <a:endParaRPr lang="en-US" sz="32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endParaRPr lang="en-US" sz="32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8/usable/code is a user interface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E2B93951-7B9E-4B5A-925D-B97DB1F2B6C7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3270SemiNarrow NF" pitchFamily="49" charset="0"/>
                <a:ea typeface="3270SemiNarrow NF" pitchFamily="49" charset="0"/>
              </a:rPr>
              <a:t>Build everything with another user's experience in mind.</a:t>
            </a:r>
          </a:p>
          <a:p>
            <a:endParaRPr lang="en-US" sz="2000" dirty="0">
              <a:latin typeface="3270SemiNarrow NF" pitchFamily="49" charset="0"/>
              <a:ea typeface="3270SemiNarrow NF" pitchFamily="49" charset="0"/>
            </a:endParaRPr>
          </a:p>
          <a:p>
            <a:endParaRPr lang="en-US" sz="32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endParaRPr lang="en-US" sz="32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33350"/>
            <a:ext cx="7300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 works…</a:t>
            </a:r>
          </a:p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but great code teaches.</a:t>
            </a:r>
          </a:p>
        </p:txBody>
      </p:sp>
    </p:spTree>
    <p:extLst>
      <p:ext uri="{BB962C8B-B14F-4D97-AF65-F5344CB8AC3E}">
        <p14:creationId xmlns:p14="http://schemas.microsoft.com/office/powerpoint/2010/main" val="3604195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8/usable/code is a user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No code is an island…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documentation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usable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/*</a:t>
            </a:r>
          </a:p>
          <a:p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If you fail to communicate how to run your code, you might as well not have written the code at all.</a:t>
            </a:r>
          </a:p>
          <a:p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this is a comment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use it to describe logic.</a:t>
            </a:r>
          </a:p>
          <a:p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/*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 is documentation.</a:t>
            </a:r>
          </a:p>
          <a:p>
            <a:pPr lvl="1"/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Use it to tell a user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to use your code.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/**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Move the wizard selection to the "first" section.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@return {void}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*/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selectFirst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const first =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this.sections.find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(section =&gt;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section.startHere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this.select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(first ||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[0] || null);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916F1E3-B97C-48D3-A8EB-CE972ACFB8DA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/**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Move the wizard selection to the "first" section.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@return {void}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*/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selectFirst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const first =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this.sections.find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(section =&gt;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section.startHere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this.select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(first ||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[0] || null);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/**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Move the wizard selection to the "first" section.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@return {void}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*/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selectFirst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const first =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this.sections.find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(section =&gt;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section.startHere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this.select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(first ||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[0] || null);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819150"/>
            <a:ext cx="8382000" cy="3810000"/>
            <a:chOff x="228600" y="742950"/>
            <a:chExt cx="9214077" cy="381000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4091285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9/usable/documentation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67274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8/usable/code is a user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283566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6/understandable/separation of concerns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325420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7/usable/defensive coding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2417118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5/understandable/organize your 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998576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4/contextual/convey logic through comments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158003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3/contextual/contextual naming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" y="116149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2/readable/meaningful whitespace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74295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1/readable/indentation conveys hierarchy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819150"/>
            <a:ext cx="8382000" cy="3810000"/>
            <a:chOff x="228600" y="742950"/>
            <a:chExt cx="9214077" cy="381000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4091285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9/usable/documentation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67274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8/usable/code is a user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283566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6/understandable/separation of concerns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325420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7/usable/defensive coding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2417118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5/understandable/organize your 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998576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4/contextual/convey logic through comments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158003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3/contextual/contextual naming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" y="116149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2/readable/meaningful whitespace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74295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1/readable/indentation conveys hierarchy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5914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819150"/>
            <a:ext cx="8382000" cy="3810000"/>
            <a:chOff x="228600" y="742950"/>
            <a:chExt cx="9214077" cy="381000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4091285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9/usable/documentation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67274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8/usable/code is a user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283566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6/understandable/separation of concerns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325420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7/usable/defensive coding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2417118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5/understandable/organize your 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998576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4/contextual/convey logic through comments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158003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3/contextual/contextual naming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" y="116149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2/readable/meaningful whitespace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74295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1/readable/indentation conveys hierarchy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14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teaches others…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problem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solution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how </a:t>
            </a:r>
            <a:b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go beyond both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25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14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33350"/>
            <a:ext cx="7300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 works…</a:t>
            </a:r>
          </a:p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but great code teaches.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180B00-C819-4276-AE41-0ACDE228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16623"/>
            <a:ext cx="2725558" cy="390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5A0041-D7ED-4F93-AA3D-80742B448880}"/>
              </a:ext>
            </a:extLst>
          </p:cNvPr>
          <p:cNvSpPr txBox="1"/>
          <p:nvPr/>
        </p:nvSpPr>
        <p:spPr>
          <a:xfrm>
            <a:off x="3657600" y="331434"/>
            <a:ext cx="4931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FFFF"/>
                </a:solidFill>
                <a:latin typeface="+mj-lt"/>
              </a:rPr>
              <a:t>Glen R. Goodwin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7DDF57-B60E-4B24-9658-4801937BEF6F}"/>
              </a:ext>
            </a:extLst>
          </p:cNvPr>
          <p:cNvGrpSpPr/>
          <p:nvPr/>
        </p:nvGrpSpPr>
        <p:grpSpPr>
          <a:xfrm>
            <a:off x="3733800" y="2468230"/>
            <a:ext cx="5185046" cy="1963389"/>
            <a:chOff x="3727348" y="1084398"/>
            <a:chExt cx="5185046" cy="19633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FDA9A-954C-44F0-BF9A-3C08DD03FD13}"/>
                </a:ext>
              </a:extLst>
            </p:cNvPr>
            <p:cNvSpPr txBox="1"/>
            <p:nvPr/>
          </p:nvSpPr>
          <p:spPr>
            <a:xfrm>
              <a:off x="4495800" y="2323594"/>
              <a:ext cx="44165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+mj-lt"/>
                </a:rPr>
                <a:t>github.com/arei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4E4373-E1F3-4472-ACB7-A84F13A0A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7348" y="2448736"/>
              <a:ext cx="691801" cy="5990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21808C-16B4-4F4A-A0BC-4732B2C45C89}"/>
                </a:ext>
              </a:extLst>
            </p:cNvPr>
            <p:cNvSpPr txBox="1"/>
            <p:nvPr/>
          </p:nvSpPr>
          <p:spPr>
            <a:xfrm>
              <a:off x="4495800" y="1704195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+mj-lt"/>
                </a:rPr>
                <a:t>arei.net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1EEB08-EE0D-4C8F-B978-AD5603203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7349" y="1835950"/>
              <a:ext cx="691801" cy="55577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F3348D-9BC5-4EF9-B855-120E90AE66A9}"/>
                </a:ext>
              </a:extLst>
            </p:cNvPr>
            <p:cNvSpPr txBox="1"/>
            <p:nvPr/>
          </p:nvSpPr>
          <p:spPr>
            <a:xfrm>
              <a:off x="4495800" y="1084398"/>
              <a:ext cx="2465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+mj-lt"/>
                </a:rPr>
                <a:t>@</a:t>
              </a:r>
              <a:r>
                <a:rPr lang="en-US" sz="4000" b="1" dirty="0" err="1">
                  <a:latin typeface="+mj-lt"/>
                </a:rPr>
                <a:t>areinet</a:t>
              </a:r>
              <a:endParaRPr lang="en-US" sz="4000" b="1" dirty="0">
                <a:latin typeface="+mj-lt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39E2A5-2816-410F-8164-0857123B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7348" y="1186380"/>
              <a:ext cx="691801" cy="599051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A7C922-AE03-4D34-BB74-CA0A89D2A969}"/>
              </a:ext>
            </a:extLst>
          </p:cNvPr>
          <p:cNvSpPr txBox="1"/>
          <p:nvPr/>
        </p:nvSpPr>
        <p:spPr>
          <a:xfrm>
            <a:off x="3657600" y="1423025"/>
            <a:ext cx="38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1BAEF"/>
                </a:solidFill>
                <a:latin typeface="Lucida Sans Typewriter" pitchFamily="49" charset="0"/>
              </a:rPr>
              <a:t>whitebox.com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witebox</a:t>
              </a:r>
              <a:r>
                <a:rPr lang="en-US" b="1" dirty="0">
                  <a:latin typeface="Lucida Sans Typewriter" pitchFamily="49" charset="0"/>
                </a:rPr>
                <a:t>::dev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teaches others…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problem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solution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how </a:t>
            </a:r>
            <a:b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go beyond both</a:t>
            </a:r>
          </a:p>
        </p:txBody>
      </p:sp>
    </p:spTree>
    <p:extLst>
      <p:ext uri="{BB962C8B-B14F-4D97-AF65-F5344CB8AC3E}">
        <p14:creationId xmlns:p14="http://schemas.microsoft.com/office/powerpoint/2010/main" val="198489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solidFill>
              <a:schemeClr val="bg1"/>
            </a:solidFill>
            <a:latin typeface="Lucida Sans Typewriter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1057</TotalTime>
  <Words>6741</Words>
  <Application>Microsoft Office PowerPoint</Application>
  <PresentationFormat>On-screen Show (16:9)</PresentationFormat>
  <Paragraphs>1528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3270SemiNarrow NF</vt:lpstr>
      <vt:lpstr>Arial</vt:lpstr>
      <vt:lpstr>Book Antiqua</vt:lpstr>
      <vt:lpstr>Calibri</vt:lpstr>
      <vt:lpstr>Lucida Sans</vt:lpstr>
      <vt:lpstr>Lucida Sans Typewriter</vt:lpstr>
      <vt:lpstr>Wingdings</vt:lpstr>
      <vt:lpstr>Wingdings 2</vt:lpstr>
      <vt:lpstr>Wingdings 3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AREI</dc:creator>
  <cp:lastModifiedBy>Glen Goodwin</cp:lastModifiedBy>
  <cp:revision>105</cp:revision>
  <dcterms:created xsi:type="dcterms:W3CDTF">2020-06-04T20:24:53Z</dcterms:created>
  <dcterms:modified xsi:type="dcterms:W3CDTF">2020-12-02T23:09:16Z</dcterms:modified>
</cp:coreProperties>
</file>