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9"/>
  </p:notesMasterIdLst>
  <p:sldIdLst>
    <p:sldId id="257" r:id="rId2"/>
    <p:sldId id="329" r:id="rId3"/>
    <p:sldId id="258" r:id="rId4"/>
    <p:sldId id="259" r:id="rId5"/>
    <p:sldId id="260" r:id="rId6"/>
    <p:sldId id="330" r:id="rId7"/>
    <p:sldId id="262" r:id="rId8"/>
    <p:sldId id="263" r:id="rId9"/>
    <p:sldId id="264" r:id="rId10"/>
    <p:sldId id="331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332" r:id="rId28"/>
    <p:sldId id="333" r:id="rId29"/>
    <p:sldId id="334" r:id="rId30"/>
    <p:sldId id="287" r:id="rId31"/>
    <p:sldId id="288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35" r:id="rId43"/>
    <p:sldId id="304" r:id="rId44"/>
    <p:sldId id="336" r:id="rId45"/>
    <p:sldId id="337" r:id="rId46"/>
    <p:sldId id="305" r:id="rId47"/>
    <p:sldId id="338" r:id="rId48"/>
    <p:sldId id="339" r:id="rId49"/>
    <p:sldId id="306" r:id="rId50"/>
    <p:sldId id="340" r:id="rId51"/>
    <p:sldId id="341" r:id="rId52"/>
    <p:sldId id="342" r:id="rId53"/>
    <p:sldId id="307" r:id="rId54"/>
    <p:sldId id="343" r:id="rId55"/>
    <p:sldId id="344" r:id="rId56"/>
    <p:sldId id="346" r:id="rId57"/>
    <p:sldId id="347" r:id="rId58"/>
    <p:sldId id="308" r:id="rId59"/>
    <p:sldId id="349" r:id="rId60"/>
    <p:sldId id="350" r:id="rId61"/>
    <p:sldId id="351" r:id="rId62"/>
    <p:sldId id="352" r:id="rId63"/>
    <p:sldId id="309" r:id="rId64"/>
    <p:sldId id="353" r:id="rId65"/>
    <p:sldId id="310" r:id="rId66"/>
    <p:sldId id="256" r:id="rId67"/>
    <p:sldId id="31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44196" autoAdjust="0"/>
  </p:normalViewPr>
  <p:slideViewPr>
    <p:cSldViewPr snapToGrid="0">
      <p:cViewPr varScale="1">
        <p:scale>
          <a:sx n="68" d="100"/>
          <a:sy n="68" d="100"/>
        </p:scale>
        <p:origin x="3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45CA-2499-4E05-BB50-7A2C7CCDE1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DBB8C-CCC1-4457-B957-7DB6C469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&lt;WAIT TO START&gt;</a:t>
            </a:r>
          </a:p>
          <a:p>
            <a:endParaRPr lang="en-US" dirty="0"/>
          </a:p>
          <a:p>
            <a:r>
              <a:rPr lang="en-US" dirty="0"/>
              <a:t>Hello again Everyone!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have probably seen a job posting like this one...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different strengths and weaknesses.</a:t>
            </a:r>
          </a:p>
          <a:p>
            <a:r>
              <a:rPr lang="en-US" dirty="0"/>
              <a:t>And being individuals is a good thing.</a:t>
            </a:r>
          </a:p>
          <a:p>
            <a:endParaRPr lang="en-US" dirty="0"/>
          </a:p>
          <a:p>
            <a:r>
              <a:rPr lang="en-US" dirty="0"/>
              <a:t>But companies still </a:t>
            </a:r>
            <a:r>
              <a:rPr lang="en-US" dirty="0" err="1"/>
              <a:t>dont</a:t>
            </a:r>
            <a:r>
              <a:rPr lang="en-US" dirty="0"/>
              <a:t> seem to understand this.</a:t>
            </a:r>
          </a:p>
          <a:p>
            <a:r>
              <a:rPr lang="en-US" dirty="0"/>
              <a:t>So they bucket us, sort us into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that's what "Years of Experience" is.</a:t>
            </a:r>
          </a:p>
          <a:p>
            <a:endParaRPr lang="en-US" dirty="0"/>
          </a:p>
          <a:p>
            <a:r>
              <a:rPr lang="en-US" dirty="0"/>
              <a:t>It's a bucket.</a:t>
            </a:r>
          </a:p>
          <a:p>
            <a:r>
              <a:rPr lang="en-US" dirty="0"/>
              <a:t>So that HR </a:t>
            </a:r>
            <a:r>
              <a:rPr lang="en-US" dirty="0" err="1"/>
              <a:t>doesnt</a:t>
            </a:r>
            <a:r>
              <a:rPr lang="en-US" dirty="0"/>
              <a:t> have to think about people.</a:t>
            </a:r>
          </a:p>
          <a:p>
            <a:r>
              <a:rPr lang="en-US" dirty="0"/>
              <a:t>They can just think about the buckets.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buckets help HR determine your worth to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much they should pay you?</a:t>
            </a:r>
          </a:p>
          <a:p>
            <a:endParaRPr lang="en-US" dirty="0"/>
          </a:p>
          <a:p>
            <a:r>
              <a:rPr lang="en-US" dirty="0"/>
              <a:t>How much responsibility can they place in you?</a:t>
            </a:r>
          </a:p>
          <a:p>
            <a:endParaRPr lang="en-US" dirty="0"/>
          </a:p>
          <a:p>
            <a:r>
              <a:rPr lang="en-US" dirty="0"/>
              <a:t>How much can they expect of you?</a:t>
            </a:r>
          </a:p>
          <a:p>
            <a:endParaRPr lang="en-US" dirty="0"/>
          </a:p>
          <a:p>
            <a:r>
              <a:rPr lang="en-US" dirty="0"/>
              <a:t>How much value do you add to the company?</a:t>
            </a:r>
          </a:p>
          <a:p>
            <a:endParaRPr lang="en-US" dirty="0"/>
          </a:p>
          <a:p>
            <a:r>
              <a:rPr lang="en-US" dirty="0"/>
              <a:t>But circling back to the Job Descriptions I brought up earlier...</a:t>
            </a:r>
          </a:p>
          <a:p>
            <a:endParaRPr lang="en-US" dirty="0"/>
          </a:p>
          <a:p>
            <a:r>
              <a:rPr lang="en-US" dirty="0"/>
              <a:t>These buckets </a:t>
            </a:r>
            <a:r>
              <a:rPr lang="en-US" dirty="0" err="1"/>
              <a:t>dont</a:t>
            </a:r>
            <a:r>
              <a:rPr lang="en-US" dirty="0"/>
              <a:t> actually answer any of these questions.</a:t>
            </a:r>
          </a:p>
          <a:p>
            <a:r>
              <a:rPr lang="en-US" dirty="0"/>
              <a:t>They only answer one question: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long have you been sitting at a desk.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It is entirely possible</a:t>
            </a:r>
          </a:p>
          <a:p>
            <a:r>
              <a:rPr lang="en-US" dirty="0"/>
              <a:t>To work in a company</a:t>
            </a:r>
          </a:p>
          <a:p>
            <a:r>
              <a:rPr lang="en-US" dirty="0"/>
              <a:t>For multiple years</a:t>
            </a:r>
          </a:p>
          <a:p>
            <a:r>
              <a:rPr lang="en-US" dirty="0"/>
              <a:t>Without doing anything more</a:t>
            </a:r>
          </a:p>
          <a:p>
            <a:r>
              <a:rPr lang="en-US" dirty="0"/>
              <a:t>Than occupying space.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Believe 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lets blow it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throw out the notion of "Years of Experience".</a:t>
            </a:r>
          </a:p>
          <a:p>
            <a:r>
              <a:rPr lang="en-US" dirty="0"/>
              <a:t>And let us instead imagine a better way to judge</a:t>
            </a:r>
          </a:p>
          <a:p>
            <a:r>
              <a:rPr lang="en-US" dirty="0"/>
              <a:t>a Software Engineer's "level".</a:t>
            </a:r>
          </a:p>
          <a:p>
            <a:endParaRPr lang="en-US" dirty="0"/>
          </a:p>
          <a:p>
            <a:r>
              <a:rPr lang="en-US" dirty="0"/>
              <a:t>And once we understand the leveling system</a:t>
            </a:r>
          </a:p>
          <a:p>
            <a:r>
              <a:rPr lang="en-US" dirty="0"/>
              <a:t>Then we can understand how to advance within it.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But before we can do that</a:t>
            </a:r>
          </a:p>
          <a:p>
            <a:r>
              <a:rPr lang="en-US" dirty="0"/>
              <a:t>We need to sidetrack into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motivations drive Software Engineers to work.</a:t>
            </a:r>
          </a:p>
          <a:p>
            <a:endParaRPr lang="en-US" dirty="0"/>
          </a:p>
          <a:p>
            <a:r>
              <a:rPr lang="en-US" dirty="0"/>
              <a:t>And I want to be clear here…</a:t>
            </a:r>
          </a:p>
          <a:p>
            <a:r>
              <a:rPr lang="en-US" dirty="0"/>
              <a:t>This is not a comprehensive list of motivations</a:t>
            </a:r>
          </a:p>
          <a:p>
            <a:r>
              <a:rPr lang="en-US" dirty="0"/>
              <a:t>Just what I believe are the important ones.</a:t>
            </a:r>
          </a:p>
          <a:p>
            <a:endParaRPr lang="en-US" dirty="0"/>
          </a:p>
          <a:p>
            <a:r>
              <a:rPr lang="en-US" dirty="0"/>
              <a:t>All of us individuals are motivated in different ways.</a:t>
            </a:r>
          </a:p>
          <a:p>
            <a:r>
              <a:rPr lang="en-US" dirty="0"/>
              <a:t>Figure out yours.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Alright.</a:t>
            </a:r>
          </a:p>
          <a:p>
            <a:endParaRPr lang="en-US" dirty="0"/>
          </a:p>
          <a:p>
            <a:r>
              <a:rPr lang="en-US" dirty="0"/>
              <a:t>The first motivation is</a:t>
            </a:r>
          </a:p>
          <a:p>
            <a:r>
              <a:rPr lang="en-US" dirty="0"/>
              <a:t>Getting Paid.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face it, we work to get paid.</a:t>
            </a:r>
          </a:p>
          <a:p>
            <a:endParaRPr lang="en-US" dirty="0"/>
          </a:p>
          <a:p>
            <a:r>
              <a:rPr lang="en-US" dirty="0"/>
              <a:t>Yes, many of us would work even if we </a:t>
            </a:r>
            <a:r>
              <a:rPr lang="en-US" dirty="0" err="1"/>
              <a:t>didnt</a:t>
            </a:r>
            <a:r>
              <a:rPr lang="en-US" dirty="0"/>
              <a:t> get paid</a:t>
            </a:r>
          </a:p>
          <a:p>
            <a:r>
              <a:rPr lang="en-US" dirty="0"/>
              <a:t>Because we love what we do</a:t>
            </a:r>
          </a:p>
          <a:p>
            <a:endParaRPr lang="en-US" dirty="0"/>
          </a:p>
          <a:p>
            <a:r>
              <a:rPr lang="en-US" dirty="0"/>
              <a:t>But we most certainly would not be</a:t>
            </a:r>
          </a:p>
          <a:p>
            <a:r>
              <a:rPr lang="en-US" dirty="0"/>
              <a:t>working on whatever it is your company wants us to do.</a:t>
            </a:r>
          </a:p>
          <a:p>
            <a:endParaRPr lang="en-US" dirty="0"/>
          </a:p>
          <a:p>
            <a:r>
              <a:rPr lang="en-US" dirty="0"/>
              <a:t>we'd all be making video games.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r>
              <a:rPr lang="en-US" dirty="0"/>
              <a:t>Technical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nothing like overcoming a juicy problem.</a:t>
            </a:r>
          </a:p>
          <a:p>
            <a:r>
              <a:rPr lang="en-US" dirty="0"/>
              <a:t>And software engineers in particular seem to be a glutton for solving problems.</a:t>
            </a:r>
          </a:p>
          <a:p>
            <a:endParaRPr lang="en-US" dirty="0"/>
          </a:p>
          <a:p>
            <a:r>
              <a:rPr lang="en-US" dirty="0"/>
              <a:t>So we want to be challenged. </a:t>
            </a:r>
          </a:p>
          <a:p>
            <a:endParaRPr lang="en-US" dirty="0"/>
          </a:p>
          <a:p>
            <a:r>
              <a:rPr lang="en-US" dirty="0"/>
              <a:t>But not overwhelmed. </a:t>
            </a:r>
          </a:p>
          <a:p>
            <a:r>
              <a:rPr lang="en-US" dirty="0"/>
              <a:t>Something in the sweet spot that forces us to grow</a:t>
            </a:r>
          </a:p>
          <a:p>
            <a:r>
              <a:rPr lang="en-US" dirty="0"/>
              <a:t>without being completely over our heads.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Third,</a:t>
            </a:r>
          </a:p>
          <a:p>
            <a:r>
              <a:rPr lang="en-US" dirty="0"/>
              <a:t>Creative Opportunity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is as much an art as it is a science.</a:t>
            </a:r>
          </a:p>
          <a:p>
            <a:r>
              <a:rPr lang="en-US" dirty="0"/>
              <a:t>As such, there is a strong component of Creation in the work that we do.</a:t>
            </a:r>
          </a:p>
          <a:p>
            <a:endParaRPr lang="en-US" dirty="0"/>
          </a:p>
          <a:p>
            <a:r>
              <a:rPr lang="en-US" dirty="0"/>
              <a:t>Yet most companies already have the "plan" all mapped out,</a:t>
            </a:r>
          </a:p>
          <a:p>
            <a:r>
              <a:rPr lang="en-US" dirty="0"/>
              <a:t>and the chance to be creative is very micro-</a:t>
            </a:r>
            <a:r>
              <a:rPr lang="en-US" dirty="0" err="1"/>
              <a:t>ized</a:t>
            </a:r>
            <a:r>
              <a:rPr lang="en-US" dirty="0"/>
              <a:t>,</a:t>
            </a:r>
          </a:p>
          <a:p>
            <a:r>
              <a:rPr lang="en-US" dirty="0"/>
              <a:t>tiny little chances to name variables and classes.</a:t>
            </a:r>
          </a:p>
          <a:p>
            <a:endParaRPr lang="en-US" dirty="0"/>
          </a:p>
          <a:p>
            <a:r>
              <a:rPr lang="en-US" dirty="0"/>
              <a:t>As we grow, these small chances get bigger…</a:t>
            </a:r>
          </a:p>
          <a:p>
            <a:r>
              <a:rPr lang="en-US" dirty="0"/>
              <a:t>And the corresponding creative opportunities expand.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start to increase the scope of the systems we work on,</a:t>
            </a:r>
          </a:p>
          <a:p>
            <a:r>
              <a:rPr lang="en-US" dirty="0"/>
              <a:t>as we start to look at how the systems grow,</a:t>
            </a:r>
          </a:p>
          <a:p>
            <a:r>
              <a:rPr lang="en-US" dirty="0"/>
              <a:t>and work together,</a:t>
            </a:r>
          </a:p>
          <a:p>
            <a:r>
              <a:rPr lang="en-US" dirty="0"/>
              <a:t>and solve problems,</a:t>
            </a:r>
          </a:p>
          <a:p>
            <a:r>
              <a:rPr lang="en-US" dirty="0"/>
              <a:t>we get more and more chances to truly create.</a:t>
            </a:r>
          </a:p>
          <a:p>
            <a:endParaRPr lang="en-US" dirty="0"/>
          </a:p>
          <a:p>
            <a:r>
              <a:rPr lang="en-US" dirty="0"/>
              <a:t>Thus as we grow in our career we seek out greater opportunities</a:t>
            </a:r>
          </a:p>
          <a:p>
            <a:r>
              <a:rPr lang="en-US" dirty="0"/>
              <a:t>to be in a role that allows great chance to be creative.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Fourth</a:t>
            </a:r>
          </a:p>
          <a:p>
            <a:r>
              <a:rPr lang="en-US" dirty="0"/>
              <a:t>Influence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grow in your career</a:t>
            </a:r>
          </a:p>
          <a:p>
            <a:r>
              <a:rPr lang="en-US" dirty="0"/>
              <a:t>you will also seek out the opportunity </a:t>
            </a:r>
          </a:p>
          <a:p>
            <a:r>
              <a:rPr lang="en-US" dirty="0"/>
              <a:t>to wield influence within the company.</a:t>
            </a:r>
          </a:p>
          <a:p>
            <a:endParaRPr lang="en-US" dirty="0"/>
          </a:p>
          <a:p>
            <a:r>
              <a:rPr lang="en-US" dirty="0"/>
              <a:t>How much are my words being heard throughout the company?</a:t>
            </a:r>
          </a:p>
          <a:p>
            <a:endParaRPr lang="en-US" dirty="0"/>
          </a:p>
          <a:p>
            <a:r>
              <a:rPr lang="en-US" dirty="0"/>
              <a:t>How does that work I do impact others?</a:t>
            </a:r>
          </a:p>
          <a:p>
            <a:endParaRPr lang="en-US" dirty="0"/>
          </a:p>
          <a:p>
            <a:r>
              <a:rPr lang="en-US" dirty="0"/>
              <a:t>Some might call this Authority and Management</a:t>
            </a:r>
          </a:p>
          <a:p>
            <a:r>
              <a:rPr lang="en-US" dirty="0"/>
              <a:t>But there are a lot of ways to influence</a:t>
            </a:r>
          </a:p>
          <a:p>
            <a:r>
              <a:rPr lang="en-US" dirty="0"/>
              <a:t>without being the boss or acting bossy.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And Finally</a:t>
            </a:r>
          </a:p>
          <a:p>
            <a:r>
              <a:rPr lang="en-US" dirty="0"/>
              <a:t>Avoiding Hassle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&lt;GIVE TIME TO READ 15 COUNT&gt;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 wants to work in a company that sucks.</a:t>
            </a:r>
          </a:p>
          <a:p>
            <a:endParaRPr lang="en-US" dirty="0"/>
          </a:p>
          <a:p>
            <a:r>
              <a:rPr lang="en-US" dirty="0"/>
              <a:t>And nobody wants to go to that stupid </a:t>
            </a:r>
          </a:p>
          <a:p>
            <a:r>
              <a:rPr lang="en-US" dirty="0"/>
              <a:t>weekly all hands meeting every </a:t>
            </a:r>
            <a:r>
              <a:rPr lang="en-US" dirty="0" err="1"/>
              <a:t>friday</a:t>
            </a:r>
            <a:r>
              <a:rPr lang="en-US" dirty="0"/>
              <a:t> morning.</a:t>
            </a:r>
          </a:p>
          <a:p>
            <a:endParaRPr lang="en-US" dirty="0"/>
          </a:p>
          <a:p>
            <a:r>
              <a:rPr lang="en-US" dirty="0"/>
              <a:t>So whether or not we choose to admit it</a:t>
            </a:r>
          </a:p>
          <a:p>
            <a:r>
              <a:rPr lang="en-US" dirty="0"/>
              <a:t>One of our underlying motivations</a:t>
            </a:r>
          </a:p>
          <a:p>
            <a:r>
              <a:rPr lang="en-US" dirty="0"/>
              <a:t>Is to avoid work place stress...</a:t>
            </a:r>
          </a:p>
          <a:p>
            <a:r>
              <a:rPr lang="en-US" dirty="0"/>
              <a:t>Aka avoid hassle.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So these are </a:t>
            </a:r>
          </a:p>
          <a:p>
            <a:r>
              <a:rPr lang="en-US" dirty="0"/>
              <a:t>In my opinion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motivations that we</a:t>
            </a:r>
          </a:p>
          <a:p>
            <a:r>
              <a:rPr lang="en-US" dirty="0"/>
              <a:t>as software engineers</a:t>
            </a:r>
          </a:p>
          <a:p>
            <a:r>
              <a:rPr lang="en-US" dirty="0"/>
              <a:t>look for in our work.</a:t>
            </a:r>
          </a:p>
          <a:p>
            <a:endParaRPr lang="en-US" dirty="0"/>
          </a:p>
          <a:p>
            <a:r>
              <a:rPr lang="en-US" dirty="0"/>
              <a:t>Again, not exhaustive,</a:t>
            </a:r>
          </a:p>
          <a:p>
            <a:r>
              <a:rPr lang="en-US" dirty="0"/>
              <a:t>not the same for everyone,</a:t>
            </a:r>
          </a:p>
          <a:p>
            <a:r>
              <a:rPr lang="en-US" dirty="0"/>
              <a:t>but I think it is a very good place to have</a:t>
            </a:r>
          </a:p>
          <a:p>
            <a:r>
              <a:rPr lang="en-US" dirty="0"/>
              <a:t>a common discussion around.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we can measure these.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rate them from a 1 to 10</a:t>
            </a:r>
          </a:p>
          <a:p>
            <a:r>
              <a:rPr lang="en-US" dirty="0"/>
              <a:t>With 1 being Low and 10 being high.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r>
              <a:rPr lang="en-US" dirty="0"/>
              <a:t>For my current role </a:t>
            </a:r>
          </a:p>
          <a:p>
            <a:r>
              <a:rPr lang="en-US" dirty="0"/>
              <a:t>I serve as </a:t>
            </a:r>
          </a:p>
          <a:p>
            <a:r>
              <a:rPr lang="en-US" dirty="0"/>
              <a:t>Chief Architect and Lead Engineer</a:t>
            </a:r>
          </a:p>
          <a:p>
            <a:r>
              <a:rPr lang="en-US" dirty="0"/>
              <a:t>and this is how I rank these motivations…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very well paid,</a:t>
            </a:r>
          </a:p>
          <a:p>
            <a:r>
              <a:rPr lang="en-US" dirty="0"/>
              <a:t>I am not very challenged,</a:t>
            </a:r>
          </a:p>
          <a:p>
            <a:r>
              <a:rPr lang="en-US" dirty="0"/>
              <a:t>I am somewhat given the chance to be creative</a:t>
            </a:r>
          </a:p>
          <a:p>
            <a:r>
              <a:rPr lang="en-US" dirty="0"/>
              <a:t>I am somewhat influential in the company</a:t>
            </a:r>
          </a:p>
          <a:p>
            <a:r>
              <a:rPr lang="en-US" dirty="0"/>
              <a:t>and I am able to avoid a moderate amount of hassle.</a:t>
            </a:r>
          </a:p>
          <a:p>
            <a:endParaRPr lang="en-US" dirty="0"/>
          </a:p>
          <a:p>
            <a:r>
              <a:rPr lang="en-US" dirty="0"/>
              <a:t>Additionally, as we grow in our career</a:t>
            </a:r>
          </a:p>
          <a:p>
            <a:r>
              <a:rPr lang="en-US" dirty="0"/>
              <a:t>we expect these numbers to grow also.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9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expect that as I move up in my career trajectory</a:t>
            </a:r>
          </a:p>
          <a:p>
            <a:r>
              <a:rPr lang="en-US" dirty="0"/>
              <a:t>I am going to see an increase </a:t>
            </a:r>
          </a:p>
          <a:p>
            <a:r>
              <a:rPr lang="en-US" dirty="0"/>
              <a:t>in Pay, </a:t>
            </a:r>
          </a:p>
          <a:p>
            <a:r>
              <a:rPr lang="en-US" dirty="0"/>
              <a:t>and Challenge, </a:t>
            </a:r>
          </a:p>
          <a:p>
            <a:r>
              <a:rPr lang="en-US" dirty="0"/>
              <a:t>and Creativity, </a:t>
            </a:r>
          </a:p>
          <a:p>
            <a:r>
              <a:rPr lang="en-US" dirty="0"/>
              <a:t>and Influence.</a:t>
            </a:r>
          </a:p>
          <a:p>
            <a:endParaRPr lang="en-US" dirty="0"/>
          </a:p>
          <a:p>
            <a:r>
              <a:rPr lang="en-US" dirty="0"/>
              <a:t>And as a company changes around us</a:t>
            </a:r>
          </a:p>
          <a:p>
            <a:r>
              <a:rPr lang="en-US" dirty="0"/>
              <a:t>we expect these numbers to change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3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not always for the better.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 time Technical Challenge becomes less.</a:t>
            </a:r>
          </a:p>
          <a:p>
            <a:r>
              <a:rPr lang="en-US" dirty="0"/>
              <a:t>Over time Avoiding Hassle becomes harder.</a:t>
            </a:r>
          </a:p>
          <a:p>
            <a:r>
              <a:rPr lang="en-US" dirty="0"/>
              <a:t>Over time Influence will wax and wane.</a:t>
            </a:r>
          </a:p>
          <a:p>
            <a:endParaRPr lang="en-US" dirty="0"/>
          </a:p>
          <a:p>
            <a:r>
              <a:rPr lang="en-US" dirty="0"/>
              <a:t>And companies should be watching these changes.</a:t>
            </a:r>
          </a:p>
          <a:p>
            <a:r>
              <a:rPr lang="en-US" dirty="0"/>
              <a:t>When these number drop down to 1s and 2s</a:t>
            </a:r>
          </a:p>
          <a:p>
            <a:r>
              <a:rPr lang="en-US" dirty="0"/>
              <a:t>people get demotivated and start looking elsewhere.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So now that we have some baselines for motivations</a:t>
            </a:r>
          </a:p>
          <a:p>
            <a:r>
              <a:rPr lang="en-US" dirty="0"/>
              <a:t>we can look at how those motivations translate to levels.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a Junior Software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might expect something like this…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5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Pay</a:t>
            </a:r>
          </a:p>
          <a:p>
            <a:r>
              <a:rPr lang="en-US" dirty="0"/>
              <a:t>Low Creativity</a:t>
            </a:r>
          </a:p>
          <a:p>
            <a:r>
              <a:rPr lang="en-US" dirty="0"/>
              <a:t>Low Influence</a:t>
            </a:r>
          </a:p>
          <a:p>
            <a:r>
              <a:rPr lang="en-US" dirty="0"/>
              <a:t>Low Avoiding Hassle</a:t>
            </a:r>
          </a:p>
          <a:p>
            <a:endParaRPr lang="en-US" dirty="0"/>
          </a:p>
          <a:p>
            <a:r>
              <a:rPr lang="en-US" dirty="0"/>
              <a:t>But interestingly enough, high Challenge,</a:t>
            </a:r>
          </a:p>
          <a:p>
            <a:r>
              <a:rPr lang="en-US" dirty="0"/>
              <a:t>because, this is after all, usually the entry point</a:t>
            </a:r>
          </a:p>
          <a:p>
            <a:r>
              <a:rPr lang="en-US" dirty="0"/>
              <a:t>and there's a lot of learning to be done.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as we progress up into the Mid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increases</a:t>
            </a:r>
          </a:p>
          <a:p>
            <a:r>
              <a:rPr lang="en-US" dirty="0"/>
              <a:t>Technical Challenge decreases as we become complacent</a:t>
            </a:r>
          </a:p>
          <a:p>
            <a:r>
              <a:rPr lang="en-US" dirty="0"/>
              <a:t>And everything else kind of coasts.</a:t>
            </a:r>
          </a:p>
          <a:p>
            <a:endParaRPr lang="en-US" dirty="0"/>
          </a:p>
          <a:p>
            <a:r>
              <a:rPr lang="en-US" dirty="0"/>
              <a:t>Until we step up in the Senior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1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see</a:t>
            </a:r>
          </a:p>
          <a:p>
            <a:r>
              <a:rPr lang="en-US" dirty="0"/>
              <a:t>Pay raising again, of course,</a:t>
            </a:r>
          </a:p>
          <a:p>
            <a:r>
              <a:rPr lang="en-US" dirty="0"/>
              <a:t>Technical Challenge starts to rise as we start building things of greater scope</a:t>
            </a:r>
          </a:p>
          <a:p>
            <a:r>
              <a:rPr lang="en-US" dirty="0"/>
              <a:t>Creativity also raises with the chance to build with greater scope</a:t>
            </a:r>
          </a:p>
          <a:p>
            <a:r>
              <a:rPr lang="en-US" dirty="0"/>
              <a:t>But Avoiding Hassle becomes harder as you start getting sucked into more meetings.</a:t>
            </a:r>
          </a:p>
          <a:p>
            <a:endParaRPr lang="en-US" dirty="0"/>
          </a:p>
          <a:p>
            <a:r>
              <a:rPr lang="en-US" dirty="0"/>
              <a:t>Moving beyond senior continues this 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continues to raise,</a:t>
            </a:r>
          </a:p>
          <a:p>
            <a:r>
              <a:rPr lang="en-US" dirty="0"/>
              <a:t>Challenge and Creative Opportunity increase with the scope of the work we do,</a:t>
            </a:r>
          </a:p>
          <a:p>
            <a:r>
              <a:rPr lang="en-US" dirty="0"/>
              <a:t>We start to have more influence within the company,</a:t>
            </a:r>
          </a:p>
          <a:p>
            <a:r>
              <a:rPr lang="en-US" dirty="0"/>
              <a:t>But the non-stop assault of meeting and hassle increases greatly.</a:t>
            </a:r>
          </a:p>
          <a:p>
            <a:endParaRPr lang="en-US" dirty="0"/>
          </a:p>
          <a:p>
            <a:r>
              <a:rPr lang="en-US" dirty="0"/>
              <a:t>All this is to say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6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our levels are more than just </a:t>
            </a:r>
          </a:p>
          <a:p>
            <a:r>
              <a:rPr lang="en-US" dirty="0"/>
              <a:t>how many years we have been whacking a keyboard.</a:t>
            </a:r>
          </a:p>
          <a:p>
            <a:endParaRPr lang="en-US" dirty="0"/>
          </a:p>
          <a:p>
            <a:r>
              <a:rPr lang="en-US" dirty="0"/>
              <a:t>Levels identify the expectation of the </a:t>
            </a:r>
          </a:p>
          <a:p>
            <a:r>
              <a:rPr lang="en-US" dirty="0"/>
              <a:t>Pay we get</a:t>
            </a:r>
          </a:p>
          <a:p>
            <a:r>
              <a:rPr lang="en-US" dirty="0"/>
              <a:t>The challenges we face</a:t>
            </a:r>
          </a:p>
          <a:p>
            <a:r>
              <a:rPr lang="en-US" dirty="0"/>
              <a:t>The creativity we explore</a:t>
            </a:r>
          </a:p>
          <a:p>
            <a:r>
              <a:rPr lang="en-US" dirty="0"/>
              <a:t>The influence we wield</a:t>
            </a:r>
          </a:p>
          <a:p>
            <a:r>
              <a:rPr lang="en-US" dirty="0"/>
              <a:t>and the hassle we must surmount.</a:t>
            </a:r>
          </a:p>
          <a:p>
            <a:endParaRPr lang="en-US" dirty="0"/>
          </a:p>
          <a:p>
            <a:r>
              <a:rPr lang="en-US" dirty="0"/>
              <a:t>These, of course, </a:t>
            </a:r>
            <a:r>
              <a:rPr lang="en-US" dirty="0" err="1"/>
              <a:t>fluxuate</a:t>
            </a:r>
            <a:r>
              <a:rPr lang="en-US" dirty="0"/>
              <a:t> from job to job,</a:t>
            </a:r>
          </a:p>
          <a:p>
            <a:r>
              <a:rPr lang="en-US" dirty="0"/>
              <a:t>but generally you get the idea.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to take it back to the Job Descriptions.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9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"Years of Experience" expectations</a:t>
            </a:r>
          </a:p>
          <a:p>
            <a:r>
              <a:rPr lang="en-US" dirty="0"/>
              <a:t>that correspond to these roles</a:t>
            </a:r>
          </a:p>
          <a:p>
            <a:endParaRPr lang="en-US" dirty="0"/>
          </a:p>
          <a:p>
            <a:r>
              <a:rPr lang="en-US" dirty="0"/>
              <a:t>Junior: 1 to 2 years</a:t>
            </a:r>
          </a:p>
          <a:p>
            <a:r>
              <a:rPr lang="en-US" dirty="0"/>
              <a:t>Mid: 2 to 5 years</a:t>
            </a:r>
          </a:p>
          <a:p>
            <a:r>
              <a:rPr lang="en-US" dirty="0"/>
              <a:t>Senior: 5 to 10 years</a:t>
            </a:r>
          </a:p>
          <a:p>
            <a:r>
              <a:rPr lang="en-US" dirty="0"/>
              <a:t>Principal: 10 to 20 years</a:t>
            </a:r>
          </a:p>
          <a:p>
            <a:endParaRPr lang="en-US" dirty="0"/>
          </a:p>
          <a:p>
            <a:r>
              <a:rPr lang="en-US" dirty="0"/>
              <a:t>As if this mystical Years of Experience number</a:t>
            </a:r>
          </a:p>
          <a:p>
            <a:r>
              <a:rPr lang="en-US" dirty="0"/>
              <a:t>can capture all the nuance of what we do.</a:t>
            </a:r>
          </a:p>
          <a:p>
            <a:endParaRPr lang="en-US" dirty="0"/>
          </a:p>
          <a:p>
            <a:r>
              <a:rPr lang="en-US" dirty="0"/>
              <a:t>As if occupying space for some magic period of time</a:t>
            </a:r>
          </a:p>
          <a:p>
            <a:r>
              <a:rPr lang="en-US" dirty="0"/>
              <a:t>Qualifies me to wield more influence in the company</a:t>
            </a:r>
          </a:p>
          <a:p>
            <a:r>
              <a:rPr lang="en-US" dirty="0"/>
              <a:t>or makes me more effective at being creative.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It's bunk.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5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Junk Science.</a:t>
            </a:r>
          </a:p>
          <a:p>
            <a:r>
              <a:rPr lang="en-US" dirty="0"/>
              <a:t>Fake News.</a:t>
            </a:r>
          </a:p>
          <a:p>
            <a:endParaRPr lang="en-US" dirty="0"/>
          </a:p>
          <a:p>
            <a:r>
              <a:rPr lang="en-US" dirty="0"/>
              <a:t>And even if your company subscribes to this,</a:t>
            </a:r>
          </a:p>
          <a:p>
            <a:r>
              <a:rPr lang="en-US" dirty="0"/>
              <a:t>and I assure you they do,</a:t>
            </a:r>
          </a:p>
          <a:p>
            <a:r>
              <a:rPr lang="en-US" dirty="0"/>
              <a:t>HR does not magically promote you based on your</a:t>
            </a:r>
          </a:p>
          <a:p>
            <a:r>
              <a:rPr lang="en-US" dirty="0"/>
              <a:t>work anniversary.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"Wow, Kirill has been with us 5 years. </a:t>
            </a:r>
          </a:p>
          <a:p>
            <a:r>
              <a:rPr lang="en-US" dirty="0"/>
              <a:t>I guess he's a Senior Software Engineer now. </a:t>
            </a:r>
          </a:p>
          <a:p>
            <a:r>
              <a:rPr lang="en-US" dirty="0"/>
              <a:t>Better give him more money </a:t>
            </a:r>
          </a:p>
          <a:p>
            <a:r>
              <a:rPr lang="en-US" dirty="0"/>
              <a:t>and more influence in the company."</a:t>
            </a:r>
          </a:p>
          <a:p>
            <a:endParaRPr lang="en-US" dirty="0"/>
          </a:p>
          <a:p>
            <a:r>
              <a:rPr lang="en-US" dirty="0"/>
              <a:t>Just </a:t>
            </a:r>
            <a:r>
              <a:rPr lang="en-US" dirty="0" err="1"/>
              <a:t>doesnt</a:t>
            </a:r>
            <a:r>
              <a:rPr lang="en-US" dirty="0"/>
              <a:t> work that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5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</a:t>
            </a:r>
          </a:p>
          <a:p>
            <a:endParaRPr lang="en-US" dirty="0"/>
          </a:p>
          <a:p>
            <a:r>
              <a:rPr lang="en-US" dirty="0"/>
              <a:t>So I am 30 slides or so in.</a:t>
            </a:r>
          </a:p>
          <a:p>
            <a:r>
              <a:rPr lang="en-US" dirty="0"/>
              <a:t>And All I've done is bitch about HR.</a:t>
            </a:r>
          </a:p>
          <a:p>
            <a:endParaRPr lang="en-US" dirty="0"/>
          </a:p>
          <a:p>
            <a:r>
              <a:rPr lang="en-US" dirty="0"/>
              <a:t>And I promised I was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1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you, as a software engineer,</a:t>
            </a:r>
          </a:p>
          <a:p>
            <a:r>
              <a:rPr lang="en-US" dirty="0"/>
              <a:t>level-up your career.</a:t>
            </a:r>
          </a:p>
          <a:p>
            <a:endParaRPr lang="en-US" dirty="0"/>
          </a:p>
          <a:p>
            <a:r>
              <a:rPr lang="en-US" dirty="0"/>
              <a:t>If the magic "Years of Experience" number is worthless</a:t>
            </a:r>
          </a:p>
          <a:p>
            <a:r>
              <a:rPr lang="en-US" dirty="0"/>
              <a:t>what do you use instead?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Well, the answer to that sort of lies in our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7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take our motivations </a:t>
            </a:r>
          </a:p>
          <a:p>
            <a:r>
              <a:rPr lang="en-US" dirty="0"/>
              <a:t>and map them into things</a:t>
            </a:r>
          </a:p>
          <a:p>
            <a:r>
              <a:rPr lang="en-US" dirty="0"/>
              <a:t>that the company would value us for</a:t>
            </a:r>
          </a:p>
          <a:p>
            <a:r>
              <a:rPr lang="en-US" dirty="0"/>
              <a:t>we can begin to understand the best avenues</a:t>
            </a:r>
          </a:p>
          <a:p>
            <a:r>
              <a:rPr lang="en-US" dirty="0"/>
              <a:t>for us to grown along.</a:t>
            </a:r>
          </a:p>
          <a:p>
            <a:endParaRPr lang="en-US" dirty="0"/>
          </a:p>
          <a:p>
            <a:r>
              <a:rPr lang="en-US" dirty="0"/>
              <a:t>(Its not a perfect comparison, but bear with me...)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So first we map</a:t>
            </a:r>
          </a:p>
          <a:p>
            <a:r>
              <a:rPr lang="en-US" dirty="0"/>
              <a:t>Getting Paid into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6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fundamentally knowledge workers. </a:t>
            </a:r>
          </a:p>
          <a:p>
            <a:r>
              <a:rPr lang="en-US" dirty="0"/>
              <a:t>This mean the knowledge we have</a:t>
            </a:r>
          </a:p>
          <a:p>
            <a:r>
              <a:rPr lang="en-US" dirty="0"/>
              <a:t>and the application of that knowledge</a:t>
            </a:r>
          </a:p>
          <a:p>
            <a:r>
              <a:rPr lang="en-US" dirty="0"/>
              <a:t>is what we are selling,</a:t>
            </a:r>
          </a:p>
          <a:p>
            <a:r>
              <a:rPr lang="en-US" dirty="0"/>
              <a:t>what we are getting paid for.</a:t>
            </a:r>
          </a:p>
          <a:p>
            <a:r>
              <a:rPr lang="en-US" dirty="0"/>
              <a:t>So the greater our knowledge, </a:t>
            </a:r>
          </a:p>
          <a:p>
            <a:r>
              <a:rPr lang="en-US" dirty="0"/>
              <a:t>And our application of that knowledge,</a:t>
            </a:r>
          </a:p>
          <a:p>
            <a:r>
              <a:rPr lang="en-US" dirty="0"/>
              <a:t>the more we get paid.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Second, we map</a:t>
            </a:r>
          </a:p>
          <a:p>
            <a:r>
              <a:rPr lang="en-US" dirty="0"/>
              <a:t>Technical Challenge into Tenacity.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3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tenacity we bring to bear for our company,</a:t>
            </a:r>
          </a:p>
          <a:p>
            <a:r>
              <a:rPr lang="en-US" dirty="0"/>
              <a:t>the passion to dig into a problem and solve it,</a:t>
            </a:r>
          </a:p>
          <a:p>
            <a:r>
              <a:rPr lang="en-US" dirty="0"/>
              <a:t>no matter how hard that problem might be,</a:t>
            </a:r>
          </a:p>
          <a:p>
            <a:r>
              <a:rPr lang="en-US" dirty="0"/>
              <a:t>that is what makes us valuable.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Tenacity is the will to rise above our technical challenges.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Third, we map Creativity into Insight.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6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opportunity to be creative in your work</a:t>
            </a:r>
          </a:p>
          <a:p>
            <a:r>
              <a:rPr lang="en-US" dirty="0"/>
              <a:t>takes many forms in a company.</a:t>
            </a:r>
          </a:p>
          <a:p>
            <a:r>
              <a:rPr lang="en-US" dirty="0"/>
              <a:t>But the value lies in your ability to provide</a:t>
            </a:r>
          </a:p>
          <a:p>
            <a:r>
              <a:rPr lang="en-US" dirty="0"/>
              <a:t>new insights and new innovations.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Insight and Innovation is the expression of your creativity.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Next, we map Influence into Leadership.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4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Influence is earned, not rewarded,</a:t>
            </a:r>
          </a:p>
          <a:p>
            <a:r>
              <a:rPr lang="en-US" dirty="0"/>
              <a:t>and in order to earn it you must demonstrate it.</a:t>
            </a:r>
          </a:p>
          <a:p>
            <a:endParaRPr lang="en-US" dirty="0"/>
          </a:p>
          <a:p>
            <a:r>
              <a:rPr lang="en-US" dirty="0"/>
              <a:t>This seems kind of chicken and egg like,</a:t>
            </a:r>
          </a:p>
          <a:p>
            <a:r>
              <a:rPr lang="en-US" dirty="0"/>
              <a:t>but really there are lots of ways to lead</a:t>
            </a:r>
          </a:p>
          <a:p>
            <a:r>
              <a:rPr lang="en-US" dirty="0"/>
              <a:t>By demonstrating that you are a leader without authority.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Finally, we map Avoiding Hassle into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of all hassle is actually</a:t>
            </a:r>
          </a:p>
          <a:p>
            <a:r>
              <a:rPr lang="en-US" dirty="0"/>
              <a:t>a breakdown in communication.</a:t>
            </a:r>
          </a:p>
          <a:p>
            <a:endParaRPr lang="en-US" dirty="0"/>
          </a:p>
          <a:p>
            <a:r>
              <a:rPr lang="en-US" dirty="0"/>
              <a:t>Its a failure by some party to communicate effectively.</a:t>
            </a:r>
          </a:p>
          <a:p>
            <a:r>
              <a:rPr lang="en-US" dirty="0"/>
              <a:t>So by being an effective communicator</a:t>
            </a:r>
          </a:p>
          <a:p>
            <a:r>
              <a:rPr lang="en-US" dirty="0"/>
              <a:t>you are actually striving to reduce the hassle</a:t>
            </a:r>
          </a:p>
          <a:p>
            <a:r>
              <a:rPr lang="en-US" dirty="0"/>
              <a:t>for yourself and others.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By mapping our motivations into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actionable things we can do to improve,</a:t>
            </a:r>
          </a:p>
          <a:p>
            <a:r>
              <a:rPr lang="en-US" dirty="0"/>
              <a:t>we create a path forward and upward</a:t>
            </a:r>
          </a:p>
          <a:p>
            <a:r>
              <a:rPr lang="en-US" dirty="0"/>
              <a:t>and we can begin to see the ways</a:t>
            </a:r>
          </a:p>
          <a:p>
            <a:r>
              <a:rPr lang="en-US" dirty="0"/>
              <a:t>in which we can achieve greater success.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we know WHERE to grow,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million dollar question </a:t>
            </a:r>
          </a:p>
          <a:p>
            <a:r>
              <a:rPr lang="en-US" dirty="0"/>
              <a:t>is HOW we do that.</a:t>
            </a:r>
          </a:p>
          <a:p>
            <a:endParaRPr lang="en-US" dirty="0"/>
          </a:p>
          <a:p>
            <a:r>
              <a:rPr lang="en-US" dirty="0"/>
              <a:t>How do we grow in each of these areas</a:t>
            </a:r>
          </a:p>
          <a:p>
            <a:r>
              <a:rPr lang="en-US" dirty="0"/>
              <a:t>to move us from junior to senior and beyond?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So we are now 43 slides in</a:t>
            </a:r>
          </a:p>
          <a:p>
            <a:r>
              <a:rPr lang="en-US" dirty="0"/>
              <a:t>And all I've done so far is set the stage.</a:t>
            </a:r>
          </a:p>
          <a:p>
            <a:r>
              <a:rPr lang="en-US" dirty="0"/>
              <a:t>You're all wondering where the meat is,</a:t>
            </a:r>
          </a:p>
          <a:p>
            <a:r>
              <a:rPr lang="en-US" dirty="0"/>
              <a:t>where's all the great advice?</a:t>
            </a:r>
          </a:p>
          <a:p>
            <a:endParaRPr lang="en-US" dirty="0"/>
          </a:p>
          <a:p>
            <a:r>
              <a:rPr lang="en-US" dirty="0"/>
              <a:t>Well get out those notebooks,</a:t>
            </a:r>
          </a:p>
          <a:p>
            <a:r>
              <a:rPr lang="en-US" dirty="0"/>
              <a:t>start those cameras rolling,</a:t>
            </a:r>
          </a:p>
          <a:p>
            <a:r>
              <a:rPr lang="en-US" dirty="0"/>
              <a:t>I'm about to advice bomb the hell out of this sucker.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We start with Knowledge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open to learning a new technology.</a:t>
            </a:r>
          </a:p>
          <a:p>
            <a:endParaRPr lang="en-US" dirty="0"/>
          </a:p>
          <a:p>
            <a:r>
              <a:rPr lang="en-US" dirty="0"/>
              <a:t>And this is one of those places I'm being super hypocritical</a:t>
            </a:r>
          </a:p>
          <a:p>
            <a:r>
              <a:rPr lang="en-US" dirty="0"/>
              <a:t>Because I'm a curmudgeon</a:t>
            </a:r>
          </a:p>
          <a:p>
            <a:r>
              <a:rPr lang="en-US" dirty="0"/>
              <a:t>and will never ever use React.</a:t>
            </a:r>
          </a:p>
          <a:p>
            <a:endParaRPr lang="en-US" dirty="0"/>
          </a:p>
          <a:p>
            <a:r>
              <a:rPr lang="en-US" dirty="0"/>
              <a:t>So don’t do like me,</a:t>
            </a:r>
          </a:p>
          <a:p>
            <a:r>
              <a:rPr lang="en-US" dirty="0"/>
              <a:t>be much more willing to embrace new tech.</a:t>
            </a:r>
          </a:p>
          <a:p>
            <a:endParaRPr lang="en-US" dirty="0"/>
          </a:p>
          <a:p>
            <a:r>
              <a:rPr lang="en-US" dirty="0"/>
              <a:t>Additionally…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6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try a new way of doing something.</a:t>
            </a:r>
          </a:p>
          <a:p>
            <a:endParaRPr lang="en-US" dirty="0"/>
          </a:p>
          <a:p>
            <a:r>
              <a:rPr lang="en-US" dirty="0"/>
              <a:t>So this is different than learning a new technology.</a:t>
            </a:r>
          </a:p>
          <a:p>
            <a:r>
              <a:rPr lang="en-US" dirty="0"/>
              <a:t>Its about being open to new ways to think and explore.</a:t>
            </a:r>
          </a:p>
          <a:p>
            <a:r>
              <a:rPr lang="en-US" dirty="0"/>
              <a:t>If a co-worker suggest XYZ and you've never tried it</a:t>
            </a:r>
          </a:p>
          <a:p>
            <a:r>
              <a:rPr lang="en-US" dirty="0"/>
              <a:t>And you don’t see a massive reason not to</a:t>
            </a:r>
          </a:p>
          <a:p>
            <a:r>
              <a:rPr lang="en-US" dirty="0"/>
              <a:t>Give it a shot.</a:t>
            </a:r>
          </a:p>
          <a:p>
            <a:r>
              <a:rPr lang="en-US" dirty="0"/>
              <a:t>Invest in the coworkers idea</a:t>
            </a:r>
          </a:p>
          <a:p>
            <a:r>
              <a:rPr lang="en-US" dirty="0"/>
              <a:t>You will most certainly learn something.</a:t>
            </a:r>
          </a:p>
          <a:p>
            <a:endParaRPr lang="en-US" dirty="0"/>
          </a:p>
          <a:p>
            <a:r>
              <a:rPr lang="en-US" dirty="0"/>
              <a:t>In order to do this though, you must…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Stay current via newsletters, podcasts, and meetups.</a:t>
            </a:r>
          </a:p>
          <a:p>
            <a:endParaRPr lang="en-US" dirty="0"/>
          </a:p>
          <a:p>
            <a:r>
              <a:rPr lang="en-US" dirty="0"/>
              <a:t>The best way you can increase your knowledge</a:t>
            </a:r>
          </a:p>
          <a:p>
            <a:r>
              <a:rPr lang="en-US" dirty="0"/>
              <a:t>is to always be staying current of the field.</a:t>
            </a:r>
          </a:p>
          <a:p>
            <a:r>
              <a:rPr lang="en-US" dirty="0"/>
              <a:t>I'm not saying you have to go out and learn</a:t>
            </a:r>
          </a:p>
          <a:p>
            <a:r>
              <a:rPr lang="en-US" dirty="0"/>
              <a:t>every new library or framework or whatever.</a:t>
            </a:r>
          </a:p>
          <a:p>
            <a:r>
              <a:rPr lang="en-US" dirty="0"/>
              <a:t>But know that they exist </a:t>
            </a:r>
          </a:p>
          <a:p>
            <a:r>
              <a:rPr lang="en-US" dirty="0"/>
              <a:t>Know why they exist.</a:t>
            </a:r>
          </a:p>
          <a:p>
            <a:endParaRPr lang="en-US" dirty="0"/>
          </a:p>
          <a:p>
            <a:r>
              <a:rPr lang="en-US" dirty="0"/>
              <a:t>Meetups like this one are great for this.</a:t>
            </a:r>
          </a:p>
          <a:p>
            <a:r>
              <a:rPr lang="en-US" dirty="0"/>
              <a:t>As are podcasts, blogs, newsletters, etc.</a:t>
            </a:r>
          </a:p>
          <a:p>
            <a:r>
              <a:rPr lang="en-US" dirty="0"/>
              <a:t>There's a bunch out there. </a:t>
            </a:r>
          </a:p>
          <a:p>
            <a:r>
              <a:rPr lang="en-US" dirty="0"/>
              <a:t>Find some.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On to Tenacity.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6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Tenacity by not giving up.</a:t>
            </a:r>
          </a:p>
          <a:p>
            <a:endParaRPr lang="en-US" dirty="0"/>
          </a:p>
          <a:p>
            <a:r>
              <a:rPr lang="en-US" dirty="0"/>
              <a:t>When your manager is looking for volunteers</a:t>
            </a:r>
          </a:p>
          <a:p>
            <a:r>
              <a:rPr lang="en-US" dirty="0"/>
              <a:t>Jump on that shit.</a:t>
            </a:r>
          </a:p>
          <a:p>
            <a:r>
              <a:rPr lang="en-US" dirty="0"/>
              <a:t>Your chance to shine is here.</a:t>
            </a:r>
          </a:p>
          <a:p>
            <a:endParaRPr lang="en-US" dirty="0"/>
          </a:p>
          <a:p>
            <a:r>
              <a:rPr lang="en-US" dirty="0"/>
              <a:t>And then when faced with the problem,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Dig into it.</a:t>
            </a:r>
          </a:p>
          <a:p>
            <a:r>
              <a:rPr lang="en-US" dirty="0"/>
              <a:t>This is why we do what we do people!</a:t>
            </a:r>
          </a:p>
          <a:p>
            <a:r>
              <a:rPr lang="en-US" dirty="0"/>
              <a:t>For the love of the Bugs!</a:t>
            </a:r>
          </a:p>
          <a:p>
            <a:endParaRPr lang="en-US" dirty="0"/>
          </a:p>
          <a:p>
            <a:r>
              <a:rPr lang="en-US" dirty="0"/>
              <a:t>BUT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0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when to ask for help.</a:t>
            </a:r>
          </a:p>
          <a:p>
            <a:endParaRPr lang="en-US" dirty="0"/>
          </a:p>
          <a:p>
            <a:r>
              <a:rPr lang="en-US" dirty="0"/>
              <a:t>Asking for help is not a weakness</a:t>
            </a:r>
          </a:p>
          <a:p>
            <a:r>
              <a:rPr lang="en-US" dirty="0"/>
              <a:t>And, in fact, helps both you and your peers.</a:t>
            </a:r>
          </a:p>
          <a:p>
            <a:r>
              <a:rPr lang="en-US" dirty="0"/>
              <a:t>And your management takes notice of it</a:t>
            </a:r>
          </a:p>
          <a:p>
            <a:r>
              <a:rPr lang="en-US" dirty="0"/>
              <a:t>In a positive way.</a:t>
            </a:r>
          </a:p>
          <a:p>
            <a:endParaRPr lang="en-US" dirty="0"/>
          </a:p>
          <a:p>
            <a:r>
              <a:rPr lang="en-US" dirty="0"/>
              <a:t>So ask for that help.</a:t>
            </a:r>
          </a:p>
          <a:p>
            <a:endParaRPr lang="en-US" dirty="0"/>
          </a:p>
          <a:p>
            <a:r>
              <a:rPr lang="en-US" dirty="0"/>
              <a:t>And even more importantly…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7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eager to help others, even if you </a:t>
            </a:r>
            <a:r>
              <a:rPr lang="en-US" dirty="0" err="1"/>
              <a:t>dont</a:t>
            </a:r>
            <a:r>
              <a:rPr lang="en-US" dirty="0"/>
              <a:t> know the answer.</a:t>
            </a:r>
          </a:p>
          <a:p>
            <a:endParaRPr lang="en-US" dirty="0"/>
          </a:p>
          <a:p>
            <a:r>
              <a:rPr lang="en-US" dirty="0"/>
              <a:t>If you want others to help you, </a:t>
            </a:r>
          </a:p>
          <a:p>
            <a:r>
              <a:rPr lang="en-US" dirty="0"/>
              <a:t>you must be first willing to help them.</a:t>
            </a:r>
          </a:p>
          <a:p>
            <a:r>
              <a:rPr lang="en-US" dirty="0"/>
              <a:t>Demonstrate you are a team player.</a:t>
            </a:r>
          </a:p>
          <a:p>
            <a:endParaRPr lang="en-US" dirty="0"/>
          </a:p>
          <a:p>
            <a:r>
              <a:rPr lang="en-US" dirty="0"/>
              <a:t>And even if you don’t know the answer</a:t>
            </a:r>
          </a:p>
          <a:p>
            <a:r>
              <a:rPr lang="en-US" dirty="0"/>
              <a:t>Offer to help and work it through</a:t>
            </a:r>
          </a:p>
          <a:p>
            <a:r>
              <a:rPr lang="en-US" dirty="0"/>
              <a:t>or be a fly on the wall and watch others helping.</a:t>
            </a:r>
          </a:p>
          <a:p>
            <a:endParaRPr lang="en-US" dirty="0"/>
          </a:p>
          <a:p>
            <a:r>
              <a:rPr lang="en-US" dirty="0"/>
              <a:t>The point of Tenacity is to demonstrate an eagerness</a:t>
            </a:r>
          </a:p>
          <a:p>
            <a:r>
              <a:rPr lang="en-US" dirty="0"/>
              <a:t>to help the company solve problems.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Next up is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91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suggest a different approach, </a:t>
            </a:r>
          </a:p>
          <a:p>
            <a:r>
              <a:rPr lang="en-US" dirty="0"/>
              <a:t>even if everyone disagrees.</a:t>
            </a:r>
          </a:p>
          <a:p>
            <a:endParaRPr lang="en-US" dirty="0"/>
          </a:p>
          <a:p>
            <a:r>
              <a:rPr lang="en-US" dirty="0"/>
              <a:t>Insight is about seeing things differently</a:t>
            </a:r>
          </a:p>
          <a:p>
            <a:r>
              <a:rPr lang="en-US" dirty="0"/>
              <a:t>And being willing to take the risk of owning that difference.</a:t>
            </a:r>
          </a:p>
          <a:p>
            <a:endParaRPr lang="en-US" dirty="0"/>
          </a:p>
          <a:p>
            <a:r>
              <a:rPr lang="en-US" dirty="0"/>
              <a:t>Sometimes, you will be right.</a:t>
            </a:r>
          </a:p>
          <a:p>
            <a:r>
              <a:rPr lang="en-US" dirty="0"/>
              <a:t>Sometimes, you will be wrong.</a:t>
            </a:r>
          </a:p>
          <a:p>
            <a:r>
              <a:rPr lang="en-US" dirty="0"/>
              <a:t>Own that, and own it gracefully.</a:t>
            </a:r>
          </a:p>
          <a:p>
            <a:endParaRPr lang="en-US" dirty="0"/>
          </a:p>
          <a:p>
            <a:r>
              <a:rPr lang="en-US" dirty="0"/>
              <a:t>Along those lines…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point is that these are all the same job.</a:t>
            </a:r>
          </a:p>
          <a:p>
            <a:endParaRPr lang="en-US" dirty="0"/>
          </a:p>
          <a:p>
            <a:r>
              <a:rPr lang="en-US" dirty="0"/>
              <a:t>The only differentiator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75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try to look at the problem from a different angle.</a:t>
            </a:r>
          </a:p>
          <a:p>
            <a:endParaRPr lang="en-US" dirty="0"/>
          </a:p>
          <a:p>
            <a:r>
              <a:rPr lang="en-US" dirty="0"/>
              <a:t>You wont ever even see a different approach</a:t>
            </a:r>
          </a:p>
          <a:p>
            <a:r>
              <a:rPr lang="en-US" dirty="0"/>
              <a:t>If you don’t look for one.</a:t>
            </a:r>
          </a:p>
          <a:p>
            <a:r>
              <a:rPr lang="en-US" dirty="0"/>
              <a:t>So ask yourself </a:t>
            </a:r>
          </a:p>
          <a:p>
            <a:r>
              <a:rPr lang="en-US" dirty="0"/>
              <a:t>is there a different way to tackle the problem?</a:t>
            </a:r>
          </a:p>
          <a:p>
            <a:r>
              <a:rPr lang="en-US" dirty="0"/>
              <a:t>A different technology or pattern </a:t>
            </a:r>
          </a:p>
          <a:p>
            <a:r>
              <a:rPr lang="en-US" dirty="0"/>
              <a:t>that might be better suited.</a:t>
            </a:r>
          </a:p>
          <a:p>
            <a:r>
              <a:rPr lang="en-US" dirty="0"/>
              <a:t>Don’t be afraid to take the time to think it through.</a:t>
            </a:r>
          </a:p>
          <a:p>
            <a:endParaRPr lang="en-US" dirty="0"/>
          </a:p>
          <a:p>
            <a:r>
              <a:rPr lang="en-US" dirty="0"/>
              <a:t>And once you have your alternate 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94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your ideas; no one else will.</a:t>
            </a:r>
          </a:p>
          <a:p>
            <a:endParaRPr lang="en-US" dirty="0"/>
          </a:p>
          <a:p>
            <a:r>
              <a:rPr lang="en-US" dirty="0"/>
              <a:t>In your career, </a:t>
            </a:r>
          </a:p>
          <a:p>
            <a:r>
              <a:rPr lang="en-US" dirty="0"/>
              <a:t>you are the only person who is going to sell you.</a:t>
            </a:r>
          </a:p>
          <a:p>
            <a:r>
              <a:rPr lang="en-US" dirty="0"/>
              <a:t>you are your own marketing department.</a:t>
            </a:r>
          </a:p>
          <a:p>
            <a:r>
              <a:rPr lang="en-US" dirty="0"/>
              <a:t>your own PR Firm.</a:t>
            </a:r>
          </a:p>
          <a:p>
            <a:endParaRPr lang="en-US" dirty="0"/>
          </a:p>
          <a:p>
            <a:r>
              <a:rPr lang="en-US" dirty="0"/>
              <a:t>So put your ideas out there and then sell them.</a:t>
            </a:r>
          </a:p>
          <a:p>
            <a:endParaRPr lang="en-US" dirty="0"/>
          </a:p>
          <a:p>
            <a:r>
              <a:rPr lang="en-US" dirty="0"/>
              <a:t>And if you are wrong, you are wrong.</a:t>
            </a:r>
          </a:p>
          <a:p>
            <a:r>
              <a:rPr lang="en-US" dirty="0"/>
              <a:t>Admit it, be graceful about it,</a:t>
            </a:r>
          </a:p>
          <a:p>
            <a:r>
              <a:rPr lang="en-US" dirty="0"/>
              <a:t>and then commit to the better answer.</a:t>
            </a:r>
          </a:p>
          <a:p>
            <a:endParaRPr lang="en-US" dirty="0"/>
          </a:p>
          <a:p>
            <a:r>
              <a:rPr lang="en-US" dirty="0"/>
              <a:t>Ultimately…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40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Dont</a:t>
            </a:r>
            <a:r>
              <a:rPr lang="en-US" dirty="0"/>
              <a:t> stay silent, </a:t>
            </a:r>
          </a:p>
          <a:p>
            <a:r>
              <a:rPr lang="en-US" dirty="0"/>
              <a:t>challenge the status quo,</a:t>
            </a:r>
          </a:p>
          <a:p>
            <a:r>
              <a:rPr lang="en-US" dirty="0"/>
              <a:t>and don’t be afraid to rock the boat.</a:t>
            </a:r>
          </a:p>
          <a:p>
            <a:endParaRPr lang="en-US" dirty="0"/>
          </a:p>
          <a:p>
            <a:r>
              <a:rPr lang="en-US" dirty="0"/>
              <a:t>So often in our industry</a:t>
            </a:r>
          </a:p>
          <a:p>
            <a:r>
              <a:rPr lang="en-US" dirty="0"/>
              <a:t>I see software engineers whom</a:t>
            </a:r>
          </a:p>
          <a:p>
            <a:r>
              <a:rPr lang="en-US" dirty="0"/>
              <a:t>sit on the sidelines</a:t>
            </a:r>
          </a:p>
          <a:p>
            <a:r>
              <a:rPr lang="en-US" dirty="0"/>
              <a:t>just quietly observing</a:t>
            </a:r>
          </a:p>
          <a:p>
            <a:r>
              <a:rPr lang="en-US" dirty="0"/>
              <a:t>never speaking up.</a:t>
            </a:r>
          </a:p>
          <a:p>
            <a:endParaRPr lang="en-US" dirty="0"/>
          </a:p>
          <a:p>
            <a:r>
              <a:rPr lang="en-US" dirty="0"/>
              <a:t>And I know our industry </a:t>
            </a:r>
          </a:p>
          <a:p>
            <a:r>
              <a:rPr lang="en-US" dirty="0"/>
              <a:t>tends to attract introverts</a:t>
            </a:r>
          </a:p>
          <a:p>
            <a:r>
              <a:rPr lang="en-US" dirty="0"/>
              <a:t>for whom this is the social norm.</a:t>
            </a:r>
          </a:p>
          <a:p>
            <a:endParaRPr lang="en-US" dirty="0"/>
          </a:p>
          <a:p>
            <a:r>
              <a:rPr lang="en-US" dirty="0"/>
              <a:t>But that behavior is not in your best interest.</a:t>
            </a:r>
          </a:p>
          <a:p>
            <a:r>
              <a:rPr lang="en-US" dirty="0"/>
              <a:t>It prevents others from seeing you,</a:t>
            </a:r>
          </a:p>
          <a:p>
            <a:r>
              <a:rPr lang="en-US" dirty="0"/>
              <a:t>It prevents others from seeing your ideas,</a:t>
            </a:r>
          </a:p>
          <a:p>
            <a:r>
              <a:rPr lang="en-US" dirty="0"/>
              <a:t>and it prevents you from another chance to learn and grow.</a:t>
            </a:r>
          </a:p>
          <a:p>
            <a:endParaRPr lang="en-US" dirty="0"/>
          </a:p>
          <a:p>
            <a:r>
              <a:rPr lang="en-US" dirty="0"/>
              <a:t>Its okay to put yourself out there</a:t>
            </a:r>
          </a:p>
          <a:p>
            <a:r>
              <a:rPr lang="en-US" dirty="0"/>
              <a:t>and its okay to make mistakes when you do.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 on to Leadership…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2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Help Others.</a:t>
            </a:r>
          </a:p>
          <a:p>
            <a:endParaRPr lang="en-US" dirty="0"/>
          </a:p>
          <a:p>
            <a:r>
              <a:rPr lang="en-US" dirty="0"/>
              <a:t>I think I said this a few slides back</a:t>
            </a:r>
          </a:p>
          <a:p>
            <a:r>
              <a:rPr lang="en-US" dirty="0"/>
              <a:t>But it is worth repeating.</a:t>
            </a:r>
          </a:p>
          <a:p>
            <a:endParaRPr lang="en-US" dirty="0"/>
          </a:p>
          <a:p>
            <a:r>
              <a:rPr lang="en-US" dirty="0"/>
              <a:t>In my last few companies we've talked about </a:t>
            </a:r>
          </a:p>
          <a:p>
            <a:r>
              <a:rPr lang="en-US" dirty="0"/>
              <a:t>something called a Culture of Help.</a:t>
            </a:r>
          </a:p>
          <a:p>
            <a:r>
              <a:rPr lang="en-US" dirty="0"/>
              <a:t>The goal of the Culture of Help</a:t>
            </a:r>
          </a:p>
          <a:p>
            <a:r>
              <a:rPr lang="en-US" dirty="0"/>
              <a:t>is to make teams that work strongly together,</a:t>
            </a:r>
          </a:p>
          <a:p>
            <a:r>
              <a:rPr lang="en-US" dirty="0"/>
              <a:t>that rely on one another</a:t>
            </a:r>
          </a:p>
          <a:p>
            <a:r>
              <a:rPr lang="en-US" dirty="0"/>
              <a:t>to solve whatever it is the team is solving.</a:t>
            </a:r>
          </a:p>
          <a:p>
            <a:endParaRPr lang="en-US" dirty="0"/>
          </a:p>
          <a:p>
            <a:r>
              <a:rPr lang="en-US" dirty="0"/>
              <a:t>There is strength in this unity of the team.</a:t>
            </a:r>
          </a:p>
          <a:p>
            <a:r>
              <a:rPr lang="en-US" dirty="0"/>
              <a:t>And helping others build that strength </a:t>
            </a:r>
          </a:p>
          <a:p>
            <a:r>
              <a:rPr lang="en-US" dirty="0"/>
              <a:t>is the first step of being a good leader.</a:t>
            </a:r>
          </a:p>
          <a:p>
            <a:endParaRPr lang="en-US" dirty="0"/>
          </a:p>
          <a:p>
            <a:r>
              <a:rPr lang="en-US" dirty="0"/>
              <a:t>Being a good helper also means…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other people's ideas; and make sure they get the credit.</a:t>
            </a:r>
          </a:p>
          <a:p>
            <a:endParaRPr lang="en-US" dirty="0"/>
          </a:p>
          <a:p>
            <a:r>
              <a:rPr lang="en-US" dirty="0"/>
              <a:t>If you give or get help</a:t>
            </a:r>
          </a:p>
          <a:p>
            <a:r>
              <a:rPr lang="en-US" dirty="0"/>
              <a:t>and someone solves the problem</a:t>
            </a:r>
          </a:p>
          <a:p>
            <a:r>
              <a:rPr lang="en-US" dirty="0"/>
              <a:t>or comes up with a great idea,</a:t>
            </a:r>
          </a:p>
          <a:p>
            <a:r>
              <a:rPr lang="en-US" dirty="0"/>
              <a:t>help them get that idea or solution out there.</a:t>
            </a:r>
          </a:p>
          <a:p>
            <a:r>
              <a:rPr lang="en-US" dirty="0"/>
              <a:t>Support their work and they will support yours.</a:t>
            </a:r>
          </a:p>
          <a:p>
            <a:endParaRPr lang="en-US" dirty="0"/>
          </a:p>
          <a:p>
            <a:r>
              <a:rPr lang="en-US" dirty="0"/>
              <a:t>Great leaders raise everyone up around them</a:t>
            </a:r>
          </a:p>
          <a:p>
            <a:r>
              <a:rPr lang="en-US" dirty="0"/>
              <a:t>Not just themselves.</a:t>
            </a:r>
          </a:p>
          <a:p>
            <a:endParaRPr lang="en-US" dirty="0"/>
          </a:p>
          <a:p>
            <a:r>
              <a:rPr lang="en-US" dirty="0"/>
              <a:t>But you cannot help them if you don’t first…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83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Listen.</a:t>
            </a:r>
          </a:p>
          <a:p>
            <a:endParaRPr lang="en-US" dirty="0"/>
          </a:p>
          <a:p>
            <a:r>
              <a:rPr lang="en-US" dirty="0"/>
              <a:t>I know I just had a whole bunch of slides</a:t>
            </a:r>
          </a:p>
          <a:p>
            <a:r>
              <a:rPr lang="en-US" dirty="0"/>
              <a:t>Telling you to speak up.</a:t>
            </a:r>
          </a:p>
          <a:p>
            <a:r>
              <a:rPr lang="en-US" dirty="0"/>
              <a:t>Often.</a:t>
            </a:r>
          </a:p>
          <a:p>
            <a:r>
              <a:rPr lang="en-US" dirty="0"/>
              <a:t>But there is also a time to listen</a:t>
            </a:r>
          </a:p>
          <a:p>
            <a:r>
              <a:rPr lang="en-US" dirty="0"/>
              <a:t>And a good leader knows that.</a:t>
            </a:r>
          </a:p>
          <a:p>
            <a:r>
              <a:rPr lang="en-US" dirty="0"/>
              <a:t>And a great leader recognizes when other want to speak.</a:t>
            </a:r>
          </a:p>
          <a:p>
            <a:endParaRPr lang="en-US" dirty="0"/>
          </a:p>
          <a:p>
            <a:r>
              <a:rPr lang="en-US" dirty="0"/>
              <a:t>So encourage them</a:t>
            </a:r>
          </a:p>
          <a:p>
            <a:r>
              <a:rPr lang="en-US" dirty="0"/>
              <a:t>and listen to them.</a:t>
            </a:r>
          </a:p>
          <a:p>
            <a:endParaRPr lang="en-US" dirty="0"/>
          </a:p>
          <a:p>
            <a:r>
              <a:rPr lang="en-US" dirty="0"/>
              <a:t>Refine the collective thought process</a:t>
            </a:r>
          </a:p>
          <a:p>
            <a:r>
              <a:rPr lang="en-US" dirty="0"/>
              <a:t>Down to a solution that works for everyone.</a:t>
            </a:r>
          </a:p>
          <a:p>
            <a:r>
              <a:rPr lang="en-US" dirty="0"/>
              <a:t>And ultimately make a decision.</a:t>
            </a:r>
          </a:p>
          <a:p>
            <a:endParaRPr lang="en-US" dirty="0"/>
          </a:p>
          <a:p>
            <a:r>
              <a:rPr lang="en-US" dirty="0"/>
              <a:t>And once you have your decision.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20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ownership.</a:t>
            </a:r>
          </a:p>
          <a:p>
            <a:endParaRPr lang="en-US" dirty="0"/>
          </a:p>
          <a:p>
            <a:r>
              <a:rPr lang="en-US" dirty="0"/>
              <a:t>So many times I have seen</a:t>
            </a:r>
          </a:p>
          <a:p>
            <a:r>
              <a:rPr lang="en-US" dirty="0"/>
              <a:t>A room full of software engineers</a:t>
            </a:r>
          </a:p>
          <a:p>
            <a:r>
              <a:rPr lang="en-US" dirty="0"/>
              <a:t>asked for a volunteer to do XYZ</a:t>
            </a:r>
          </a:p>
          <a:p>
            <a:r>
              <a:rPr lang="en-US" dirty="0"/>
              <a:t>and heard nothing but crickets.</a:t>
            </a:r>
          </a:p>
          <a:p>
            <a:endParaRPr lang="en-US" dirty="0"/>
          </a:p>
          <a:p>
            <a:r>
              <a:rPr lang="en-US" dirty="0"/>
              <a:t>If you want to advance your career,</a:t>
            </a:r>
          </a:p>
          <a:p>
            <a:r>
              <a:rPr lang="en-US" dirty="0"/>
              <a:t>take the chance. </a:t>
            </a:r>
          </a:p>
          <a:p>
            <a:endParaRPr lang="en-US" dirty="0"/>
          </a:p>
          <a:p>
            <a:r>
              <a:rPr lang="en-US" dirty="0"/>
              <a:t>And then run with it.</a:t>
            </a:r>
          </a:p>
          <a:p>
            <a:r>
              <a:rPr lang="en-US" dirty="0"/>
              <a:t>Become the expert on XYZ.</a:t>
            </a:r>
          </a:p>
          <a:p>
            <a:r>
              <a:rPr lang="en-US" dirty="0"/>
              <a:t>Make yourself the person everyone else seeks out</a:t>
            </a:r>
          </a:p>
          <a:p>
            <a:r>
              <a:rPr lang="en-US" dirty="0"/>
              <a:t>when ever XYZ is discussed.</a:t>
            </a:r>
          </a:p>
          <a:p>
            <a:endParaRPr lang="en-US" dirty="0"/>
          </a:p>
          <a:p>
            <a:r>
              <a:rPr lang="en-US" dirty="0"/>
              <a:t>Now, the down side of this is</a:t>
            </a:r>
          </a:p>
          <a:p>
            <a:r>
              <a:rPr lang="en-US" dirty="0"/>
              <a:t>you might end up owning something terrible.</a:t>
            </a:r>
          </a:p>
          <a:p>
            <a:r>
              <a:rPr lang="en-US" dirty="0"/>
              <a:t>That's okay.</a:t>
            </a:r>
          </a:p>
          <a:p>
            <a:r>
              <a:rPr lang="en-US" dirty="0"/>
              <a:t>Make it shine as best you can</a:t>
            </a:r>
          </a:p>
          <a:p>
            <a:r>
              <a:rPr lang="en-US" dirty="0"/>
              <a:t>and ultimately…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45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 your shit.</a:t>
            </a:r>
          </a:p>
          <a:p>
            <a:endParaRPr lang="en-US" dirty="0"/>
          </a:p>
          <a:p>
            <a:r>
              <a:rPr lang="en-US" dirty="0"/>
              <a:t>Leaders take responsibility </a:t>
            </a:r>
          </a:p>
          <a:p>
            <a:r>
              <a:rPr lang="en-US" dirty="0"/>
              <a:t>and don’t deflect and blame others.</a:t>
            </a:r>
          </a:p>
          <a:p>
            <a:r>
              <a:rPr lang="en-US" dirty="0"/>
              <a:t>If the project you took ownership of sucks.</a:t>
            </a:r>
          </a:p>
          <a:p>
            <a:r>
              <a:rPr lang="en-US" dirty="0"/>
              <a:t>Own that.</a:t>
            </a:r>
          </a:p>
          <a:p>
            <a:endParaRPr lang="en-US" dirty="0"/>
          </a:p>
          <a:p>
            <a:r>
              <a:rPr lang="en-US" dirty="0"/>
              <a:t>Identify the suck.</a:t>
            </a:r>
          </a:p>
          <a:p>
            <a:r>
              <a:rPr lang="en-US" dirty="0"/>
              <a:t>Blame yourself for it.</a:t>
            </a:r>
          </a:p>
          <a:p>
            <a:r>
              <a:rPr lang="en-US" dirty="0"/>
              <a:t>Fix it if you can.</a:t>
            </a:r>
          </a:p>
          <a:p>
            <a:r>
              <a:rPr lang="en-US" dirty="0"/>
              <a:t>And then move on.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last, but probably the most important area is Communication…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4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verbose.</a:t>
            </a:r>
          </a:p>
          <a:p>
            <a:endParaRPr lang="en-US" dirty="0"/>
          </a:p>
          <a:p>
            <a:r>
              <a:rPr lang="en-US" dirty="0"/>
              <a:t>We have a tendency in this industry</a:t>
            </a:r>
          </a:p>
          <a:p>
            <a:r>
              <a:rPr lang="en-US" dirty="0"/>
              <a:t>to be quiet or terse in our words.</a:t>
            </a:r>
          </a:p>
          <a:p>
            <a:r>
              <a:rPr lang="en-US" dirty="0"/>
              <a:t>We would rather work with code than write a paragraph of text.</a:t>
            </a:r>
          </a:p>
          <a:p>
            <a:endParaRPr lang="en-US" dirty="0"/>
          </a:p>
          <a:p>
            <a:r>
              <a:rPr lang="en-US" dirty="0"/>
              <a:t>That has to stop.</a:t>
            </a:r>
          </a:p>
          <a:p>
            <a:endParaRPr lang="en-US" dirty="0"/>
          </a:p>
          <a:p>
            <a:r>
              <a:rPr lang="en-US" dirty="0"/>
              <a:t>You CANNOT over communicate.</a:t>
            </a:r>
          </a:p>
          <a:p>
            <a:r>
              <a:rPr lang="en-US" dirty="0"/>
              <a:t>You cannot be too detailed in your documentation</a:t>
            </a:r>
          </a:p>
          <a:p>
            <a:r>
              <a:rPr lang="en-US" dirty="0"/>
              <a:t>Or in writing up that design document your boss asked for.</a:t>
            </a:r>
          </a:p>
          <a:p>
            <a:endParaRPr lang="en-US" dirty="0"/>
          </a:p>
          <a:p>
            <a:r>
              <a:rPr lang="en-US" dirty="0"/>
              <a:t>You must…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76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being afraid to write.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shy away from the English language.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Practice it on the job. Seriously.</a:t>
            </a:r>
          </a:p>
          <a:p>
            <a:r>
              <a:rPr lang="en-US" dirty="0"/>
              <a:t>Write more emails or longer slack messages.</a:t>
            </a:r>
          </a:p>
          <a:p>
            <a:r>
              <a:rPr lang="en-US" dirty="0"/>
              <a:t>Add more documentation to your code.</a:t>
            </a:r>
          </a:p>
          <a:p>
            <a:endParaRPr lang="en-US" dirty="0"/>
          </a:p>
          <a:p>
            <a:r>
              <a:rPr lang="en-US" dirty="0"/>
              <a:t>Every chance you get to wield the proverbial pen</a:t>
            </a:r>
          </a:p>
          <a:p>
            <a:r>
              <a:rPr lang="en-US" dirty="0"/>
              <a:t>will make you a better writer.</a:t>
            </a:r>
          </a:p>
          <a:p>
            <a:r>
              <a:rPr lang="en-US" dirty="0"/>
              <a:t>And being a better writer </a:t>
            </a:r>
          </a:p>
          <a:p>
            <a:r>
              <a:rPr lang="en-US" dirty="0"/>
              <a:t>becomes infinitely more important </a:t>
            </a:r>
          </a:p>
          <a:p>
            <a:r>
              <a:rPr lang="en-US" dirty="0"/>
              <a:t>as you grow your career.</a:t>
            </a:r>
          </a:p>
          <a:p>
            <a:endParaRPr lang="en-US" dirty="0"/>
          </a:p>
          <a:p>
            <a:r>
              <a:rPr lang="en-US" dirty="0"/>
              <a:t>But communication is more than just writing, so…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how many years </a:t>
            </a:r>
          </a:p>
          <a:p>
            <a:r>
              <a:rPr lang="en-US" dirty="0"/>
              <a:t>of working as a software engineer</a:t>
            </a:r>
          </a:p>
          <a:p>
            <a:r>
              <a:rPr lang="en-US" dirty="0"/>
              <a:t>the job is "demanding"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"years of experience" means 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90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up.</a:t>
            </a:r>
          </a:p>
          <a:p>
            <a:endParaRPr lang="en-US" dirty="0"/>
          </a:p>
          <a:p>
            <a:r>
              <a:rPr lang="en-US" dirty="0"/>
              <a:t>Be the person in the meeting everyone expects to talk.</a:t>
            </a:r>
          </a:p>
          <a:p>
            <a:endParaRPr lang="en-US" dirty="0"/>
          </a:p>
          <a:p>
            <a:r>
              <a:rPr lang="en-US" dirty="0"/>
              <a:t>BUT Don’t also don’t be an asshole about it.</a:t>
            </a:r>
          </a:p>
          <a:p>
            <a:r>
              <a:rPr lang="en-US" dirty="0"/>
              <a:t>Give others the space to talk too.</a:t>
            </a:r>
          </a:p>
          <a:p>
            <a:endParaRPr lang="en-US" dirty="0"/>
          </a:p>
          <a:p>
            <a:r>
              <a:rPr lang="en-US" dirty="0"/>
              <a:t>And don’t just talk to hear yourself speak.</a:t>
            </a:r>
          </a:p>
          <a:p>
            <a:r>
              <a:rPr lang="en-US" dirty="0"/>
              <a:t>Talk to add something to the conversation</a:t>
            </a:r>
          </a:p>
          <a:p>
            <a:r>
              <a:rPr lang="en-US" dirty="0"/>
              <a:t>or to reinforce a peer who is getting sidelined.</a:t>
            </a:r>
          </a:p>
          <a:p>
            <a:endParaRPr lang="en-US" dirty="0"/>
          </a:p>
          <a:p>
            <a:r>
              <a:rPr lang="en-US" dirty="0"/>
              <a:t>But you have to participate.</a:t>
            </a:r>
          </a:p>
          <a:p>
            <a:endParaRPr lang="en-US" dirty="0"/>
          </a:p>
          <a:p>
            <a:r>
              <a:rPr lang="en-US" dirty="0"/>
              <a:t>And speaking of participating</a:t>
            </a:r>
          </a:p>
          <a:p>
            <a:r>
              <a:rPr lang="en-US" dirty="0"/>
              <a:t>Another key aspect of communication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Speaking.</a:t>
            </a:r>
          </a:p>
          <a:p>
            <a:r>
              <a:rPr lang="en-US" dirty="0"/>
              <a:t>Get great at presenting and public speaking.</a:t>
            </a:r>
          </a:p>
          <a:p>
            <a:endParaRPr lang="en-US" dirty="0"/>
          </a:p>
          <a:p>
            <a:r>
              <a:rPr lang="en-US" dirty="0"/>
              <a:t>The longer I have worked in this field,</a:t>
            </a:r>
          </a:p>
          <a:p>
            <a:r>
              <a:rPr lang="en-US" dirty="0"/>
              <a:t>the more senior my role,</a:t>
            </a:r>
          </a:p>
          <a:p>
            <a:r>
              <a:rPr lang="en-US" dirty="0"/>
              <a:t>the more time I spend in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r>
              <a:rPr lang="en-US" dirty="0"/>
              <a:t>That's the Absolute truth.</a:t>
            </a:r>
          </a:p>
          <a:p>
            <a:endParaRPr lang="en-US" dirty="0"/>
          </a:p>
          <a:p>
            <a:r>
              <a:rPr lang="en-US" dirty="0"/>
              <a:t>AND… I have just the thing to help you</a:t>
            </a:r>
          </a:p>
          <a:p>
            <a:r>
              <a:rPr lang="en-US" dirty="0"/>
              <a:t>get so much better at public speaking.</a:t>
            </a:r>
          </a:p>
          <a:p>
            <a:endParaRPr lang="en-US" dirty="0"/>
          </a:p>
          <a:p>
            <a:r>
              <a:rPr lang="en-US" dirty="0"/>
              <a:t>GIVE A TALK AT CHARMCITYJS</a:t>
            </a:r>
          </a:p>
          <a:p>
            <a:endParaRPr lang="en-US" dirty="0"/>
          </a:p>
          <a:p>
            <a:r>
              <a:rPr lang="en-US" dirty="0"/>
              <a:t>It super easy,</a:t>
            </a:r>
          </a:p>
          <a:p>
            <a:r>
              <a:rPr lang="en-US" dirty="0"/>
              <a:t>great practice,</a:t>
            </a:r>
          </a:p>
          <a:p>
            <a:r>
              <a:rPr lang="en-US" dirty="0"/>
              <a:t>very lower stakes,</a:t>
            </a:r>
          </a:p>
          <a:p>
            <a:r>
              <a:rPr lang="en-US" dirty="0"/>
              <a:t>and every single person in the room wants you to succeed.</a:t>
            </a:r>
          </a:p>
          <a:p>
            <a:endParaRPr lang="en-US" dirty="0"/>
          </a:p>
          <a:p>
            <a:r>
              <a:rPr lang="en-US" dirty="0"/>
              <a:t>Every single CCJS talk you give</a:t>
            </a:r>
          </a:p>
          <a:p>
            <a:r>
              <a:rPr lang="en-US" dirty="0"/>
              <a:t>is going to help you on your path forward.</a:t>
            </a:r>
          </a:p>
          <a:p>
            <a:r>
              <a:rPr lang="en-US" dirty="0"/>
              <a:t>I promise.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 but not least…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6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small talk.</a:t>
            </a:r>
          </a:p>
          <a:p>
            <a:endParaRPr lang="en-US" dirty="0"/>
          </a:p>
          <a:p>
            <a:r>
              <a:rPr lang="en-US" dirty="0"/>
              <a:t>I know all us introverts</a:t>
            </a:r>
          </a:p>
          <a:p>
            <a:r>
              <a:rPr lang="en-US" dirty="0"/>
              <a:t>would rather do anything else.</a:t>
            </a:r>
          </a:p>
          <a:p>
            <a:r>
              <a:rPr lang="en-US" dirty="0"/>
              <a:t>I know I would.</a:t>
            </a:r>
          </a:p>
          <a:p>
            <a:endParaRPr lang="en-US" dirty="0"/>
          </a:p>
          <a:p>
            <a:r>
              <a:rPr lang="en-US" dirty="0"/>
              <a:t>But being social is important.</a:t>
            </a:r>
          </a:p>
          <a:p>
            <a:r>
              <a:rPr lang="en-US" dirty="0"/>
              <a:t>Its about being a part of a team</a:t>
            </a:r>
          </a:p>
          <a:p>
            <a:r>
              <a:rPr lang="en-US" dirty="0"/>
              <a:t>Being a part of a community.</a:t>
            </a:r>
          </a:p>
          <a:p>
            <a:endParaRPr lang="en-US" dirty="0"/>
          </a:p>
          <a:p>
            <a:r>
              <a:rPr lang="en-US" dirty="0"/>
              <a:t>So take the time to make the small talk</a:t>
            </a:r>
          </a:p>
          <a:p>
            <a:r>
              <a:rPr lang="en-US" dirty="0"/>
              <a:t>to get to know your peers and bosses.</a:t>
            </a:r>
          </a:p>
          <a:p>
            <a:r>
              <a:rPr lang="en-US" dirty="0"/>
              <a:t>To attend the company outings</a:t>
            </a:r>
          </a:p>
          <a:p>
            <a:r>
              <a:rPr lang="en-US" dirty="0"/>
              <a:t>to connect with other people.</a:t>
            </a:r>
          </a:p>
          <a:p>
            <a:r>
              <a:rPr lang="en-US" dirty="0"/>
              <a:t>As human beings.</a:t>
            </a:r>
          </a:p>
          <a:p>
            <a:endParaRPr lang="en-US" dirty="0"/>
          </a:p>
          <a:p>
            <a:r>
              <a:rPr lang="en-US" dirty="0"/>
              <a:t>The heart of a great team </a:t>
            </a:r>
          </a:p>
          <a:p>
            <a:r>
              <a:rPr lang="en-US" dirty="0"/>
              <a:t>lies in the familiarity they have with one another.</a:t>
            </a:r>
          </a:p>
          <a:p>
            <a:r>
              <a:rPr lang="en-US" dirty="0"/>
              <a:t>And being social with your peers </a:t>
            </a:r>
          </a:p>
          <a:p>
            <a:r>
              <a:rPr lang="en-US" dirty="0"/>
              <a:t>is the key to that familiarity.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72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Alright. </a:t>
            </a:r>
          </a:p>
          <a:p>
            <a:r>
              <a:rPr lang="en-US" dirty="0"/>
              <a:t>Phew.</a:t>
            </a:r>
          </a:p>
          <a:p>
            <a:endParaRPr lang="en-US" dirty="0"/>
          </a:p>
          <a:p>
            <a:r>
              <a:rPr lang="en-US" dirty="0"/>
              <a:t>I've given you a lot of advice here.</a:t>
            </a:r>
          </a:p>
          <a:p>
            <a:r>
              <a:rPr lang="en-US" dirty="0"/>
              <a:t>Take it or not.</a:t>
            </a:r>
          </a:p>
          <a:p>
            <a:endParaRPr lang="en-US" dirty="0"/>
          </a:p>
          <a:p>
            <a:r>
              <a:rPr lang="en-US" dirty="0"/>
              <a:t>But I have worked for a very long time in this industry.</a:t>
            </a:r>
          </a:p>
          <a:p>
            <a:r>
              <a:rPr lang="en-US" dirty="0"/>
              <a:t>From small companies to big ones.</a:t>
            </a:r>
          </a:p>
          <a:p>
            <a:r>
              <a:rPr lang="en-US" dirty="0"/>
              <a:t>And I have done just about every job </a:t>
            </a:r>
          </a:p>
          <a:p>
            <a:r>
              <a:rPr lang="en-US" dirty="0"/>
              <a:t>from Intern to Director to Founder to CTO.</a:t>
            </a:r>
          </a:p>
          <a:p>
            <a:r>
              <a:rPr lang="en-US" dirty="0"/>
              <a:t>And everything I have talked about tonight</a:t>
            </a:r>
          </a:p>
          <a:p>
            <a:r>
              <a:rPr lang="en-US" dirty="0"/>
              <a:t>Has served me exceptionally well in my career.</a:t>
            </a:r>
          </a:p>
          <a:p>
            <a:endParaRPr lang="en-US" dirty="0"/>
          </a:p>
          <a:p>
            <a:r>
              <a:rPr lang="en-US" dirty="0"/>
              <a:t>Hopefully it will serve you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63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clear</a:t>
            </a:r>
          </a:p>
          <a:p>
            <a:endParaRPr lang="en-US" dirty="0"/>
          </a:p>
          <a:p>
            <a:r>
              <a:rPr lang="en-US" dirty="0"/>
              <a:t>I am not saying Growing in any one of these channels alone </a:t>
            </a:r>
          </a:p>
          <a:p>
            <a:r>
              <a:rPr lang="en-US" dirty="0"/>
              <a:t>is going to get your promoted.</a:t>
            </a:r>
          </a:p>
          <a:p>
            <a:endParaRPr lang="en-US" dirty="0"/>
          </a:p>
          <a:p>
            <a:r>
              <a:rPr lang="en-US" dirty="0"/>
              <a:t>You need to embrace all of them</a:t>
            </a:r>
          </a:p>
          <a:p>
            <a:r>
              <a:rPr lang="en-US" dirty="0"/>
              <a:t>or at least a majority of them</a:t>
            </a:r>
          </a:p>
          <a:p>
            <a:r>
              <a:rPr lang="en-US" dirty="0"/>
              <a:t>To truly grow your career.</a:t>
            </a:r>
          </a:p>
          <a:p>
            <a:endParaRPr lang="en-US" dirty="0"/>
          </a:p>
          <a:p>
            <a:r>
              <a:rPr lang="en-US" dirty="0"/>
              <a:t>But its not a guaranteed promotion.</a:t>
            </a:r>
          </a:p>
          <a:p>
            <a:r>
              <a:rPr lang="en-US" dirty="0"/>
              <a:t>I cannot promise you that.</a:t>
            </a:r>
          </a:p>
          <a:p>
            <a:endParaRPr lang="en-US" dirty="0"/>
          </a:p>
          <a:p>
            <a:r>
              <a:rPr lang="en-US" dirty="0"/>
              <a:t>But what I can promise you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it will make you a more valuable job candidate.</a:t>
            </a:r>
          </a:p>
          <a:p>
            <a:r>
              <a:rPr lang="en-US" dirty="0"/>
              <a:t>that it will make you a more valuable employee.</a:t>
            </a:r>
          </a:p>
          <a:p>
            <a:r>
              <a:rPr lang="en-US" dirty="0"/>
              <a:t>and that it will lead you to a more rewarding career.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not saying it wont be easy.</a:t>
            </a:r>
          </a:p>
          <a:p>
            <a:r>
              <a:rPr lang="en-US" dirty="0"/>
              <a:t>I'm not saying it wont have problems.</a:t>
            </a:r>
          </a:p>
          <a:p>
            <a:endParaRPr lang="en-US" dirty="0"/>
          </a:p>
          <a:p>
            <a:r>
              <a:rPr lang="en-US" dirty="0"/>
              <a:t>I am saying that its infinitely better</a:t>
            </a:r>
          </a:p>
          <a:p>
            <a:r>
              <a:rPr lang="en-US" dirty="0"/>
              <a:t>than waiting for HR to magically notice</a:t>
            </a:r>
          </a:p>
          <a:p>
            <a:r>
              <a:rPr lang="en-US" dirty="0"/>
              <a:t>you've been working for 5 years</a:t>
            </a:r>
          </a:p>
          <a:p>
            <a:r>
              <a:rPr lang="en-US" dirty="0"/>
              <a:t>and you are suddenly ready </a:t>
            </a:r>
          </a:p>
          <a:p>
            <a:r>
              <a:rPr lang="en-US" dirty="0"/>
              <a:t>for more pay and responsibility.</a:t>
            </a:r>
          </a:p>
          <a:p>
            <a:endParaRPr lang="en-US" dirty="0"/>
          </a:p>
          <a:p>
            <a:r>
              <a:rPr lang="en-US" dirty="0"/>
              <a:t>The world just doesn’t work like that.</a:t>
            </a:r>
          </a:p>
          <a:p>
            <a:r>
              <a:rPr lang="en-US" dirty="0"/>
              <a:t>So stop expecting it to.</a:t>
            </a:r>
          </a:p>
          <a:p>
            <a:endParaRPr lang="en-US" dirty="0"/>
          </a:p>
          <a:p>
            <a:r>
              <a:rPr lang="en-US" dirty="0"/>
              <a:t>And take charge of your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06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measure it lacks any meaningful substance.</a:t>
            </a:r>
          </a:p>
          <a:p>
            <a:r>
              <a:rPr lang="en-US" dirty="0"/>
              <a:t>Its like assuming someone would be good at a job</a:t>
            </a:r>
          </a:p>
          <a:p>
            <a:r>
              <a:rPr lang="en-US" dirty="0"/>
              <a:t>because their last name has 10 characters in it.</a:t>
            </a:r>
          </a:p>
          <a:p>
            <a:endParaRPr lang="en-US" dirty="0"/>
          </a:p>
          <a:p>
            <a:r>
              <a:rPr lang="en-US" dirty="0"/>
              <a:t>Companies do this </a:t>
            </a:r>
          </a:p>
          <a:p>
            <a:r>
              <a:rPr lang="en-US" dirty="0"/>
              <a:t>because they need to put people into buckets.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Buckets make it easier to rationalize about people</a:t>
            </a:r>
          </a:p>
          <a:p>
            <a:r>
              <a:rPr lang="en-US" dirty="0"/>
              <a:t>Buckets make it so HR </a:t>
            </a:r>
            <a:r>
              <a:rPr lang="en-US" dirty="0" err="1"/>
              <a:t>doesnt</a:t>
            </a:r>
            <a:r>
              <a:rPr lang="en-US" dirty="0"/>
              <a:t> have to think as much.</a:t>
            </a:r>
          </a:p>
          <a:p>
            <a:endParaRPr lang="en-US" dirty="0"/>
          </a:p>
          <a:p>
            <a:r>
              <a:rPr lang="en-US" dirty="0"/>
              <a:t>Buckets are lazy.</a:t>
            </a:r>
          </a:p>
          <a:p>
            <a:endParaRPr lang="en-US" dirty="0"/>
          </a:p>
          <a:p>
            <a:r>
              <a:rPr lang="en-US" dirty="0"/>
              <a:t>Buckets completely miss the point.</a:t>
            </a:r>
          </a:p>
          <a:p>
            <a:endParaRPr lang="en-US" dirty="0"/>
          </a:p>
          <a:p>
            <a:r>
              <a:rPr lang="en-US" dirty="0"/>
              <a:t>&lt;SMALL 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company is not a collection of robots.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a collection of individuals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4BA-80E8-6442-3C6A-8182D698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B11E5-7815-C873-1C65-C0A40AF2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3B7C-4E70-EDF5-0595-0214187C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0DE4-12C3-9E43-9F0A-D9B905E9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D645-09DA-A4DA-D5D9-AF17573D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F4ED-E5C4-FF7C-96ED-75684D80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FC1A-A631-AB70-0BC0-09986268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04A6-7C22-3DCB-7AD8-6A4323D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6826-81A3-DBFE-5462-267DAFD7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EC4-0142-7D88-B104-49BF612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C55CC-4C59-D174-8915-14EB8B49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5A938-B8A4-57AB-DD79-27A22D12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6311-B8EA-D959-207D-4BAA8AF2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A3F-6B9B-05E1-9B30-E9AAB10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2D51-CFC9-1E54-0A0D-7A7F38B9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AD-2671-C68C-46AC-B6A9431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9D0C-2B20-F54D-4C6F-E0829FC9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41E-D7C8-37A5-3001-CD0F2653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941D-8A9C-B457-307C-A3C5ACFD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CB1C-B097-EEC7-31B9-665C942C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11B0-40B0-658B-E4A2-6077F91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18E-C5FD-DE10-9C4F-6E172DCA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6A74-8DEE-C7AB-E543-1FA7E3D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6D62-12A9-D973-2D62-0C0D40C1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3436-A5FC-9978-2809-2C82726A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A24B-B62D-D6FE-572A-27645781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6B59-41AB-4937-B489-157A50062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50F6-A69D-FC00-CA76-5407023C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0A35-44FA-5D6A-C19A-B7F5EF30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F31E-9135-7EF8-996A-2151FD5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2671-709D-C94D-FC44-1B3AEB63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B803-DDCB-05B1-1D6B-1D72F086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984B-75A0-9E64-51DA-0CA32A8B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616A3-E107-9DCE-1DB1-E76F7E62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ECF1-F742-FCD9-95AD-0E3F508B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5FB39-9C6D-63E3-E9D2-CB05CACD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DB04C-66C9-BACB-A977-86B27635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97A0-B4FF-3E35-2E10-B008590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1C39-5954-0B19-64A1-C0B12C0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DF9-D78B-8C77-BA20-DF2CBF64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4949A-A492-9C58-B4F6-ED5FAA45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A75B-D9A0-22F3-7E8C-97FF5A81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CF2-5920-852C-0970-A12E23A9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D82FC-73E8-121F-9C33-6AF3ADCE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FD0BC-0363-1697-BDAB-6E5046B3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6B14-FB56-2690-D675-20AB608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B62-E9B2-ADC1-9922-20DBB202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91E-F7F4-B594-E5F3-B1E23068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53D58-9E6C-5CCD-57E2-6179D9AB5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BE21-2543-67D9-6C51-21ACE942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FEE3-3D11-5659-2E51-1D0F7E27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9C26-2422-0543-A650-648B1F21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513D-0268-313F-CEC6-5A2AC41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18BFD-FEB1-A6B3-94BA-A5391D17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AF15-57AB-E7D1-FE52-0BBD75C1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29B3-F5CA-3232-1C29-1363E2BD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377E-7935-346C-75C5-7E51D67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3AA5-AC91-C726-F633-CE03B1C0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19B0-4E59-EA5C-1490-37073F74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7BCA-2C8F-7AB0-859D-E30379D5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3961-DCF8-676D-7969-76E76AB86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7606-EE3B-2A7D-6F1E-014DCAB3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6E78-029F-5464-E1D6-843CFAD1D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2FD71-CED0-7B5A-FA13-72CC4ACBD76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SCALE YOU!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Growing Your Career</a:t>
            </a:r>
          </a:p>
        </p:txBody>
      </p:sp>
    </p:spTree>
    <p:extLst>
      <p:ext uri="{BB962C8B-B14F-4D97-AF65-F5344CB8AC3E}">
        <p14:creationId xmlns:p14="http://schemas.microsoft.com/office/powerpoint/2010/main" val="333879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New Season of “Stranger Things” Shows the Limits of Kids Saving the  World | The New Yorker">
            <a:extLst>
              <a:ext uri="{FF2B5EF4-FFF2-40B4-BE49-F238E27FC236}">
                <a16:creationId xmlns:a16="http://schemas.microsoft.com/office/drawing/2014/main" id="{8D9DB414-81DB-CC24-5562-5EF4CF20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2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wo buckets of cats : r/aww">
            <a:extLst>
              <a:ext uri="{FF2B5EF4-FFF2-40B4-BE49-F238E27FC236}">
                <a16:creationId xmlns:a16="http://schemas.microsoft.com/office/drawing/2014/main" id="{EB37D1BA-4929-ADDD-C8F7-A8F7EBF4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29057-586E-EFA0-0427-7AAC55CF335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they should pay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responsibility the can place in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can they expect of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value do you add to the company?</a:t>
            </a:r>
          </a:p>
        </p:txBody>
      </p:sp>
    </p:spTree>
    <p:extLst>
      <p:ext uri="{BB962C8B-B14F-4D97-AF65-F5344CB8AC3E}">
        <p14:creationId xmlns:p14="http://schemas.microsoft.com/office/powerpoint/2010/main" val="293589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20728-8095-9AFD-8774-D14B82681B7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long have you been sitting at a desk?</a:t>
            </a:r>
          </a:p>
        </p:txBody>
      </p:sp>
    </p:spTree>
    <p:extLst>
      <p:ext uri="{BB962C8B-B14F-4D97-AF65-F5344CB8AC3E}">
        <p14:creationId xmlns:p14="http://schemas.microsoft.com/office/powerpoint/2010/main" val="106594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iff explosives (research) - Factorio Wiki">
            <a:extLst>
              <a:ext uri="{FF2B5EF4-FFF2-40B4-BE49-F238E27FC236}">
                <a16:creationId xmlns:a16="http://schemas.microsoft.com/office/drawing/2014/main" id="{5BCB333A-6158-E3F4-1297-A50A1CF9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3939">
            <a:off x="4019536" y="1352538"/>
            <a:ext cx="4152923" cy="4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7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E8A9B-CABA-203A-C896-E53AA1FD585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93769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ED5FE-39AE-B96E-4236-43397E743A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Getting Paid</a:t>
            </a:r>
          </a:p>
        </p:txBody>
      </p:sp>
    </p:spTree>
    <p:extLst>
      <p:ext uri="{BB962C8B-B14F-4D97-AF65-F5344CB8AC3E}">
        <p14:creationId xmlns:p14="http://schemas.microsoft.com/office/powerpoint/2010/main" val="283755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F58A1-7992-9740-34E4-22E5A8B5B9A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Technical Challenge</a:t>
            </a:r>
          </a:p>
        </p:txBody>
      </p:sp>
    </p:spTree>
    <p:extLst>
      <p:ext uri="{BB962C8B-B14F-4D97-AF65-F5344CB8AC3E}">
        <p14:creationId xmlns:p14="http://schemas.microsoft.com/office/powerpoint/2010/main" val="420738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AC76F-58CD-511E-3D36-0B25C4C9B85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Creative Opportunity</a:t>
            </a:r>
          </a:p>
        </p:txBody>
      </p:sp>
    </p:spTree>
    <p:extLst>
      <p:ext uri="{BB962C8B-B14F-4D97-AF65-F5344CB8AC3E}">
        <p14:creationId xmlns:p14="http://schemas.microsoft.com/office/powerpoint/2010/main" val="238719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28C03-A5E8-6921-396F-966BE799B87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10058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38FCA-69B2-4DC1-9EA5-A2CA4DAAF34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Junior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to 2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294884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D05BF-E813-BAA7-06A6-74DB928FC2F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26629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8BE-F5EF-5D3E-E5B3-353C182C2E4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122460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29E7-CCA1-AB71-879E-400DC8BEA964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DE161-420A-35D0-9A99-AEB0A95E1E9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87304-5CE7-2B4E-FF30-297BE4CF1B7F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F2C41-DE83-4D6E-940D-19A47C3E157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08D4-5DB6-731A-7F44-F5B0199F357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92D99-0F0C-112C-2120-20B6C04887D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CF94EA3-4470-24F5-817F-A3073F306B9F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628D42C-3C39-CA5D-C6FB-DAB032C0B02C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35A762ED-BE74-A0D5-10BA-DBF8A664CAA9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97A2FFC-1AEB-A15D-3175-BFFDC7A00B0D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765F816-D9E7-1431-0070-C7F021D23FA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2F769CD-8A34-D0C5-C46D-8B6B81C148B0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C1CEAB56-4A1A-F6EC-2033-47D189D41CCC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263147A1-7A8A-18CF-F7DC-4A4BF4BBB984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FEAB687-AB4D-1D85-7C4A-8B9103239D13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AE2F8341-99DD-5EEA-937F-70982F61D7A3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3B67BCD1-F7A2-3AB5-4026-6AF7A0E3B72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3E5D8FA-3565-A9B4-9EB4-F6E164C96D2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16E21EB7-0D99-998A-1E00-7FA7762EB472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FAE5D9F-AA21-AA70-47C8-8DA6278419BA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46B8E08-5924-00FE-E14C-B83780DC92A9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2A1781F2-2F67-47C7-0A50-E922BD0487D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AF0B2611-9E03-FAB7-FF69-568FABB63912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FFD9C6C-148A-6E44-197E-3033FDD3F805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9E07634-7619-4D47-87D4-9AB49F510BC6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6882AC08-5618-BB77-4D42-6D48B9E1FA15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3F7CAD6D-E19A-FBEC-1E06-607C5B1AC7AC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3B7B5D2-49AD-BFC2-B5CB-3E9D0DAEB55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915859AD-55E1-87FF-3FA3-429BE41AAD4C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9D230C0-36C0-8714-96DF-F5DF26653BE7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2975F3E-F384-2929-4268-DC35283225AE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1F32FC2-E69C-7CCD-2342-456FE1953D4F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87952159-D3B6-3D56-C2FB-356E96CD218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6FC42930-D713-D6DA-415C-A4DB4511D66E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20934322-1B60-64C2-72EC-CAF117E11113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0D5A7D08-8759-C956-8E88-D0E8B91DFA53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8D47DA2-2BAF-193B-FD31-AE50B4D82498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78BE34D7-FA8F-CDBB-D9A9-9FA9ECEDCA4C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4BCA9A17-696C-01A0-66D2-CB8F95B84A1B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3E9BA1DE-6D46-D0B4-7DAB-102DFED458D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13140260-4733-1846-4D97-5D25C53BD9AD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32C6CEF3-50AE-9C0B-834F-F0A9F71A172B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C145E0-F541-9F14-637D-99BFDE91EA64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0D7C130-74AD-DD6D-CFA9-0538E50EC89D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AE6AB0DB-D36B-761F-F6F6-4DBA0FB4C099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BDDB0308-5706-E36E-1183-44F844213B41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A36662E4-3BA4-9BD0-3D4A-3051E0D007DA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DFB7406A-2768-A827-72F7-FDA6C39506CD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B6001B33-61F9-511E-F879-0765D63663FC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BBC5BF0-E451-0318-5080-7AB126A2A3E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FBC4F19F-7AB5-3192-0FE9-A3FBF4945E0E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D2A3609F-477E-167F-8C1D-3E3E1E8534D2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03E06E-4FB4-D8E8-F42D-543113CD13E8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8F00C09-F5B4-168D-74E3-0AEBC6F12CD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A69698B8-3581-B1DA-FC0C-BFA22D230475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351AF9D-791D-D76E-BFBB-45DAC03D175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740F0A-6733-F361-AA79-99EE0CC5156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D5B250-93C1-1DE9-47E8-19FBF75EACB6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D46F13-03A8-35C8-433C-6E00EC63A05E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ABC58F-D696-4547-674B-98E8CC87BFF2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DFF43C-7F66-8DCD-DC73-2974899ACD2A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6F5D2F-DE94-9CE7-E445-FF2A3CE8CD25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41783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B19F9-0138-2B19-D517-FC0F22EEB6D6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C4995-6AD9-E54D-C5ED-9386974B316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70185-BF47-E49A-1034-188334F4168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BD985-5299-920E-D05A-FC74F0B91DC2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48C5B-7208-57CF-3437-13F7A361C321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6CD89-20DF-C779-425F-AB815A13471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6C9BF81-03C0-815F-78BA-EB6EA8A883A0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901C7DE-5B98-BCB7-3FD2-70512F666FE0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5E651B7-9B10-0FB0-5C3E-784B00448B11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B2A5591-1D7D-B90F-5CB3-0F08C8B9BD3B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FBF87C7-32C1-188F-3159-8DB6BE9A5ED7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A8540BE-83B7-E7A6-DF0F-FCCAC5CC1242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521E70F-AAD7-7B9D-880D-475500387D51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E912903-73AA-AC6A-6D95-11DCEF085A17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D6BB8D15-E227-F3CB-759E-86ECDA460BA0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FCBCBEE-D941-ED8C-CA11-25E9121EA0FE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68C519CC-A7D4-19AE-7C17-07BC04011771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3B2C091-D558-11C8-E918-8D870224229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0D638CF-9BA6-D611-8478-1416C5BCDE2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F91C72E-5EC5-406B-23B8-C49BB7CD7C38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1574755-E65A-69A1-C711-644D01DFCB9D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61E09FE-5B17-5E4A-EDDD-C4125E3797B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3925BCC9-20FC-5BFA-FE71-D898CC74ED1F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A6F82F2-D18E-8442-3C92-FE6F77E6890A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B9FE6D-2AC8-66E7-0EAD-D3931FE443FF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D758C0A5-61B3-11B3-D612-7D4074DC99C0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8B33460-D9EF-28AB-8817-E8249EC7A26E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A4CFF85-2C7F-73ED-78F6-92E1190629BE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28796D5-73FF-C5AD-371C-B6B6AD5C13DF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D7E05993-7D6A-DEBD-38C6-820BA0E6CDA9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6C358FB-7665-8243-2C37-87CF8AAD1F6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87BC4BD-25C8-20F6-FF41-CA5F7C774137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BB1A2E11-1D38-B85D-3BCB-3C21FD225F29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8023017-2C2E-8102-1A7F-1B69A5A7C5F1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A5CE350-D2CA-A4E0-F3E9-6A1A8CD9CA3D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E50CF88-1C1C-E04A-E6AB-DD3D317ABC90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6BDA70D-A48A-CD3D-19CB-064FC83DCF8B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6B341FB9-F340-147A-BC3F-39D0448638A6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BA7C3B3D-62FB-0E90-3C34-1561A8488FDC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F68BF682-9592-40F1-6E12-0A90A39A3495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C9922CC-4D09-296C-9D50-C3F8E80C67E0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228C05C-A132-5815-B845-7F305434A81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5BEB46F-CEF5-C71C-A129-8D22BBA75992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083E75E-3BAC-FECE-CB3E-CD54AB9324B3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30F54DB2-A3C4-F6C0-498B-C1AE452C60DC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02D63FFD-E1C5-BF64-4CBC-88E3F20F74E0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629B972-7A58-B287-7202-0223CFF674A7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486F94B0-93A1-99C8-0CB5-1583CFED2411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5D927AA8-40A8-C1C6-462E-65492C046CB8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6D8F55AB-14B4-1A2F-31A7-70DCBF22F6CB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27480E9C-CCB6-9D92-7C7C-972FC773504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01737F91-F3D7-EC9B-28E2-E4341365942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01B0F770-AAB9-1C88-CF74-41EBAEC898A7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21E4D880-60E8-C2EC-87A6-C31158B96061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E693F91B-C2E4-1EAE-AA69-B7523C1D5BF3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FAE8AEA9-4713-9FCA-8CE3-3BD9629E6E2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08E84-82B8-C49C-1E40-35DDFBECAEA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14AD68-EB20-FD53-2C24-514872164E5F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A47FE2-FFEA-9EC3-7354-B8BA3F55A811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794FC3-CAA8-11EB-7842-AEB83AF14A8B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57413D-A706-9AF9-F3F7-CC00756B0738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98DCC-279C-2155-20F1-03230F065449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4A808-2D5A-9354-778D-EF54A01C7E15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A55E91-F813-0C9B-EFF0-F44242F4F7D9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50A08F-2293-8C19-E6FB-0F818E8E7937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226E41-AB7B-689C-863D-19882EC72E36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095B61-A352-75F9-DF8E-F95E77F1435C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65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9A783-551D-4151-EA41-E593361CCCDD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625F8-C2EA-C926-EA36-88E3AB8DDCE2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EBBF0-F4E0-F9CD-0DA4-9E167888B1B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E0010-5479-787D-F8AE-CF67AD0FAE6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B7D2C-51AD-495B-AD50-F385BEC5500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687B-C41D-8A13-3970-67DEC799F6C2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E4A826F-DE30-0405-2FB9-DDDDDE85FD64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7272BD0-8673-72DF-0C93-33D840605F44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498B586-CECF-0C00-C643-89D4D475E9C2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E0498DA-2CB5-F2B9-4025-989E64FB9DFA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559CE89-06D4-A94A-D3CF-988C9778E680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40B02F1-6C60-E1AB-5915-52AD77C8460D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26F8A1D-CE85-66AA-71FC-65C878859F6F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84D13C9-230A-7A36-3780-81C0D7EA168E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26357AB-E65E-6DB3-CFC6-1C1FD945B5B6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CB87CDE-2720-0F3A-EB98-A5481F73A044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E230064-EAFC-C735-249F-22956B9B358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9D99BD5-4E81-EF9C-BC6D-C10B740053BC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C74B7E1-0749-C762-A8C3-23D5004C87D6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4459BD9-612B-D6AC-EA16-508F64E62B32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B2E00E7-FACB-0CF6-92B3-E560628B470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64786194-FB30-2763-FDBD-A80535DF3047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744F35DE-89E6-7B60-38E6-945955BAD9DA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BBE67D7-C08D-02D9-59D2-D686387CC4FB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3BFA8A0-35BB-D2AB-EC98-10870D410018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63902BAD-D221-647D-C5F7-654459FBC858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9D554BE9-4ACF-B757-17EC-02ABA0D14B3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92494BE6-6E90-DF03-D85F-0480441247B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D585F26A-4143-A3EF-7261-B21332BC09EA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FE8C4C3-0A6F-A4E8-E4BF-DC033CAAE69B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871CE54-2202-D322-1508-05F57102D48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CDDCAFBD-5990-ACEF-C353-88D9AD707D31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CD0FB51-E341-DD4B-0C4C-512616FCD2AF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DC38E77D-3D97-68AD-05D0-D88545B0D475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73C9D9C-44DC-6982-E417-345A11CC96AC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180DD312-16E3-2EA2-2754-37907E0FE6A8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FBFB8BD1-F16E-A303-CF45-3D10CE04FFBD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18907D60-995A-AF64-7CE2-2FB21F5D1E5B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14D4D49-EDA0-3C2F-EE8E-E04925556467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2E2D08E3-3207-2BBC-A0E1-3C91FE394A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0B6095D-A7CB-59AD-CB10-CDEBF39765A6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2FBC8D23-AD81-F06E-874C-237D8F856490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FD2038B-6A86-05E6-512E-3E45EE38639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55B1CB8-CA06-3A0B-FF01-3C46D2E50995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DB0C39-5E0D-65AD-BE24-5572C60A3837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855076B-87D3-9C3F-E702-29DB4D44BD67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94066857-1428-E4B2-9D1F-02E330E7D342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10088207-1817-2F0C-4D00-85A1AFC75AD6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382DA9DF-1B9F-9B82-B0B2-8AD4AFCE280E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34DA43B6-E5F1-33E2-78CE-E507E29A8067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85130CBE-8050-4290-2055-6CE7D67E4E2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0DCF64D-E80B-FD52-455B-71BD7E96DA7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A8E47AE3-2D23-10A8-5E32-CFEC05CCA36F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F15C2A53-EB86-1165-4C14-439CED278D0E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533B16C6-F3C6-B80B-9C63-5179901FEA21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34065C2C-AE74-1E65-7C11-892013956275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DED4E4-E44D-0C00-7FC8-D21BE679580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7F437F-D512-FA4E-1FFF-8C3175587E2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247543-9EFB-8BE4-AACB-A137FDAFFFA7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857C86-4A55-89D7-F63F-225BFE5A48FF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1F3FA5-3F02-21B4-44C1-285A4A8A6AF6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F2A0B4-14D1-5358-4F8F-CAE9941DD6C3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EC724-D3DA-B26E-98B0-AE14F6CAB7B7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B13C6F-2C77-F10C-ABD2-C8A45FDDCE30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07B6C2-329C-7796-8F63-649E76120706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59A5C-44BC-0E5C-44A3-53347487A19A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5EDE82-6609-545F-9477-B7B6033658A3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358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7FC6-5F45-52A7-4567-266BDEBBD92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sadf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1FA43-44C2-06EE-6B37-94A8EC25B45E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57439-5009-E2C8-D13C-BCC0AC421B5A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7656F-8535-B38E-AAD1-86C2D85DA9EB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430BD-430D-52E3-B95C-68945AD1E35A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95F1F-D509-1ECB-9032-2713E990D81C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421AC-76C6-3C53-D920-1C3DDC85ABB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2152F93-EE64-6679-C84A-AC20006D3DA1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44D84BC-99A0-AA52-BEE9-775795664BD6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70BCB83-73ED-9B34-D974-8FF33441D25F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A24AB7D-8A0A-6770-F3DC-0EF3AB4F60B3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CF28BA1C-E66F-8804-4E6A-9A2F66C4898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8D11DB0-A2CD-2E5E-7135-2A945682CF99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24AA00A7-A8E7-7A26-6C80-AE81D0E1D467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4E2654-DD25-E9E8-F51B-907EBB654556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6918D7BE-8326-3A6B-E2B0-15F850D380B2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6BD98AD-81BC-81A7-8370-BAD349DB4D1A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3128F0DA-39F8-BC30-07D8-DCE9F576B98A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C0D8AF3-5306-152C-A9EB-4EF6515E35EE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EC96D57-0293-2130-A754-5FFB1C11114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D07FA98-0371-5245-1304-3361522927EB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34A9FDC3-569C-9747-960A-8BCE29010AA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FFE04A67-BA26-A218-97BA-10E24F48E1D5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B370C5A-4CB7-5FAD-E446-CA3E4AB2C227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35BB1553-5D59-568A-CD4A-F3786EFD2597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8CCBDCC9-2A48-015E-A3EC-53C4BC82E04D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AA8FCE7-E241-0636-9474-EB22318F333B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23996E1C-0E6D-8BA0-FD63-3A39A6775FC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D098BF22-AD09-0B0B-28F1-08EF469F571D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A9DB570D-C4B4-C4FE-AC6F-BCFCA860F479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F42EDCE1-1650-8E08-523D-BDFF81EA8935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AC301A4-72B7-B9D4-DF0E-D6EF3299A97B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E20FA6CD-D210-CFE8-2319-09988B1DB2AC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E75F2A6-DC85-05A4-A7B7-DC2C13CB5A7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9C7358D-6BD9-92C0-6DFF-CDA22E961349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0E5650A-5B49-CFB9-8359-DEDB3497BA55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4AB6E82-1AEC-9891-C1E0-F83200692916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1DA81DA8-6809-0F25-9990-0BCEBA2902D7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A9ADE6A1-45BF-4C3D-033B-7ED18BB58719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6074ADFC-FFC1-ECA6-0BE9-2711F86467D0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6656D2F7-569E-6956-0B88-EF919D1F51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F0428D6-4BDF-C7F4-9702-F299ACAF1E6C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52A07CA-630E-50B6-E271-ED1699B3D2D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41804EB-FD42-1745-9E0F-A2AE1EE76DE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6DF24B13-AD0F-5CD6-12FD-C8E0274EC7BF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CCBBEFB-867C-C4E7-3C43-8915ADF3C5F5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C9BDAB5F-1A90-97F4-1943-85CF568E1E62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EE6EE19F-4A89-4312-C193-7FCF847BCEDC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DFA4C4-B194-CCEC-DA28-022E48C6BCCE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E4A470DD-F6E4-147A-CEAD-84661CD016CF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7713BC82-9CAC-9DFA-4866-372306CC413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886EF11-F412-D176-D38D-A4D6FFCB86B2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5028D87-8589-728F-0996-1F192FD0CE45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CA86CA2D-4031-407E-1E85-4E705FD6C426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688617F4-F121-069B-61CC-0AC4E78F812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73467259-E15C-6F59-09FB-C6772C2F4384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AC0F0D08-36B0-7024-FF46-A54F33DD783D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591A8-B683-D456-F240-C9196EF44E7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EEE2B-2190-C838-276D-FA3DB2A0B25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E095EC-73FD-948D-5544-A3AEDC4FFD1B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A2BC7D-DC0A-4D7E-5EF5-AD0E9F7F9EA1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D03F4FB-02E0-24D5-0452-4010ACD1D283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47F8D6-0CDE-00D8-8DB8-8B2C483627F6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782CA1-DC38-A352-7098-705E59B1CD2E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F38664-B86D-FF99-EB35-6A5995C280B8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0368E7-5C46-3D33-8489-7F8073D0401F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815CA-9B34-4EED-CF92-A014B5DFF0F7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C62B85-C0E0-59EA-7722-85D86801AFF7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219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Junior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61120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Mid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57824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410423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Principal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51723-0AEC-AE9F-3341-7CAFDD6948C5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56593-5095-7127-14AA-F40C2B5AD768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799BA7-5E69-E042-34BE-F3B221F2F189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08369-90F4-E2C9-E791-74B2BECDC060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0AD811-5E0C-4185-F398-5673603A380E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209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58681-63A6-87AC-CD3B-3FD3A8562BB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Mid-Level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 to 5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9896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B3CF-5E55-66E6-6FA4-3FFA3480C79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FE977-6959-F09A-A938-2889B8CEF258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2A899-7932-8224-BFE1-889445A4B2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C69EC-0C8F-FB4B-97B2-F6F8D2A9E96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5B71-3D3E-BDE5-1221-E8817A32636E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361BEB-6A3F-4FF7-C9F4-1547ABC0B360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19C4F-40DA-E342-3726-27AB086A387B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CE557-6501-0314-766E-B0FF96510723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42EBF-0D0C-F4CA-5598-30CD79751355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3AA84-01AD-777D-26DC-D5F9A601E16F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18FC3-8630-D5BE-76B2-249B6859DF10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9730A-4723-321B-4201-BEDCDCAFD922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17F2E-77BB-6898-A925-8D32E1A2089A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CDD22-C2CE-CF51-0084-E390238A622A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84B3E-6F54-5D6E-E66B-EA53E50663A0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77116-C2ED-C69C-FF4A-4B43B116C691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ACBC7-0552-DFB2-2CAD-65ED479AD830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00B1D-1DEB-E6A0-AD85-C294BF7278A4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06F08B-BE88-2381-AD69-A6900E739769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17324-942A-70C4-CF81-6AF7B867C007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CAD73-E347-64E3-DDDA-C33E0A344FC0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7BFED-45EB-80DA-C5CE-B7D8DEE0B806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7DE3B-3A9A-0F3B-CD7B-DCC41F724C8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47DE7-9D4F-0A0D-ED70-77A95A00D5A3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27914-F682-5C89-8B15-4F616D6B56E9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BFC10-BA7F-E0C3-CDF4-8F616D11A284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36846-463F-CE08-1921-1C4922D98A85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AA632-12BD-297C-7D2C-2F55C8EDC7C1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9CD54A-4DBF-0E4A-41A0-28B01AA77633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78C22-644D-2510-A07B-8F00516CDF36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8BFDC-1BE0-7AE7-3644-FDDC81A57E6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B2162-EA85-2BE8-1622-5FD53083EF99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73418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17F137BC-2B03-4632-EF34-A5EB5235576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8DA24-E723-6609-BD8B-3977955AD31B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2170A0-046A-C5D4-61B7-7DAB2F500E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7626FD-709D-1B0A-0626-E504DD1D54E0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A91AF-CB18-EF5E-D694-5519809B7677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C63240-B592-C1F8-237A-40703E4ABBAE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67094-14D3-546E-F649-6488254EFF40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AADF43-0C09-4B4A-8C50-6620A192A275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8B5-C201-247D-6EEE-ADFDC921358A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6B97E-106B-AEB6-F199-EE602C397BBB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76EAB-771D-1AF5-EC9B-E1324E61D9CA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34D6BE-8473-F01F-E558-F4D9B58E27A9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20E28AB-3A76-02D2-FA66-A3DD7F7355EB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86CDD-8345-92FA-E16C-847C6C22CEDF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35D76C-64FF-F496-AC65-219D56C7F22D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667F41-3550-7209-7EC7-FDD0997C7D85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19E4B-3B76-09D5-960A-5CC86BE30369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D140F5-3881-6207-8ACA-B4788246F4CA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0D7369-7725-F679-426C-140A645F7874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1971D-538B-750B-0980-B3BE7ED46CE8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E22DF3-9A10-3CD8-0D3E-55E4C9BD365A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651839-C5C8-C340-74E0-AB6D69DB6E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FB3B1-4720-5EBA-8364-3832BEAC660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1F5F6E-1F60-E8FB-9952-9C61944FD8CC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CB65D4-965F-4C28-E813-927B9A8CD672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6B81F4-E228-6524-9C2D-C3568411AF2A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E0BE96-9007-57E7-8E18-C50D74544BCE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4F46A-A473-AA75-D038-76B201BD1616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F1D197-3BAB-ED03-C5B3-80E98A377A0E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4570A2-2219-62F3-B230-64B475425B78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6EDBF5-EF0A-1F86-6D2D-1D249EABF2F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0FAC50-46E3-E50D-D59F-1578DE0B77B5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52771B-4C75-256D-101E-C82C748C281E}"/>
              </a:ext>
            </a:extLst>
          </p:cNvPr>
          <p:cNvSpPr txBox="1"/>
          <p:nvPr/>
        </p:nvSpPr>
        <p:spPr>
          <a:xfrm>
            <a:off x="590591" y="2457398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 to 2 Years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08B328-26E8-11C4-AE9E-4D732E450480}"/>
              </a:ext>
            </a:extLst>
          </p:cNvPr>
          <p:cNvSpPr txBox="1"/>
          <p:nvPr/>
        </p:nvSpPr>
        <p:spPr>
          <a:xfrm>
            <a:off x="590590" y="3726661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 to 5 Years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265923-E21D-4377-7A13-95A3C96AD660}"/>
              </a:ext>
            </a:extLst>
          </p:cNvPr>
          <p:cNvSpPr txBox="1"/>
          <p:nvPr/>
        </p:nvSpPr>
        <p:spPr>
          <a:xfrm>
            <a:off x="590590" y="4995923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 to 10 Years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17CC6A-EF48-30BD-6B26-C776828FD233}"/>
              </a:ext>
            </a:extLst>
          </p:cNvPr>
          <p:cNvSpPr txBox="1"/>
          <p:nvPr/>
        </p:nvSpPr>
        <p:spPr>
          <a:xfrm>
            <a:off x="590589" y="6260302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 to 20 Years</a:t>
            </a:r>
          </a:p>
        </p:txBody>
      </p:sp>
    </p:spTree>
    <p:extLst>
      <p:ext uri="{BB962C8B-B14F-4D97-AF65-F5344CB8AC3E}">
        <p14:creationId xmlns:p14="http://schemas.microsoft.com/office/powerpoint/2010/main" val="41547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urt Adopts New Evidentiary Standard for Science | Green Building Law  Update">
            <a:extLst>
              <a:ext uri="{FF2B5EF4-FFF2-40B4-BE49-F238E27FC236}">
                <a16:creationId xmlns:a16="http://schemas.microsoft.com/office/drawing/2014/main" id="{34735F31-A855-5A40-132E-8B1A3FBD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8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44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ott Pilgrim Hardon GIF">
            <a:extLst>
              <a:ext uri="{FF2B5EF4-FFF2-40B4-BE49-F238E27FC236}">
                <a16:creationId xmlns:a16="http://schemas.microsoft.com/office/drawing/2014/main" id="{2F621F12-0B15-2DF0-A03B-44B85AEF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56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56465-A083-C9DF-AE57-AFE63489D96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3B056-3AE9-1C9A-CDB1-D8BE363CB3EB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FAB9A-5FE8-94FC-6892-08DE65F19E6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7535-4911-4FE0-39B2-63E7D0886CB1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23AE2-7DD6-655E-6E76-4010EBA93152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8FD01-912E-F1E0-9E3B-7FE4D49CD19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58564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C5DE5-A5FA-03E1-A33A-D46595752D21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78E7F-7C72-5975-EA6E-04D3183A5EB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Getting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Paid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CCAD2DC-7B81-55B0-1027-F4FFFF6FE79B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F49A4-9EF3-02AB-2FB3-1462FD3B8D1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Knowledge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78AFE-F112-8514-9D2B-3BF099F5DB1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54843-F634-C143-688E-C979628F3F49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60A8A-520A-43DE-ED1C-87C8CE5A21E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D5A2C-FE88-CB21-C313-94AFBAF729A3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778408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525EC-EAEB-F47F-0D27-9ED4856748F6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0FDE3-BF61-D8FA-63A7-4E4DB04F3D2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73CD5-A73A-EFC3-2B4B-7B24B3EB6A0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Technical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Challenge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8F967A9-4B5F-2403-4B06-BE2BD2144771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0F613FE2-98D0-5363-C811-0578E60D73A2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39C95-D527-7CB0-AD96-7F7F72641AC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EDFD-3FB5-D78F-81C4-E4B522CE03E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Tenacity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43783-63A7-F6FF-BAA6-B3E7F293CAA7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40492-5AFC-36A0-3E1B-5E0035D0A2FB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8232C-F56B-E6FE-657E-0FE77DFAD2FB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1371553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14CA9-8A27-4EE3-BE38-4E937416F61C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5F17-A8B1-F0E0-D549-23B214CDACD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C8337-E539-3ED9-67C2-42D7474D9A74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92BDD-1E65-5A63-1FDA-25F973D08A3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Creative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Opportunity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4B542CE-FCE3-1AB1-E4BD-33788C4AC3CF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1C6FCCE-C39C-B8AF-4AEF-9DAF9F4B0498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053FDDF-0505-9C24-DFB6-BB8AD0F5ABC4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F6917-6FB9-55DC-6ECF-691FE60B80A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7C4BB-DA54-4CDC-70A8-BC36D682EF1C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05DA3-B487-C080-0C46-0CFCA974B1E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Insight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CB753-D1FE-0F88-3E09-2D7EE571EF1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027D16-AA35-BFC7-E43D-276EC7708BCF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9613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FD413-3E0A-D6CD-B0B2-A4CD28E34023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8786-A8DD-C3DA-C186-3B11B1FF4FA0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D1BD7-3397-C2DA-BB17-7D5E78D7DEF5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E638D-68B4-28BE-97F3-DA549CF2CCC3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0893E-D3DA-ECC0-5A13-54640C2BDF8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Wielding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Influence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9A8EA31-8E16-C20F-8908-14835EA9CC0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0BE3061-A49F-8F9B-747A-4001BE32B71D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6D7C8BE-252F-7B8C-2A90-8DCAE2D8EDE2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6905E0B6-8141-471F-8259-5CB08C3FBE6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D46E1-2057-BBBE-5384-49FE8EB9CDBA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3FEC-18C2-69E7-C2E5-9A089712C31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FBC45-E668-B9F3-D049-C449AA3C572F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2E05E-0958-264B-EF6E-7DA3FA35585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Leadership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85C3C-CCC0-862C-CB84-3E92CBA57FBC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9141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1304E-7AC0-0105-835E-E0657E11092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5 to 10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8738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45CB8-54DD-F446-7681-0E95507F331D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85F7-1B2A-514F-FF2D-2143530F45C5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03A37-D89F-FED5-332D-AAE8E98AFF4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A58B1-9DC9-1295-CFA8-8CDDB42E884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F2058-10A1-DAB3-F647-D4205E756AB8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F200C-A0BE-06CC-EC78-5289CB3B40B6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Avoiding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30F9AEAD-3211-13EC-2257-399300E440E9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7FE2BABD-F37D-8263-444E-79DF2E7ABCD1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4C6B089-DA5E-0026-38EF-EC5666461B45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FED3A8E8-F1A0-C2E8-4463-F723E4F2FEFA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2FC32993-6664-8691-3B7D-6E0D321F2995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E28CD-8873-0AF0-EFF7-261B683B872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8B7A0-FDF0-87B4-104F-84176F1C0107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669F2-C11A-712A-71BA-FBDD199E009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4C295-79F4-21AD-CF02-81BB9188BDEA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93092-E698-656E-9B44-B70E5EB3BB9A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6756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311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77028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73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69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53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Demonstrate Tenacity by not giving up.</a:t>
            </a:r>
          </a:p>
        </p:txBody>
      </p:sp>
    </p:spTree>
    <p:extLst>
      <p:ext uri="{BB962C8B-B14F-4D97-AF65-F5344CB8AC3E}">
        <p14:creationId xmlns:p14="http://schemas.microsoft.com/office/powerpoint/2010/main" val="216860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But know when to ask for help.</a:t>
            </a:r>
          </a:p>
        </p:txBody>
      </p:sp>
    </p:spTree>
    <p:extLst>
      <p:ext uri="{BB962C8B-B14F-4D97-AF65-F5344CB8AC3E}">
        <p14:creationId xmlns:p14="http://schemas.microsoft.com/office/powerpoint/2010/main" val="1507326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eager to help others, even if you </a:t>
            </a: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know the answer.</a:t>
            </a:r>
          </a:p>
        </p:txBody>
      </p:sp>
    </p:spTree>
    <p:extLst>
      <p:ext uri="{BB962C8B-B14F-4D97-AF65-F5344CB8AC3E}">
        <p14:creationId xmlns:p14="http://schemas.microsoft.com/office/powerpoint/2010/main" val="1849841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suggest a different approach, even if everyone disagrees.</a:t>
            </a:r>
          </a:p>
        </p:txBody>
      </p:sp>
    </p:spTree>
    <p:extLst>
      <p:ext uri="{BB962C8B-B14F-4D97-AF65-F5344CB8AC3E}">
        <p14:creationId xmlns:p14="http://schemas.microsoft.com/office/powerpoint/2010/main" val="414207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27333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try to look at the problem from a different angle.</a:t>
            </a:r>
          </a:p>
        </p:txBody>
      </p:sp>
    </p:spTree>
    <p:extLst>
      <p:ext uri="{BB962C8B-B14F-4D97-AF65-F5344CB8AC3E}">
        <p14:creationId xmlns:p14="http://schemas.microsoft.com/office/powerpoint/2010/main" val="3675016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your ideas; no one else will.</a:t>
            </a:r>
          </a:p>
        </p:txBody>
      </p:sp>
    </p:spTree>
    <p:extLst>
      <p:ext uri="{BB962C8B-B14F-4D97-AF65-F5344CB8AC3E}">
        <p14:creationId xmlns:p14="http://schemas.microsoft.com/office/powerpoint/2010/main" val="56231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stay silent, challenge the status quo.</a:t>
            </a:r>
          </a:p>
        </p:txBody>
      </p:sp>
    </p:spTree>
    <p:extLst>
      <p:ext uri="{BB962C8B-B14F-4D97-AF65-F5344CB8AC3E}">
        <p14:creationId xmlns:p14="http://schemas.microsoft.com/office/powerpoint/2010/main" val="4129327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Help Others.</a:t>
            </a:r>
          </a:p>
        </p:txBody>
      </p:sp>
    </p:spTree>
    <p:extLst>
      <p:ext uri="{BB962C8B-B14F-4D97-AF65-F5344CB8AC3E}">
        <p14:creationId xmlns:p14="http://schemas.microsoft.com/office/powerpoint/2010/main" val="4284723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other people's ideas; and make sure they get the credit.</a:t>
            </a:r>
          </a:p>
        </p:txBody>
      </p:sp>
    </p:spTree>
    <p:extLst>
      <p:ext uri="{BB962C8B-B14F-4D97-AF65-F5344CB8AC3E}">
        <p14:creationId xmlns:p14="http://schemas.microsoft.com/office/powerpoint/2010/main" val="2373870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Listen.</a:t>
            </a:r>
          </a:p>
        </p:txBody>
      </p:sp>
    </p:spTree>
    <p:extLst>
      <p:ext uri="{BB962C8B-B14F-4D97-AF65-F5344CB8AC3E}">
        <p14:creationId xmlns:p14="http://schemas.microsoft.com/office/powerpoint/2010/main" val="4023425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Take ownership.</a:t>
            </a:r>
          </a:p>
        </p:txBody>
      </p:sp>
    </p:spTree>
    <p:extLst>
      <p:ext uri="{BB962C8B-B14F-4D97-AF65-F5344CB8AC3E}">
        <p14:creationId xmlns:p14="http://schemas.microsoft.com/office/powerpoint/2010/main" val="346306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Own your shit.</a:t>
            </a:r>
          </a:p>
        </p:txBody>
      </p:sp>
    </p:spTree>
    <p:extLst>
      <p:ext uri="{BB962C8B-B14F-4D97-AF65-F5344CB8AC3E}">
        <p14:creationId xmlns:p14="http://schemas.microsoft.com/office/powerpoint/2010/main" val="3979382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Be verbose.</a:t>
            </a:r>
          </a:p>
        </p:txBody>
      </p:sp>
    </p:spTree>
    <p:extLst>
      <p:ext uri="{BB962C8B-B14F-4D97-AF65-F5344CB8AC3E}">
        <p14:creationId xmlns:p14="http://schemas.microsoft.com/office/powerpoint/2010/main" val="2472078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Stop being afraid to write.</a:t>
            </a:r>
          </a:p>
        </p:txBody>
      </p:sp>
    </p:spTree>
    <p:extLst>
      <p:ext uri="{BB962C8B-B14F-4D97-AF65-F5344CB8AC3E}">
        <p14:creationId xmlns:p14="http://schemas.microsoft.com/office/powerpoint/2010/main" val="32518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295914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Write everything; design docs, documentation, missives.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Speak up.</a:t>
            </a:r>
          </a:p>
        </p:txBody>
      </p:sp>
    </p:spTree>
    <p:extLst>
      <p:ext uri="{BB962C8B-B14F-4D97-AF65-F5344CB8AC3E}">
        <p14:creationId xmlns:p14="http://schemas.microsoft.com/office/powerpoint/2010/main" val="285115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Get great at presenting and public speaking.</a:t>
            </a:r>
          </a:p>
        </p:txBody>
      </p:sp>
    </p:spTree>
    <p:extLst>
      <p:ext uri="{BB962C8B-B14F-4D97-AF65-F5344CB8AC3E}">
        <p14:creationId xmlns:p14="http://schemas.microsoft.com/office/powerpoint/2010/main" val="3359245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Make small talk.</a:t>
            </a:r>
          </a:p>
        </p:txBody>
      </p:sp>
    </p:spTree>
    <p:extLst>
      <p:ext uri="{BB962C8B-B14F-4D97-AF65-F5344CB8AC3E}">
        <p14:creationId xmlns:p14="http://schemas.microsoft.com/office/powerpoint/2010/main" val="1888767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347DA-C68B-995D-659B-31E54DD429F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E9754-EEAE-C04D-DE08-49E20343F2B1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FCFC1-FCBC-DAFC-8888-49130A224A0D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D5B33-875D-1F5C-E08A-3572C0960EB9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44F15-DE19-DBBF-6E0B-936388B028ED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2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A738E0-B77A-7650-C260-FBE30ED0EC3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09FAD-E13E-8F94-FFCF-15DEA0822CF9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5091E-9464-C002-08B1-CB0CFBA8D092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E9622-6DA2-C1D5-2F6A-8BB950D52006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65468-3324-9751-1115-4C9B9989DBDA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5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891748-B796-B90F-3019-436CF7F7A7C7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7B8C6-DE62-5D3C-2E8A-96B98F342775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73B7C-2DA8-2256-B17E-FF832185BD68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31368-99AB-5E88-5D02-867EC1298F9E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24CFA8-59E0-C892-2350-4EDF6F9B26E7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5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rian Posehn - Wikipedia">
            <a:extLst>
              <a:ext uri="{FF2B5EF4-FFF2-40B4-BE49-F238E27FC236}">
                <a16:creationId xmlns:a16="http://schemas.microsoft.com/office/drawing/2014/main" id="{CA52C683-6884-C473-8F7A-A2A190B9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" y="599890"/>
            <a:ext cx="3436857" cy="56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4F5EA-23EC-CD98-4E99-53E8D4F21732}"/>
              </a:ext>
            </a:extLst>
          </p:cNvPr>
          <p:cNvSpPr txBox="1"/>
          <p:nvPr/>
        </p:nvSpPr>
        <p:spPr>
          <a:xfrm>
            <a:off x="4478993" y="331434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FFFF"/>
                </a:solidFill>
              </a:rPr>
              <a:t>Glen R. Goodwin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35A7B-B0E5-B6C3-568C-F37EDC2CE446}"/>
              </a:ext>
            </a:extLst>
          </p:cNvPr>
          <p:cNvGrpSpPr/>
          <p:nvPr/>
        </p:nvGrpSpPr>
        <p:grpSpPr>
          <a:xfrm>
            <a:off x="4546142" y="5290800"/>
            <a:ext cx="6312917" cy="1049812"/>
            <a:chOff x="4546142" y="4825764"/>
            <a:chExt cx="6312917" cy="10498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B477C0-83AC-B852-095A-176203DFBE15}"/>
                </a:ext>
              </a:extLst>
            </p:cNvPr>
            <p:cNvSpPr txBox="1"/>
            <p:nvPr/>
          </p:nvSpPr>
          <p:spPr>
            <a:xfrm>
              <a:off x="5516699" y="4825764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github.com/arei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046EBA-D8B4-C701-2DFB-04A65BD9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42" y="5007173"/>
              <a:ext cx="873747" cy="86840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A28AD6-19DF-EB3E-EBC0-52863D88C954}"/>
              </a:ext>
            </a:extLst>
          </p:cNvPr>
          <p:cNvGrpSpPr/>
          <p:nvPr/>
        </p:nvGrpSpPr>
        <p:grpSpPr>
          <a:xfrm>
            <a:off x="4546143" y="3237849"/>
            <a:ext cx="3645199" cy="1015663"/>
            <a:chOff x="4546143" y="3402224"/>
            <a:chExt cx="364519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028E4-6802-6B63-F522-AC481452B116}"/>
                </a:ext>
              </a:extLst>
            </p:cNvPr>
            <p:cNvSpPr txBox="1"/>
            <p:nvPr/>
          </p:nvSpPr>
          <p:spPr>
            <a:xfrm>
              <a:off x="5516699" y="3402224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arei.net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51CA09-D595-9EFC-958B-5401B640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43" y="3593220"/>
              <a:ext cx="873747" cy="8056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A718C5-0ED2-CC81-33E0-5E3548AC4379}"/>
              </a:ext>
            </a:extLst>
          </p:cNvPr>
          <p:cNvGrpSpPr/>
          <p:nvPr/>
        </p:nvGrpSpPr>
        <p:grpSpPr>
          <a:xfrm>
            <a:off x="4546142" y="4264452"/>
            <a:ext cx="4130909" cy="1016239"/>
            <a:chOff x="4546142" y="1968690"/>
            <a:chExt cx="4130909" cy="10162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86193-F262-E8EF-6BCA-B747DBE12800}"/>
                </a:ext>
              </a:extLst>
            </p:cNvPr>
            <p:cNvSpPr txBox="1"/>
            <p:nvPr/>
          </p:nvSpPr>
          <p:spPr>
            <a:xfrm>
              <a:off x="5516699" y="1968690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@</a:t>
              </a:r>
              <a:r>
                <a:rPr lang="en-US" sz="6000" b="1" dirty="0" err="1">
                  <a:solidFill>
                    <a:schemeClr val="bg1">
                      <a:lumMod val="75000"/>
                    </a:schemeClr>
                  </a:solidFill>
                </a:rPr>
                <a:t>areinet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E032C7-33D0-48A1-FCA2-BA15B9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6142" y="2116526"/>
              <a:ext cx="873747" cy="8684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D983AA-BC5C-6EA5-570E-060A49D8F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42" y="1539822"/>
            <a:ext cx="3914719" cy="17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62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ck And Morty You Pass Butter GIF - Rick And Morty You Pass Butter Welcome To The Club GIFs">
            <a:extLst>
              <a:ext uri="{FF2B5EF4-FFF2-40B4-BE49-F238E27FC236}">
                <a16:creationId xmlns:a16="http://schemas.microsoft.com/office/drawing/2014/main" id="{32CDD563-626C-AAFD-E345-2075B2E8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Images : male, pet, bucket, sad, fun, vertebrate, within, a serious,  small to medium sized cats, cat like mammal 1669x2397 - - 370999 - Free  stock photos - PxHere">
            <a:extLst>
              <a:ext uri="{FF2B5EF4-FFF2-40B4-BE49-F238E27FC236}">
                <a16:creationId xmlns:a16="http://schemas.microsoft.com/office/drawing/2014/main" id="{DBB7EB91-58A6-1CF5-8A37-D1D918A0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69" y="179378"/>
            <a:ext cx="4518062" cy="64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801882-6442-F2EF-A1CF-F96DA6CC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72481"/>
      </p:ext>
    </p:extLst>
  </p:cSld>
  <p:clrMapOvr>
    <a:masterClrMapping/>
  </p:clrMapOvr>
</p:sld>
</file>

<file path=ppt/theme/theme1.xml><?xml version="1.0" encoding="utf-8"?>
<a:theme xmlns:a="http://schemas.openxmlformats.org/drawingml/2006/main" name="GlenDefault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enDefaultBlack" id="{93AA3ADA-3CA0-49E5-A275-DED49343F50B}" vid="{FB9BF9E2-D6FD-491F-A6DD-30F78DF57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GlenDefaultBlack</Template>
  <TotalTime>2415</TotalTime>
  <Words>5882</Words>
  <Application>Microsoft Office PowerPoint</Application>
  <PresentationFormat>Widescreen</PresentationFormat>
  <Paragraphs>1358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GlenDefaultBlack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Goodwin</dc:creator>
  <cp:lastModifiedBy>Glen Goodwin</cp:lastModifiedBy>
  <cp:revision>33</cp:revision>
  <dcterms:created xsi:type="dcterms:W3CDTF">2023-01-29T20:35:55Z</dcterms:created>
  <dcterms:modified xsi:type="dcterms:W3CDTF">2023-02-02T02:01:10Z</dcterms:modified>
</cp:coreProperties>
</file>