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9"/>
  </p:notesMasterIdLst>
  <p:sldIdLst>
    <p:sldId id="257" r:id="rId2"/>
    <p:sldId id="329" r:id="rId3"/>
    <p:sldId id="258" r:id="rId4"/>
    <p:sldId id="259" r:id="rId5"/>
    <p:sldId id="260" r:id="rId6"/>
    <p:sldId id="330" r:id="rId7"/>
    <p:sldId id="262" r:id="rId8"/>
    <p:sldId id="263" r:id="rId9"/>
    <p:sldId id="264" r:id="rId10"/>
    <p:sldId id="331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332" r:id="rId28"/>
    <p:sldId id="333" r:id="rId29"/>
    <p:sldId id="334" r:id="rId30"/>
    <p:sldId id="287" r:id="rId31"/>
    <p:sldId id="288" r:id="rId32"/>
    <p:sldId id="290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35" r:id="rId43"/>
    <p:sldId id="304" r:id="rId44"/>
    <p:sldId id="336" r:id="rId45"/>
    <p:sldId id="337" r:id="rId46"/>
    <p:sldId id="305" r:id="rId47"/>
    <p:sldId id="338" r:id="rId48"/>
    <p:sldId id="339" r:id="rId49"/>
    <p:sldId id="306" r:id="rId50"/>
    <p:sldId id="340" r:id="rId51"/>
    <p:sldId id="341" r:id="rId52"/>
    <p:sldId id="342" r:id="rId53"/>
    <p:sldId id="307" r:id="rId54"/>
    <p:sldId id="343" r:id="rId55"/>
    <p:sldId id="344" r:id="rId56"/>
    <p:sldId id="346" r:id="rId57"/>
    <p:sldId id="347" r:id="rId58"/>
    <p:sldId id="308" r:id="rId59"/>
    <p:sldId id="349" r:id="rId60"/>
    <p:sldId id="350" r:id="rId61"/>
    <p:sldId id="351" r:id="rId62"/>
    <p:sldId id="352" r:id="rId63"/>
    <p:sldId id="309" r:id="rId64"/>
    <p:sldId id="353" r:id="rId65"/>
    <p:sldId id="310" r:id="rId66"/>
    <p:sldId id="256" r:id="rId67"/>
    <p:sldId id="312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2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44196" autoAdjust="0"/>
  </p:normalViewPr>
  <p:slideViewPr>
    <p:cSldViewPr snapToGrid="0">
      <p:cViewPr>
        <p:scale>
          <a:sx n="120" d="100"/>
          <a:sy n="120" d="100"/>
        </p:scale>
        <p:origin x="10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945CA-2499-4E05-BB50-7A2C7CCDE1E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DBB8C-CCC1-4457-B957-7DB6C469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0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&lt;WAIT TO START&gt;</a:t>
            </a:r>
          </a:p>
          <a:p>
            <a:endParaRPr lang="en-US" dirty="0"/>
          </a:p>
          <a:p>
            <a:r>
              <a:rPr lang="en-US" dirty="0"/>
              <a:t>Hello again Everyone!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have probably seen a job posting like this one...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61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different strengths and weaknesses.</a:t>
            </a:r>
          </a:p>
          <a:p>
            <a:r>
              <a:rPr lang="en-US" dirty="0"/>
              <a:t>And being individuals is a good thing.</a:t>
            </a:r>
          </a:p>
          <a:p>
            <a:endParaRPr lang="en-US" dirty="0"/>
          </a:p>
          <a:p>
            <a:r>
              <a:rPr lang="en-US" dirty="0"/>
              <a:t>But companies still </a:t>
            </a:r>
            <a:r>
              <a:rPr lang="en-US" dirty="0" err="1"/>
              <a:t>dont</a:t>
            </a:r>
            <a:r>
              <a:rPr lang="en-US" dirty="0"/>
              <a:t> seem to understand this.</a:t>
            </a:r>
          </a:p>
          <a:p>
            <a:r>
              <a:rPr lang="en-US" dirty="0"/>
              <a:t>So they bucket us, sort us into groups.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33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that's what "Years of Experience" is.</a:t>
            </a:r>
          </a:p>
          <a:p>
            <a:endParaRPr lang="en-US" dirty="0"/>
          </a:p>
          <a:p>
            <a:r>
              <a:rPr lang="en-US" dirty="0"/>
              <a:t>It's a bucket.</a:t>
            </a:r>
          </a:p>
          <a:p>
            <a:r>
              <a:rPr lang="en-US" dirty="0"/>
              <a:t>So that HR </a:t>
            </a:r>
            <a:r>
              <a:rPr lang="en-US" dirty="0" err="1"/>
              <a:t>doesnt</a:t>
            </a:r>
            <a:r>
              <a:rPr lang="en-US" dirty="0"/>
              <a:t> have to think about people.</a:t>
            </a:r>
          </a:p>
          <a:p>
            <a:r>
              <a:rPr lang="en-US" dirty="0"/>
              <a:t>They can just think about the buckets.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buckets help HR determine your worth to the company.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98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much they should pay you?</a:t>
            </a:r>
          </a:p>
          <a:p>
            <a:endParaRPr lang="en-US" dirty="0"/>
          </a:p>
          <a:p>
            <a:r>
              <a:rPr lang="en-US" dirty="0"/>
              <a:t>How much responsibility can they place in you?</a:t>
            </a:r>
          </a:p>
          <a:p>
            <a:endParaRPr lang="en-US" dirty="0"/>
          </a:p>
          <a:p>
            <a:r>
              <a:rPr lang="en-US" dirty="0"/>
              <a:t>How much can they expect of you?</a:t>
            </a:r>
          </a:p>
          <a:p>
            <a:endParaRPr lang="en-US" dirty="0"/>
          </a:p>
          <a:p>
            <a:r>
              <a:rPr lang="en-US" dirty="0"/>
              <a:t>How much value do you add to the company?</a:t>
            </a:r>
          </a:p>
          <a:p>
            <a:endParaRPr lang="en-US" dirty="0"/>
          </a:p>
          <a:p>
            <a:r>
              <a:rPr lang="en-US" dirty="0"/>
              <a:t>But circling back to the Job Descriptions I brought up earlier...</a:t>
            </a:r>
          </a:p>
          <a:p>
            <a:endParaRPr lang="en-US" dirty="0"/>
          </a:p>
          <a:p>
            <a:r>
              <a:rPr lang="en-US" dirty="0"/>
              <a:t>These buckets </a:t>
            </a:r>
            <a:r>
              <a:rPr lang="en-US" dirty="0" err="1"/>
              <a:t>dont</a:t>
            </a:r>
            <a:r>
              <a:rPr lang="en-US" dirty="0"/>
              <a:t> actually answer any of these questions.</a:t>
            </a:r>
          </a:p>
          <a:p>
            <a:r>
              <a:rPr lang="en-US" dirty="0"/>
              <a:t>They only answer one question: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17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long have you been sitting at a desk.</a:t>
            </a:r>
          </a:p>
          <a:p>
            <a:endParaRPr lang="en-US" dirty="0"/>
          </a:p>
          <a:p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It is entirely possible</a:t>
            </a:r>
          </a:p>
          <a:p>
            <a:r>
              <a:rPr lang="en-US" dirty="0"/>
              <a:t>To work in a company</a:t>
            </a:r>
          </a:p>
          <a:p>
            <a:r>
              <a:rPr lang="en-US" dirty="0"/>
              <a:t>For multiple years</a:t>
            </a:r>
          </a:p>
          <a:p>
            <a:r>
              <a:rPr lang="en-US" dirty="0"/>
              <a:t>Without doing anything more</a:t>
            </a:r>
          </a:p>
          <a:p>
            <a:r>
              <a:rPr lang="en-US" dirty="0"/>
              <a:t>Than occupying space.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Believe me.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lets blow it up.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throw out the notion of "Years of Experience".</a:t>
            </a:r>
          </a:p>
          <a:p>
            <a:endParaRPr lang="en-US" dirty="0"/>
          </a:p>
          <a:p>
            <a:r>
              <a:rPr lang="en-US" dirty="0"/>
              <a:t>Let us instead imagine a better way to judge</a:t>
            </a:r>
          </a:p>
          <a:p>
            <a:r>
              <a:rPr lang="en-US" dirty="0"/>
              <a:t>a Software Engineer's "level".</a:t>
            </a:r>
          </a:p>
          <a:p>
            <a:endParaRPr lang="en-US" dirty="0"/>
          </a:p>
          <a:p>
            <a:r>
              <a:rPr lang="en-US" dirty="0"/>
              <a:t>And once we understand the system</a:t>
            </a:r>
          </a:p>
          <a:p>
            <a:r>
              <a:rPr lang="en-US" dirty="0"/>
              <a:t>Then we can understand how to advance within it.</a:t>
            </a:r>
          </a:p>
          <a:p>
            <a:endParaRPr lang="en-US" dirty="0"/>
          </a:p>
          <a:p>
            <a:r>
              <a:rPr lang="en-US" dirty="0"/>
              <a:t>But before we can do that</a:t>
            </a:r>
          </a:p>
          <a:p>
            <a:r>
              <a:rPr lang="en-US" dirty="0"/>
              <a:t>We need to sidetrack into motivations.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3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motivations drive Software Engineers to work.</a:t>
            </a:r>
          </a:p>
          <a:p>
            <a:endParaRPr lang="en-US" dirty="0"/>
          </a:p>
          <a:p>
            <a:r>
              <a:rPr lang="en-US" dirty="0"/>
              <a:t>And I want to be clear here…</a:t>
            </a:r>
          </a:p>
          <a:p>
            <a:r>
              <a:rPr lang="en-US" dirty="0"/>
              <a:t>This is not a comprehensive list of motivations</a:t>
            </a:r>
          </a:p>
          <a:p>
            <a:r>
              <a:rPr lang="en-US" dirty="0"/>
              <a:t>Just what I believe are the important ones.</a:t>
            </a:r>
          </a:p>
          <a:p>
            <a:endParaRPr lang="en-US" dirty="0"/>
          </a:p>
          <a:p>
            <a:r>
              <a:rPr lang="en-US" dirty="0"/>
              <a:t>All of us individuals are motivated in different ways.</a:t>
            </a:r>
          </a:p>
          <a:p>
            <a:r>
              <a:rPr lang="en-US" dirty="0"/>
              <a:t>Figure out yours.</a:t>
            </a:r>
          </a:p>
          <a:p>
            <a:endParaRPr lang="en-US" dirty="0"/>
          </a:p>
          <a:p>
            <a:r>
              <a:rPr lang="en-US" dirty="0"/>
              <a:t>Alright.</a:t>
            </a:r>
          </a:p>
          <a:p>
            <a:r>
              <a:rPr lang="en-US" dirty="0"/>
              <a:t>The first motivation is</a:t>
            </a:r>
          </a:p>
          <a:p>
            <a:r>
              <a:rPr lang="en-US" dirty="0"/>
              <a:t>Getting Paid.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66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face it, we work to get paid.</a:t>
            </a:r>
          </a:p>
          <a:p>
            <a:endParaRPr lang="en-US" dirty="0"/>
          </a:p>
          <a:p>
            <a:r>
              <a:rPr lang="en-US" dirty="0"/>
              <a:t>Yes, many of us would work even if we </a:t>
            </a:r>
            <a:r>
              <a:rPr lang="en-US" dirty="0" err="1"/>
              <a:t>didnt</a:t>
            </a:r>
            <a:r>
              <a:rPr lang="en-US" dirty="0"/>
              <a:t> get paid</a:t>
            </a:r>
          </a:p>
          <a:p>
            <a:r>
              <a:rPr lang="en-US" dirty="0"/>
              <a:t>Because we love what we do</a:t>
            </a:r>
          </a:p>
          <a:p>
            <a:endParaRPr lang="en-US" dirty="0"/>
          </a:p>
          <a:p>
            <a:r>
              <a:rPr lang="en-US" dirty="0"/>
              <a:t>But we most certainly would not be</a:t>
            </a:r>
          </a:p>
          <a:p>
            <a:r>
              <a:rPr lang="en-US" dirty="0"/>
              <a:t>working on whatever it is your company wants us to do.</a:t>
            </a:r>
          </a:p>
          <a:p>
            <a:endParaRPr lang="en-US" dirty="0"/>
          </a:p>
          <a:p>
            <a:r>
              <a:rPr lang="en-US" dirty="0"/>
              <a:t>we'd all be making video games.</a:t>
            </a:r>
          </a:p>
          <a:p>
            <a:endParaRPr lang="en-US" dirty="0"/>
          </a:p>
          <a:p>
            <a:r>
              <a:rPr lang="en-US" dirty="0"/>
              <a:t>Second</a:t>
            </a:r>
          </a:p>
          <a:p>
            <a:r>
              <a:rPr lang="en-US" dirty="0"/>
              <a:t>Technical Challenge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66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is nothing like overcoming a juicy problem.</a:t>
            </a:r>
          </a:p>
          <a:p>
            <a:r>
              <a:rPr lang="en-US" dirty="0"/>
              <a:t>And software engineers in particular seem to be a glutton for solving problems.</a:t>
            </a:r>
          </a:p>
          <a:p>
            <a:endParaRPr lang="en-US" dirty="0"/>
          </a:p>
          <a:p>
            <a:r>
              <a:rPr lang="en-US" dirty="0"/>
              <a:t>So we want to be challenged. </a:t>
            </a:r>
          </a:p>
          <a:p>
            <a:endParaRPr lang="en-US" dirty="0"/>
          </a:p>
          <a:p>
            <a:r>
              <a:rPr lang="en-US" dirty="0"/>
              <a:t>But not overwhelmed. </a:t>
            </a:r>
          </a:p>
          <a:p>
            <a:r>
              <a:rPr lang="en-US" dirty="0"/>
              <a:t>Something in the sweet spot that forces us to grow</a:t>
            </a:r>
          </a:p>
          <a:p>
            <a:r>
              <a:rPr lang="en-US" dirty="0"/>
              <a:t>without being completely over our heads.</a:t>
            </a:r>
          </a:p>
          <a:p>
            <a:endParaRPr lang="en-US" dirty="0"/>
          </a:p>
          <a:p>
            <a:r>
              <a:rPr lang="en-US" dirty="0"/>
              <a:t>Third,</a:t>
            </a:r>
          </a:p>
          <a:p>
            <a:r>
              <a:rPr lang="en-US" dirty="0"/>
              <a:t>Creative Opportunity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17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is as much an art as it is a science.</a:t>
            </a:r>
          </a:p>
          <a:p>
            <a:r>
              <a:rPr lang="en-US" dirty="0"/>
              <a:t>As such, there is a strong component of Creation in the work that we do.</a:t>
            </a:r>
          </a:p>
          <a:p>
            <a:endParaRPr lang="en-US" dirty="0"/>
          </a:p>
          <a:p>
            <a:r>
              <a:rPr lang="en-US" dirty="0"/>
              <a:t>Yet most companies already have the "plan" all mapped out.</a:t>
            </a:r>
          </a:p>
          <a:p>
            <a:r>
              <a:rPr lang="en-US" dirty="0"/>
              <a:t>And the chance to be creative is very micro-</a:t>
            </a:r>
            <a:r>
              <a:rPr lang="en-US" dirty="0" err="1"/>
              <a:t>ized</a:t>
            </a:r>
            <a:r>
              <a:rPr lang="en-US" dirty="0"/>
              <a:t>.</a:t>
            </a:r>
          </a:p>
          <a:p>
            <a:r>
              <a:rPr lang="en-US" dirty="0"/>
              <a:t>Tiny little chances to name variables and class.</a:t>
            </a:r>
          </a:p>
          <a:p>
            <a:endParaRPr lang="en-US" dirty="0"/>
          </a:p>
          <a:p>
            <a:r>
              <a:rPr lang="en-US" dirty="0"/>
              <a:t>As we grow, these small chances get bigger</a:t>
            </a:r>
          </a:p>
          <a:p>
            <a:r>
              <a:rPr lang="en-US" dirty="0"/>
              <a:t>as we start to look at how the systems grow</a:t>
            </a:r>
          </a:p>
          <a:p>
            <a:r>
              <a:rPr lang="en-US" dirty="0"/>
              <a:t>how they work together,</a:t>
            </a:r>
          </a:p>
          <a:p>
            <a:r>
              <a:rPr lang="en-US" dirty="0"/>
              <a:t>how they solve problems.</a:t>
            </a:r>
          </a:p>
          <a:p>
            <a:endParaRPr lang="en-US" dirty="0"/>
          </a:p>
          <a:p>
            <a:r>
              <a:rPr lang="en-US" dirty="0"/>
              <a:t>Thus as we grow in our career we seek out greater opportunities</a:t>
            </a:r>
          </a:p>
          <a:p>
            <a:r>
              <a:rPr lang="en-US" dirty="0"/>
              <a:t>to be in a role that allows great chance to be creative.</a:t>
            </a:r>
          </a:p>
          <a:p>
            <a:endParaRPr lang="en-US" dirty="0"/>
          </a:p>
          <a:p>
            <a:r>
              <a:rPr lang="en-US" dirty="0"/>
              <a:t>Fourth</a:t>
            </a:r>
          </a:p>
          <a:p>
            <a:r>
              <a:rPr lang="en-US" dirty="0"/>
              <a:t>Influence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68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grow in your career</a:t>
            </a:r>
          </a:p>
          <a:p>
            <a:r>
              <a:rPr lang="en-US" dirty="0"/>
              <a:t>you will also seek out the opportunity </a:t>
            </a:r>
          </a:p>
          <a:p>
            <a:r>
              <a:rPr lang="en-US" dirty="0"/>
              <a:t>to wield influence within the company.</a:t>
            </a:r>
          </a:p>
          <a:p>
            <a:endParaRPr lang="en-US" dirty="0"/>
          </a:p>
          <a:p>
            <a:r>
              <a:rPr lang="en-US" dirty="0"/>
              <a:t>How much are my words being heard throughout the company?</a:t>
            </a:r>
          </a:p>
          <a:p>
            <a:endParaRPr lang="en-US" dirty="0"/>
          </a:p>
          <a:p>
            <a:r>
              <a:rPr lang="en-US" dirty="0"/>
              <a:t>How does that work I do impact others?</a:t>
            </a:r>
          </a:p>
          <a:p>
            <a:endParaRPr lang="en-US" dirty="0"/>
          </a:p>
          <a:p>
            <a:r>
              <a:rPr lang="en-US" dirty="0"/>
              <a:t>Some might call this Authority and Management</a:t>
            </a:r>
          </a:p>
          <a:p>
            <a:r>
              <a:rPr lang="en-US" dirty="0"/>
              <a:t>But there are a lot of ways to influence</a:t>
            </a:r>
          </a:p>
          <a:p>
            <a:r>
              <a:rPr lang="en-US" dirty="0"/>
              <a:t>without being the boss or acting bossy.</a:t>
            </a:r>
          </a:p>
          <a:p>
            <a:endParaRPr lang="en-US" dirty="0"/>
          </a:p>
          <a:p>
            <a:r>
              <a:rPr lang="en-US" dirty="0"/>
              <a:t>And Finally</a:t>
            </a:r>
          </a:p>
          <a:p>
            <a:r>
              <a:rPr lang="en-US" dirty="0"/>
              <a:t>Avoiding Hassle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16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 like this 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33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Nobody wants to work in a company that sucks.</a:t>
            </a:r>
          </a:p>
          <a:p>
            <a:endParaRPr lang="en-US" dirty="0"/>
          </a:p>
          <a:p>
            <a:r>
              <a:rPr lang="en-US" dirty="0"/>
              <a:t>And nobody wants to go to that stupid </a:t>
            </a:r>
          </a:p>
          <a:p>
            <a:r>
              <a:rPr lang="en-US" dirty="0"/>
              <a:t>weekly all hands meeting every </a:t>
            </a:r>
            <a:r>
              <a:rPr lang="en-US" dirty="0" err="1"/>
              <a:t>friday</a:t>
            </a:r>
            <a:r>
              <a:rPr lang="en-US" dirty="0"/>
              <a:t> morning.</a:t>
            </a:r>
          </a:p>
          <a:p>
            <a:endParaRPr lang="en-US" dirty="0"/>
          </a:p>
          <a:p>
            <a:r>
              <a:rPr lang="en-US" dirty="0"/>
              <a:t>So whether or not we choose to admit it</a:t>
            </a:r>
          </a:p>
          <a:p>
            <a:r>
              <a:rPr lang="en-US" dirty="0"/>
              <a:t>One of our underlying motivations</a:t>
            </a:r>
          </a:p>
          <a:p>
            <a:r>
              <a:rPr lang="en-US" dirty="0"/>
              <a:t>Is to avoid work place stress...</a:t>
            </a:r>
          </a:p>
          <a:p>
            <a:r>
              <a:rPr lang="en-US" dirty="0"/>
              <a:t>Aka avoid hassle.</a:t>
            </a:r>
          </a:p>
          <a:p>
            <a:endParaRPr lang="en-US" dirty="0"/>
          </a:p>
          <a:p>
            <a:r>
              <a:rPr lang="en-US" dirty="0"/>
              <a:t>So these are </a:t>
            </a:r>
          </a:p>
          <a:p>
            <a:r>
              <a:rPr lang="en-US" dirty="0"/>
              <a:t>In my opinion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41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motivations that we</a:t>
            </a:r>
          </a:p>
          <a:p>
            <a:r>
              <a:rPr lang="en-US" dirty="0"/>
              <a:t>as software engineers</a:t>
            </a:r>
          </a:p>
          <a:p>
            <a:r>
              <a:rPr lang="en-US" dirty="0"/>
              <a:t>look for in our work.</a:t>
            </a:r>
          </a:p>
          <a:p>
            <a:endParaRPr lang="en-US" dirty="0"/>
          </a:p>
          <a:p>
            <a:r>
              <a:rPr lang="en-US" dirty="0"/>
              <a:t>Again, not exhaustive,</a:t>
            </a:r>
          </a:p>
          <a:p>
            <a:r>
              <a:rPr lang="en-US" dirty="0"/>
              <a:t>not the same for everyone,</a:t>
            </a:r>
          </a:p>
          <a:p>
            <a:r>
              <a:rPr lang="en-US" dirty="0"/>
              <a:t>but I think a very good place to have</a:t>
            </a:r>
          </a:p>
          <a:p>
            <a:r>
              <a:rPr lang="en-US" dirty="0"/>
              <a:t>a common discussion around.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we can measure these.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97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rate them from a 1 to 10</a:t>
            </a:r>
          </a:p>
          <a:p>
            <a:r>
              <a:rPr lang="en-US" dirty="0"/>
              <a:t>With 1 being Low and 10 being high.</a:t>
            </a:r>
          </a:p>
          <a:p>
            <a:endParaRPr lang="en-US" dirty="0"/>
          </a:p>
          <a:p>
            <a:r>
              <a:rPr lang="en-US" dirty="0"/>
              <a:t>For example,</a:t>
            </a:r>
          </a:p>
          <a:p>
            <a:r>
              <a:rPr lang="en-US" dirty="0"/>
              <a:t>For my current role </a:t>
            </a:r>
          </a:p>
          <a:p>
            <a:r>
              <a:rPr lang="en-US" dirty="0"/>
              <a:t>as Chief Architect and Lead Engineer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89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very well paid,</a:t>
            </a:r>
          </a:p>
          <a:p>
            <a:r>
              <a:rPr lang="en-US" dirty="0"/>
              <a:t>I am not very challenged,</a:t>
            </a:r>
          </a:p>
          <a:p>
            <a:r>
              <a:rPr lang="en-US" dirty="0"/>
              <a:t>I am somewhat given the chance to be creative</a:t>
            </a:r>
          </a:p>
          <a:p>
            <a:r>
              <a:rPr lang="en-US" dirty="0"/>
              <a:t>I am somewhat influential in the company</a:t>
            </a:r>
          </a:p>
          <a:p>
            <a:r>
              <a:rPr lang="en-US" dirty="0"/>
              <a:t>and I am able to avoid a moderate amount of hassle.</a:t>
            </a:r>
          </a:p>
          <a:p>
            <a:endParaRPr lang="en-US" dirty="0"/>
          </a:p>
          <a:p>
            <a:r>
              <a:rPr lang="en-US" dirty="0"/>
              <a:t>Additionally, as we grow in our career</a:t>
            </a:r>
          </a:p>
          <a:p>
            <a:r>
              <a:rPr lang="en-US" dirty="0"/>
              <a:t>we expect these numbers to grow also.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892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expect that as I move up in my career trajectory</a:t>
            </a:r>
          </a:p>
          <a:p>
            <a:r>
              <a:rPr lang="en-US" dirty="0"/>
              <a:t>I am going to see an increase </a:t>
            </a:r>
          </a:p>
          <a:p>
            <a:r>
              <a:rPr lang="en-US" dirty="0"/>
              <a:t>in Pay, </a:t>
            </a:r>
          </a:p>
          <a:p>
            <a:r>
              <a:rPr lang="en-US" dirty="0"/>
              <a:t>and Challenge, </a:t>
            </a:r>
          </a:p>
          <a:p>
            <a:r>
              <a:rPr lang="en-US" dirty="0"/>
              <a:t>and Creativity, </a:t>
            </a:r>
          </a:p>
          <a:p>
            <a:r>
              <a:rPr lang="en-US" dirty="0"/>
              <a:t>and Influence.</a:t>
            </a:r>
          </a:p>
          <a:p>
            <a:endParaRPr lang="en-US" dirty="0"/>
          </a:p>
          <a:p>
            <a:r>
              <a:rPr lang="en-US" dirty="0"/>
              <a:t>And as a company changes around us</a:t>
            </a:r>
          </a:p>
          <a:p>
            <a:r>
              <a:rPr lang="en-US" dirty="0"/>
              <a:t>we expect these numbers to change as well.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238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not always for the better.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Over time Technical Challenge becomes less.</a:t>
            </a:r>
          </a:p>
          <a:p>
            <a:r>
              <a:rPr lang="en-US" dirty="0"/>
              <a:t>Over time Avoiding Hassle becomes harder.</a:t>
            </a:r>
          </a:p>
          <a:p>
            <a:r>
              <a:rPr lang="en-US" dirty="0"/>
              <a:t>Over time Influence will wax and wane.</a:t>
            </a:r>
          </a:p>
          <a:p>
            <a:endParaRPr lang="en-US" dirty="0"/>
          </a:p>
          <a:p>
            <a:r>
              <a:rPr lang="en-US" dirty="0"/>
              <a:t>And companies should be watching these changes.</a:t>
            </a:r>
          </a:p>
          <a:p>
            <a:r>
              <a:rPr lang="en-US" dirty="0"/>
              <a:t>When these number drop down to 1s and 2s</a:t>
            </a:r>
          </a:p>
          <a:p>
            <a:r>
              <a:rPr lang="en-US" dirty="0"/>
              <a:t>people get demotivated and start looking elsewhere.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So now that we have some baselines for motivations</a:t>
            </a:r>
          </a:p>
          <a:p>
            <a:r>
              <a:rPr lang="en-US" dirty="0"/>
              <a:t>we can look at how those motivations translate to levels.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a Junior Software Engineer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might expect something like this…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150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Pay</a:t>
            </a:r>
          </a:p>
          <a:p>
            <a:r>
              <a:rPr lang="en-US" dirty="0"/>
              <a:t>Low Creativity</a:t>
            </a:r>
          </a:p>
          <a:p>
            <a:r>
              <a:rPr lang="en-US" dirty="0"/>
              <a:t>Low Influence</a:t>
            </a:r>
          </a:p>
          <a:p>
            <a:r>
              <a:rPr lang="en-US" dirty="0"/>
              <a:t>Low Avoiding Hassle</a:t>
            </a:r>
          </a:p>
          <a:p>
            <a:endParaRPr lang="en-US" dirty="0"/>
          </a:p>
          <a:p>
            <a:r>
              <a:rPr lang="en-US" dirty="0"/>
              <a:t>But interestingly enough, high Challenge,</a:t>
            </a:r>
          </a:p>
          <a:p>
            <a:r>
              <a:rPr lang="en-US" dirty="0"/>
              <a:t>because, this is after all, usually the entry point</a:t>
            </a:r>
          </a:p>
          <a:p>
            <a:r>
              <a:rPr lang="en-US" dirty="0"/>
              <a:t>and there's a lot of learning to be done.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as we progress up into the Mid level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98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see that</a:t>
            </a:r>
          </a:p>
          <a:p>
            <a:r>
              <a:rPr lang="en-US" dirty="0"/>
              <a:t>Pay increases</a:t>
            </a:r>
          </a:p>
          <a:p>
            <a:r>
              <a:rPr lang="en-US" dirty="0"/>
              <a:t>Technical Challenge decreases as we become complacent</a:t>
            </a:r>
          </a:p>
          <a:p>
            <a:r>
              <a:rPr lang="en-US" dirty="0"/>
              <a:t>And everything else kind of coasts.</a:t>
            </a:r>
          </a:p>
          <a:p>
            <a:endParaRPr lang="en-US" dirty="0"/>
          </a:p>
          <a:p>
            <a:r>
              <a:rPr lang="en-US" dirty="0"/>
              <a:t>Until we step up in the Senior Role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210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see</a:t>
            </a:r>
          </a:p>
          <a:p>
            <a:r>
              <a:rPr lang="en-US" dirty="0"/>
              <a:t>Pay raising again, of course,</a:t>
            </a:r>
          </a:p>
          <a:p>
            <a:r>
              <a:rPr lang="en-US" dirty="0"/>
              <a:t>Technical Challenge starts to rise as we start building things of greater scope</a:t>
            </a:r>
          </a:p>
          <a:p>
            <a:r>
              <a:rPr lang="en-US" dirty="0"/>
              <a:t>Creativity also raises with the chance to build with greater scope</a:t>
            </a:r>
          </a:p>
          <a:p>
            <a:r>
              <a:rPr lang="en-US" dirty="0"/>
              <a:t>But Avoiding Hassle becomes harder as you start getting sucked into more meetings.</a:t>
            </a:r>
          </a:p>
          <a:p>
            <a:endParaRPr lang="en-US" dirty="0"/>
          </a:p>
          <a:p>
            <a:r>
              <a:rPr lang="en-US" dirty="0"/>
              <a:t>Moving beyond senior continues this trend.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090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see that</a:t>
            </a:r>
          </a:p>
          <a:p>
            <a:r>
              <a:rPr lang="en-US" dirty="0"/>
              <a:t>Pay continues to raise,</a:t>
            </a:r>
          </a:p>
          <a:p>
            <a:r>
              <a:rPr lang="en-US" dirty="0"/>
              <a:t>Challenge and Creative Opportunity increase with the scope of the work we do,</a:t>
            </a:r>
          </a:p>
          <a:p>
            <a:r>
              <a:rPr lang="en-US" dirty="0"/>
              <a:t>We start to have more influence within the company,</a:t>
            </a:r>
          </a:p>
          <a:p>
            <a:r>
              <a:rPr lang="en-US" dirty="0"/>
              <a:t>But the non-stop assault of meeting and hassle increases greatly.</a:t>
            </a:r>
          </a:p>
          <a:p>
            <a:endParaRPr lang="en-US" dirty="0"/>
          </a:p>
          <a:p>
            <a:r>
              <a:rPr lang="en-US" dirty="0"/>
              <a:t>All this is to say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69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 like this 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568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our levels are more than just </a:t>
            </a:r>
          </a:p>
          <a:p>
            <a:r>
              <a:rPr lang="en-US" dirty="0"/>
              <a:t>how many years we have been whacking a keyboard.</a:t>
            </a:r>
          </a:p>
          <a:p>
            <a:endParaRPr lang="en-US" dirty="0"/>
          </a:p>
          <a:p>
            <a:r>
              <a:rPr lang="en-US" dirty="0"/>
              <a:t>Levels identify the expectation of the </a:t>
            </a:r>
          </a:p>
          <a:p>
            <a:r>
              <a:rPr lang="en-US" dirty="0"/>
              <a:t>Pay we get</a:t>
            </a:r>
          </a:p>
          <a:p>
            <a:r>
              <a:rPr lang="en-US" dirty="0"/>
              <a:t>The challenges we face</a:t>
            </a:r>
          </a:p>
          <a:p>
            <a:r>
              <a:rPr lang="en-US" dirty="0"/>
              <a:t>The creativity we explore</a:t>
            </a:r>
          </a:p>
          <a:p>
            <a:r>
              <a:rPr lang="en-US" dirty="0"/>
              <a:t>The influence we wield</a:t>
            </a:r>
          </a:p>
          <a:p>
            <a:r>
              <a:rPr lang="en-US" dirty="0"/>
              <a:t>and the hassle we must surmount.</a:t>
            </a:r>
          </a:p>
          <a:p>
            <a:endParaRPr lang="en-US" dirty="0"/>
          </a:p>
          <a:p>
            <a:r>
              <a:rPr lang="en-US" dirty="0"/>
              <a:t>These, of course, </a:t>
            </a:r>
            <a:r>
              <a:rPr lang="en-US" dirty="0" err="1"/>
              <a:t>fluxuate</a:t>
            </a:r>
            <a:r>
              <a:rPr lang="en-US" dirty="0"/>
              <a:t> from job to job,</a:t>
            </a:r>
          </a:p>
          <a:p>
            <a:r>
              <a:rPr lang="en-US" dirty="0"/>
              <a:t>but generally you get the idea.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to take it back to the Job Descriptions.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594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"Years of Experience" expectations</a:t>
            </a:r>
          </a:p>
          <a:p>
            <a:r>
              <a:rPr lang="en-US" dirty="0"/>
              <a:t>that correspond to these roles</a:t>
            </a:r>
          </a:p>
          <a:p>
            <a:endParaRPr lang="en-US" dirty="0"/>
          </a:p>
          <a:p>
            <a:r>
              <a:rPr lang="en-US" dirty="0"/>
              <a:t>Junior: 1 to 2 years</a:t>
            </a:r>
          </a:p>
          <a:p>
            <a:r>
              <a:rPr lang="en-US" dirty="0"/>
              <a:t>Mid: 2 to 5 years</a:t>
            </a:r>
          </a:p>
          <a:p>
            <a:r>
              <a:rPr lang="en-US" dirty="0"/>
              <a:t>Senior: 5 to 10 years</a:t>
            </a:r>
          </a:p>
          <a:p>
            <a:r>
              <a:rPr lang="en-US" dirty="0"/>
              <a:t>Principal: 10 to 20 years</a:t>
            </a:r>
          </a:p>
          <a:p>
            <a:endParaRPr lang="en-US" dirty="0"/>
          </a:p>
          <a:p>
            <a:r>
              <a:rPr lang="en-US" dirty="0"/>
              <a:t>As if this mystical Years of Experience number</a:t>
            </a:r>
          </a:p>
          <a:p>
            <a:r>
              <a:rPr lang="en-US" dirty="0"/>
              <a:t>can capture all the nuance of what we do.</a:t>
            </a:r>
          </a:p>
          <a:p>
            <a:endParaRPr lang="en-US" dirty="0"/>
          </a:p>
          <a:p>
            <a:r>
              <a:rPr lang="en-US" dirty="0"/>
              <a:t>As if occupying space for some magic period of time</a:t>
            </a:r>
          </a:p>
          <a:p>
            <a:r>
              <a:rPr lang="en-US" dirty="0"/>
              <a:t>Qualifies me to wield more influence in the company</a:t>
            </a:r>
          </a:p>
          <a:p>
            <a:r>
              <a:rPr lang="en-US" dirty="0"/>
              <a:t>or makes me more effective at being creative.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It's bunk.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454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Junk Science.</a:t>
            </a:r>
          </a:p>
          <a:p>
            <a:r>
              <a:rPr lang="en-US" dirty="0"/>
              <a:t>Fake News.</a:t>
            </a:r>
          </a:p>
          <a:p>
            <a:endParaRPr lang="en-US" dirty="0"/>
          </a:p>
          <a:p>
            <a:r>
              <a:rPr lang="en-US" dirty="0"/>
              <a:t>And even if your company subscribes to this,</a:t>
            </a:r>
          </a:p>
          <a:p>
            <a:r>
              <a:rPr lang="en-US" dirty="0"/>
              <a:t>and I assure you they do,</a:t>
            </a:r>
          </a:p>
          <a:p>
            <a:r>
              <a:rPr lang="en-US" dirty="0"/>
              <a:t>HR does not magically promote you based on your</a:t>
            </a:r>
          </a:p>
          <a:p>
            <a:r>
              <a:rPr lang="en-US" dirty="0"/>
              <a:t>work anniversary.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"Wow, Kirill has been with us 5 years. </a:t>
            </a:r>
          </a:p>
          <a:p>
            <a:r>
              <a:rPr lang="en-US" dirty="0"/>
              <a:t>I guess he's a Senior Software Engineer now. </a:t>
            </a:r>
          </a:p>
          <a:p>
            <a:r>
              <a:rPr lang="en-US" dirty="0"/>
              <a:t>Better give him more money </a:t>
            </a:r>
          </a:p>
          <a:p>
            <a:r>
              <a:rPr lang="en-US" dirty="0"/>
              <a:t>and more influence in the company."</a:t>
            </a:r>
          </a:p>
          <a:p>
            <a:endParaRPr lang="en-US" dirty="0"/>
          </a:p>
          <a:p>
            <a:r>
              <a:rPr lang="en-US" dirty="0"/>
              <a:t>Just </a:t>
            </a:r>
            <a:r>
              <a:rPr lang="en-US" dirty="0" err="1"/>
              <a:t>doesnt</a:t>
            </a:r>
            <a:r>
              <a:rPr lang="en-US" dirty="0"/>
              <a:t> work that way.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750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Alright,</a:t>
            </a:r>
          </a:p>
          <a:p>
            <a:endParaRPr lang="en-US" dirty="0"/>
          </a:p>
          <a:p>
            <a:r>
              <a:rPr lang="en-US" dirty="0"/>
              <a:t>So I am 30 slides or so in.</a:t>
            </a:r>
          </a:p>
          <a:p>
            <a:r>
              <a:rPr lang="en-US" dirty="0"/>
              <a:t>And All I've done is bitch about HR.</a:t>
            </a:r>
          </a:p>
          <a:p>
            <a:endParaRPr lang="en-US" dirty="0"/>
          </a:p>
          <a:p>
            <a:r>
              <a:rPr lang="en-US" dirty="0"/>
              <a:t>And I promised I was going to talk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118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you, as a software engineer,</a:t>
            </a:r>
          </a:p>
          <a:p>
            <a:r>
              <a:rPr lang="en-US" dirty="0"/>
              <a:t>level-up your career.</a:t>
            </a:r>
          </a:p>
          <a:p>
            <a:endParaRPr lang="en-US" dirty="0"/>
          </a:p>
          <a:p>
            <a:r>
              <a:rPr lang="en-US" dirty="0"/>
              <a:t>If the magic "Years of Experience" number is worthless</a:t>
            </a:r>
          </a:p>
          <a:p>
            <a:r>
              <a:rPr lang="en-US" dirty="0"/>
              <a:t>what do you use instead?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Well, the answer to that sort of lies in our motivations.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676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take our motivations </a:t>
            </a:r>
          </a:p>
          <a:p>
            <a:r>
              <a:rPr lang="en-US" dirty="0"/>
              <a:t>and map them into things</a:t>
            </a:r>
          </a:p>
          <a:p>
            <a:r>
              <a:rPr lang="en-US" dirty="0"/>
              <a:t>that the company would value us for</a:t>
            </a:r>
          </a:p>
          <a:p>
            <a:r>
              <a:rPr lang="en-US" dirty="0"/>
              <a:t>we can begin to understand the best avenues</a:t>
            </a:r>
          </a:p>
          <a:p>
            <a:r>
              <a:rPr lang="en-US" dirty="0"/>
              <a:t>for us to grown along.</a:t>
            </a:r>
          </a:p>
          <a:p>
            <a:endParaRPr lang="en-US" dirty="0"/>
          </a:p>
          <a:p>
            <a:r>
              <a:rPr lang="en-US" dirty="0"/>
              <a:t>(Its not a perfect comparison, but bear with me...)</a:t>
            </a:r>
          </a:p>
          <a:p>
            <a:endParaRPr lang="en-US" dirty="0"/>
          </a:p>
          <a:p>
            <a:r>
              <a:rPr lang="en-US" dirty="0"/>
              <a:t>So first we map</a:t>
            </a:r>
          </a:p>
          <a:p>
            <a:r>
              <a:rPr lang="en-US" dirty="0"/>
              <a:t>Getting Paid into Knowledge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062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fundamentally knowledge workers. </a:t>
            </a:r>
          </a:p>
          <a:p>
            <a:r>
              <a:rPr lang="en-US" dirty="0"/>
              <a:t>This mean the knowledge we have</a:t>
            </a:r>
          </a:p>
          <a:p>
            <a:r>
              <a:rPr lang="en-US" dirty="0"/>
              <a:t>and the application of that knowledge</a:t>
            </a:r>
          </a:p>
          <a:p>
            <a:r>
              <a:rPr lang="en-US" dirty="0"/>
              <a:t>is what we are selling,</a:t>
            </a:r>
          </a:p>
          <a:p>
            <a:r>
              <a:rPr lang="en-US" dirty="0"/>
              <a:t>what we are getting paid for.</a:t>
            </a:r>
          </a:p>
          <a:p>
            <a:r>
              <a:rPr lang="en-US" dirty="0"/>
              <a:t>So the greater our knowledge, </a:t>
            </a:r>
          </a:p>
          <a:p>
            <a:r>
              <a:rPr lang="en-US" dirty="0"/>
              <a:t>the more we get paid.</a:t>
            </a:r>
          </a:p>
          <a:p>
            <a:endParaRPr lang="en-US" dirty="0"/>
          </a:p>
          <a:p>
            <a:r>
              <a:rPr lang="en-US" dirty="0"/>
              <a:t>Second, we map</a:t>
            </a:r>
          </a:p>
          <a:p>
            <a:r>
              <a:rPr lang="en-US" dirty="0"/>
              <a:t>Technical Challenge into Tenacity.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132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tenacity we bring to bear for our company,</a:t>
            </a:r>
          </a:p>
          <a:p>
            <a:r>
              <a:rPr lang="en-US" dirty="0"/>
              <a:t>the passion to dig into a problem and solve it,</a:t>
            </a:r>
          </a:p>
          <a:p>
            <a:r>
              <a:rPr lang="en-US" dirty="0"/>
              <a:t>no matter how hard that problem might be,</a:t>
            </a:r>
          </a:p>
          <a:p>
            <a:r>
              <a:rPr lang="en-US" dirty="0"/>
              <a:t>that is what makes us valuable.</a:t>
            </a:r>
          </a:p>
          <a:p>
            <a:endParaRPr lang="en-US" dirty="0"/>
          </a:p>
          <a:p>
            <a:r>
              <a:rPr lang="en-US" dirty="0"/>
              <a:t>Tenacity is the will to rise above our technical challenges.</a:t>
            </a:r>
          </a:p>
          <a:p>
            <a:endParaRPr lang="en-US" dirty="0"/>
          </a:p>
          <a:p>
            <a:r>
              <a:rPr lang="en-US" dirty="0"/>
              <a:t>Third, we map Creativity into Insight.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063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opportunity to be creative in your work</a:t>
            </a:r>
          </a:p>
          <a:p>
            <a:r>
              <a:rPr lang="en-US" dirty="0"/>
              <a:t>takes many forms in a company.</a:t>
            </a:r>
          </a:p>
          <a:p>
            <a:r>
              <a:rPr lang="en-US" dirty="0"/>
              <a:t>But the value lies in your ability to provide</a:t>
            </a:r>
          </a:p>
          <a:p>
            <a:r>
              <a:rPr lang="en-US" dirty="0"/>
              <a:t>new insights and new innovations.</a:t>
            </a:r>
          </a:p>
          <a:p>
            <a:endParaRPr lang="en-US" dirty="0"/>
          </a:p>
          <a:p>
            <a:r>
              <a:rPr lang="en-US" dirty="0"/>
              <a:t>Insight and Innovation is the expression of your creativity.</a:t>
            </a:r>
          </a:p>
          <a:p>
            <a:endParaRPr lang="en-US" dirty="0"/>
          </a:p>
          <a:p>
            <a:r>
              <a:rPr lang="en-US" dirty="0"/>
              <a:t>Next, we map Influence into Leadership.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348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Influence is earned, not rewarded,</a:t>
            </a:r>
          </a:p>
          <a:p>
            <a:r>
              <a:rPr lang="en-US" dirty="0"/>
              <a:t>and in order to earn it you must demonstrate it.</a:t>
            </a:r>
          </a:p>
          <a:p>
            <a:r>
              <a:rPr lang="en-US" dirty="0"/>
              <a:t>This seems kind of chicken and egg like,</a:t>
            </a:r>
          </a:p>
          <a:p>
            <a:r>
              <a:rPr lang="en-US" dirty="0"/>
              <a:t>but really there are lots of ways to lead</a:t>
            </a:r>
          </a:p>
          <a:p>
            <a:r>
              <a:rPr lang="en-US" dirty="0"/>
              <a:t>By demonstrating that you are a lead without authority.</a:t>
            </a:r>
          </a:p>
          <a:p>
            <a:endParaRPr lang="en-US" dirty="0"/>
          </a:p>
          <a:p>
            <a:r>
              <a:rPr lang="en-US" dirty="0"/>
              <a:t>Leadership is reward for influence.</a:t>
            </a:r>
          </a:p>
          <a:p>
            <a:endParaRPr lang="en-US" dirty="0"/>
          </a:p>
          <a:p>
            <a:r>
              <a:rPr lang="en-US" dirty="0"/>
              <a:t>Finally, we map Avoiding Hassle into Communication.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24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 like this 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17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90% of all hassle is actually</a:t>
            </a:r>
          </a:p>
          <a:p>
            <a:r>
              <a:rPr lang="en-US" dirty="0"/>
              <a:t>a breakdown in communication.</a:t>
            </a:r>
          </a:p>
          <a:p>
            <a:endParaRPr lang="en-US" dirty="0"/>
          </a:p>
          <a:p>
            <a:r>
              <a:rPr lang="en-US" dirty="0"/>
              <a:t>Its a failure by some party to communicate effectively.</a:t>
            </a:r>
          </a:p>
          <a:p>
            <a:r>
              <a:rPr lang="en-US" dirty="0"/>
              <a:t>So by being an effective communicator</a:t>
            </a:r>
          </a:p>
          <a:p>
            <a:r>
              <a:rPr lang="en-US" dirty="0"/>
              <a:t>you are actually striving to reduce the hassle</a:t>
            </a:r>
          </a:p>
          <a:p>
            <a:r>
              <a:rPr lang="en-US" dirty="0"/>
              <a:t>for yourself and others.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By mapping our motivations into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861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actionable things we can do to improve,</a:t>
            </a:r>
          </a:p>
          <a:p>
            <a:r>
              <a:rPr lang="en-US" dirty="0"/>
              <a:t>we create a path forward and upward</a:t>
            </a:r>
          </a:p>
          <a:p>
            <a:r>
              <a:rPr lang="en-US" dirty="0"/>
              <a:t>and we can begin to see the ways</a:t>
            </a:r>
          </a:p>
          <a:p>
            <a:r>
              <a:rPr lang="en-US" dirty="0"/>
              <a:t>in which we can achieve greater success.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now we know WHERE to grow,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44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the million dollar question </a:t>
            </a:r>
          </a:p>
          <a:p>
            <a:r>
              <a:rPr lang="en-US" dirty="0"/>
              <a:t>is HOW we do that.</a:t>
            </a:r>
          </a:p>
          <a:p>
            <a:endParaRPr lang="en-US" dirty="0"/>
          </a:p>
          <a:p>
            <a:r>
              <a:rPr lang="en-US" dirty="0"/>
              <a:t>How do we grow in each of these area</a:t>
            </a:r>
          </a:p>
          <a:p>
            <a:r>
              <a:rPr lang="en-US" dirty="0"/>
              <a:t>to move us from junior to senior and beyond?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And now, 43 slides later, </a:t>
            </a:r>
          </a:p>
          <a:p>
            <a:r>
              <a:rPr lang="en-US" dirty="0"/>
              <a:t>Glen's 21 steps to scaling your career.</a:t>
            </a:r>
          </a:p>
          <a:p>
            <a:endParaRPr lang="en-US" dirty="0"/>
          </a:p>
          <a:p>
            <a:r>
              <a:rPr lang="en-US" dirty="0"/>
              <a:t>We start with Knowledge.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495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be open to learning a new technology.</a:t>
            </a:r>
          </a:p>
          <a:p>
            <a:endParaRPr lang="en-US" dirty="0"/>
          </a:p>
          <a:p>
            <a:r>
              <a:rPr lang="en-US" dirty="0"/>
              <a:t>And this is one of those places I'm being super hypocritical</a:t>
            </a:r>
          </a:p>
          <a:p>
            <a:r>
              <a:rPr lang="en-US" dirty="0"/>
              <a:t>Because I'm a curmudgeon</a:t>
            </a:r>
          </a:p>
          <a:p>
            <a:r>
              <a:rPr lang="en-US" dirty="0"/>
              <a:t>and will never ever use React.</a:t>
            </a:r>
          </a:p>
          <a:p>
            <a:endParaRPr lang="en-US" dirty="0"/>
          </a:p>
          <a:p>
            <a:r>
              <a:rPr lang="en-US" dirty="0"/>
              <a:t>So don’t do like me,</a:t>
            </a:r>
          </a:p>
          <a:p>
            <a:r>
              <a:rPr lang="en-US" dirty="0"/>
              <a:t>be much more willing to embrace new tech.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865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Never be afraid to try a new way of doing something.</a:t>
            </a:r>
          </a:p>
          <a:p>
            <a:endParaRPr lang="en-US" dirty="0"/>
          </a:p>
          <a:p>
            <a:r>
              <a:rPr lang="en-US" dirty="0"/>
              <a:t>So this is different than learning a new technology.</a:t>
            </a:r>
          </a:p>
          <a:p>
            <a:r>
              <a:rPr lang="en-US" dirty="0"/>
              <a:t>Its about being open to new ways to think and explore.</a:t>
            </a:r>
          </a:p>
          <a:p>
            <a:r>
              <a:rPr lang="en-US" dirty="0"/>
              <a:t>If a co-worker suggest XYZ and you've never tried it</a:t>
            </a:r>
          </a:p>
          <a:p>
            <a:r>
              <a:rPr lang="en-US" dirty="0"/>
              <a:t>And you don’t see a massive reason not to</a:t>
            </a:r>
          </a:p>
          <a:p>
            <a:r>
              <a:rPr lang="en-US" dirty="0"/>
              <a:t>Give it a shot.</a:t>
            </a:r>
          </a:p>
          <a:p>
            <a:r>
              <a:rPr lang="en-US" dirty="0"/>
              <a:t>Invest in the coworkers idea</a:t>
            </a:r>
          </a:p>
          <a:p>
            <a:r>
              <a:rPr lang="en-US" dirty="0"/>
              <a:t>You will most certainly learn something.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05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Stay current via newsletters, podcasts, and meetups.</a:t>
            </a:r>
          </a:p>
          <a:p>
            <a:endParaRPr lang="en-US" dirty="0"/>
          </a:p>
          <a:p>
            <a:r>
              <a:rPr lang="en-US" dirty="0"/>
              <a:t>The best way you can increase your knowledge</a:t>
            </a:r>
          </a:p>
          <a:p>
            <a:r>
              <a:rPr lang="en-US" dirty="0"/>
              <a:t>is to always be staying current of the field.</a:t>
            </a:r>
          </a:p>
          <a:p>
            <a:r>
              <a:rPr lang="en-US" dirty="0"/>
              <a:t>I'm not saying you have to go out and learn</a:t>
            </a:r>
          </a:p>
          <a:p>
            <a:r>
              <a:rPr lang="en-US" dirty="0"/>
              <a:t>every new library or framework or whatever.</a:t>
            </a:r>
          </a:p>
          <a:p>
            <a:r>
              <a:rPr lang="en-US" dirty="0"/>
              <a:t>But know that they exist </a:t>
            </a:r>
          </a:p>
          <a:p>
            <a:r>
              <a:rPr lang="en-US" dirty="0"/>
              <a:t>Know why they exist.</a:t>
            </a:r>
          </a:p>
          <a:p>
            <a:endParaRPr lang="en-US" dirty="0"/>
          </a:p>
          <a:p>
            <a:r>
              <a:rPr lang="en-US" dirty="0"/>
              <a:t>Meetups like this one are great for this.</a:t>
            </a:r>
          </a:p>
          <a:p>
            <a:r>
              <a:rPr lang="en-US" dirty="0"/>
              <a:t>As are podcasts, blogs, newsletters, etc.</a:t>
            </a:r>
          </a:p>
          <a:p>
            <a:r>
              <a:rPr lang="en-US" dirty="0"/>
              <a:t>There's a bunch out there. </a:t>
            </a:r>
          </a:p>
          <a:p>
            <a:r>
              <a:rPr lang="en-US" dirty="0"/>
              <a:t>Find some.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On to Tenacity.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965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Tenacity by not giving up.</a:t>
            </a:r>
          </a:p>
          <a:p>
            <a:endParaRPr lang="en-US" dirty="0"/>
          </a:p>
          <a:p>
            <a:r>
              <a:rPr lang="en-US" dirty="0"/>
              <a:t>When your manager is looking for volunteers</a:t>
            </a:r>
          </a:p>
          <a:p>
            <a:r>
              <a:rPr lang="en-US" dirty="0"/>
              <a:t>Jump on that shit.</a:t>
            </a:r>
          </a:p>
          <a:p>
            <a:r>
              <a:rPr lang="en-US" dirty="0"/>
              <a:t>Your chance to shine is here.</a:t>
            </a:r>
          </a:p>
          <a:p>
            <a:endParaRPr lang="en-US" dirty="0"/>
          </a:p>
          <a:p>
            <a:r>
              <a:rPr lang="en-US" dirty="0"/>
              <a:t>And then when faced with the problem,</a:t>
            </a:r>
          </a:p>
          <a:p>
            <a:r>
              <a:rPr lang="en-US" dirty="0"/>
              <a:t>Embrace it.</a:t>
            </a:r>
          </a:p>
          <a:p>
            <a:r>
              <a:rPr lang="en-US" dirty="0"/>
              <a:t>Dig into it.</a:t>
            </a:r>
          </a:p>
          <a:p>
            <a:r>
              <a:rPr lang="en-US" dirty="0"/>
              <a:t>This is why we do what we do people!</a:t>
            </a:r>
          </a:p>
          <a:p>
            <a:r>
              <a:rPr lang="en-US" dirty="0"/>
              <a:t>For the love of the Bugs!</a:t>
            </a:r>
          </a:p>
          <a:p>
            <a:endParaRPr lang="en-US" dirty="0"/>
          </a:p>
          <a:p>
            <a:r>
              <a:rPr lang="en-US" dirty="0"/>
              <a:t>BUT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101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 when to ask for help.</a:t>
            </a:r>
          </a:p>
          <a:p>
            <a:endParaRPr lang="en-US" dirty="0"/>
          </a:p>
          <a:p>
            <a:r>
              <a:rPr lang="en-US" dirty="0"/>
              <a:t>Asking for help is not a weakness</a:t>
            </a:r>
          </a:p>
          <a:p>
            <a:r>
              <a:rPr lang="en-US" dirty="0"/>
              <a:t>And, in fact, helps both you and your peers.</a:t>
            </a:r>
          </a:p>
          <a:p>
            <a:r>
              <a:rPr lang="en-US" dirty="0"/>
              <a:t>And your management takes notice of it</a:t>
            </a:r>
          </a:p>
          <a:p>
            <a:r>
              <a:rPr lang="en-US" dirty="0"/>
              <a:t>In a positive way.</a:t>
            </a:r>
          </a:p>
          <a:p>
            <a:endParaRPr lang="en-US" dirty="0"/>
          </a:p>
          <a:p>
            <a:r>
              <a:rPr lang="en-US" dirty="0"/>
              <a:t>So ask for that help.</a:t>
            </a:r>
          </a:p>
          <a:p>
            <a:endParaRPr lang="en-US" dirty="0"/>
          </a:p>
          <a:p>
            <a:r>
              <a:rPr lang="en-US" dirty="0"/>
              <a:t>And even more importantly…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37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be eager to help others, even if you </a:t>
            </a:r>
            <a:r>
              <a:rPr lang="en-US" dirty="0" err="1"/>
              <a:t>dont</a:t>
            </a:r>
            <a:r>
              <a:rPr lang="en-US" dirty="0"/>
              <a:t> know the answer.</a:t>
            </a:r>
          </a:p>
          <a:p>
            <a:endParaRPr lang="en-US" dirty="0"/>
          </a:p>
          <a:p>
            <a:r>
              <a:rPr lang="en-US" dirty="0"/>
              <a:t>If you want others to help you, </a:t>
            </a:r>
          </a:p>
          <a:p>
            <a:r>
              <a:rPr lang="en-US" dirty="0"/>
              <a:t>you must be first willing to help them.</a:t>
            </a:r>
          </a:p>
          <a:p>
            <a:r>
              <a:rPr lang="en-US" dirty="0"/>
              <a:t>Demonstrate you are a team player.</a:t>
            </a:r>
          </a:p>
          <a:p>
            <a:endParaRPr lang="en-US" dirty="0"/>
          </a:p>
          <a:p>
            <a:r>
              <a:rPr lang="en-US" dirty="0"/>
              <a:t>And even if you don’t know the answer</a:t>
            </a:r>
          </a:p>
          <a:p>
            <a:r>
              <a:rPr lang="en-US" dirty="0"/>
              <a:t>Offer to help and work it through</a:t>
            </a:r>
          </a:p>
          <a:p>
            <a:r>
              <a:rPr lang="en-US" dirty="0"/>
              <a:t>or be a fly on the wall and watch others helping.</a:t>
            </a:r>
          </a:p>
          <a:p>
            <a:endParaRPr lang="en-US" dirty="0"/>
          </a:p>
          <a:p>
            <a:r>
              <a:rPr lang="en-US" dirty="0"/>
              <a:t>The point of Tenacity is to demonstrate an eagerness</a:t>
            </a:r>
          </a:p>
          <a:p>
            <a:r>
              <a:rPr lang="en-US" dirty="0"/>
              <a:t>to help the company solve problems.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Next up is Insight.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391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Never be afraid to suggest a different approach, even if everyone disagrees.</a:t>
            </a:r>
          </a:p>
          <a:p>
            <a:endParaRPr lang="en-US" dirty="0"/>
          </a:p>
          <a:p>
            <a:r>
              <a:rPr lang="en-US" dirty="0"/>
              <a:t>Insight is about seeing things differently</a:t>
            </a:r>
          </a:p>
          <a:p>
            <a:r>
              <a:rPr lang="en-US" dirty="0"/>
              <a:t>And being willing to take the risk of owning that difference.</a:t>
            </a:r>
          </a:p>
          <a:p>
            <a:endParaRPr lang="en-US" dirty="0"/>
          </a:p>
          <a:p>
            <a:r>
              <a:rPr lang="en-US" dirty="0"/>
              <a:t>Sometimes, you will be right.</a:t>
            </a:r>
          </a:p>
          <a:p>
            <a:r>
              <a:rPr lang="en-US" dirty="0"/>
              <a:t>Sometimes, you will be wrong.</a:t>
            </a:r>
          </a:p>
          <a:p>
            <a:r>
              <a:rPr lang="en-US" dirty="0"/>
              <a:t>Own that, and own it gracefully.</a:t>
            </a:r>
          </a:p>
          <a:p>
            <a:endParaRPr lang="en-US" dirty="0"/>
          </a:p>
          <a:p>
            <a:r>
              <a:rPr lang="en-US" dirty="0"/>
              <a:t>Along those lines…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8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point is that these are all the same job.</a:t>
            </a:r>
          </a:p>
          <a:p>
            <a:endParaRPr lang="en-US" dirty="0"/>
          </a:p>
          <a:p>
            <a:r>
              <a:rPr lang="en-US" dirty="0"/>
              <a:t>The only differentiator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875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try to look at the problem from a different angle.</a:t>
            </a:r>
          </a:p>
          <a:p>
            <a:endParaRPr lang="en-US" dirty="0"/>
          </a:p>
          <a:p>
            <a:r>
              <a:rPr lang="en-US" dirty="0"/>
              <a:t>You wont ever even see a different approach</a:t>
            </a:r>
          </a:p>
          <a:p>
            <a:r>
              <a:rPr lang="en-US" dirty="0"/>
              <a:t>If you don’t look for one.</a:t>
            </a:r>
          </a:p>
          <a:p>
            <a:r>
              <a:rPr lang="en-US" dirty="0"/>
              <a:t>So ask yourself if there is a different way to tackle the problem</a:t>
            </a:r>
          </a:p>
          <a:p>
            <a:r>
              <a:rPr lang="en-US" dirty="0"/>
              <a:t>A different technology or pattern that might be better suited.</a:t>
            </a:r>
          </a:p>
          <a:p>
            <a:r>
              <a:rPr lang="en-US" dirty="0"/>
              <a:t>Don’t be afraid to take the time to think it through.</a:t>
            </a:r>
          </a:p>
          <a:p>
            <a:endParaRPr lang="en-US" dirty="0"/>
          </a:p>
          <a:p>
            <a:r>
              <a:rPr lang="en-US" dirty="0"/>
              <a:t>And once you have your alternate view…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794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Champion your ideas; no one else will.</a:t>
            </a:r>
          </a:p>
          <a:p>
            <a:endParaRPr lang="en-US" dirty="0"/>
          </a:p>
          <a:p>
            <a:r>
              <a:rPr lang="en-US" dirty="0"/>
              <a:t>In your career, </a:t>
            </a:r>
          </a:p>
          <a:p>
            <a:r>
              <a:rPr lang="en-US" dirty="0"/>
              <a:t>you are the only person who is going to sell you.</a:t>
            </a:r>
          </a:p>
          <a:p>
            <a:r>
              <a:rPr lang="en-US" dirty="0"/>
              <a:t>you are your own marketing department.</a:t>
            </a:r>
          </a:p>
          <a:p>
            <a:r>
              <a:rPr lang="en-US" dirty="0"/>
              <a:t>your own PR Firm.</a:t>
            </a:r>
          </a:p>
          <a:p>
            <a:endParaRPr lang="en-US" dirty="0"/>
          </a:p>
          <a:p>
            <a:r>
              <a:rPr lang="en-US" dirty="0"/>
              <a:t>So put your ideas out there and then sell them.</a:t>
            </a:r>
          </a:p>
          <a:p>
            <a:endParaRPr lang="en-US" dirty="0"/>
          </a:p>
          <a:p>
            <a:r>
              <a:rPr lang="en-US" dirty="0"/>
              <a:t>And if you are wrong, you are wrong.</a:t>
            </a:r>
          </a:p>
          <a:p>
            <a:r>
              <a:rPr lang="en-US" dirty="0"/>
              <a:t>Admit it, be graceful about it,</a:t>
            </a:r>
          </a:p>
          <a:p>
            <a:r>
              <a:rPr lang="en-US" dirty="0"/>
              <a:t>and then commit to the better answer.</a:t>
            </a:r>
          </a:p>
          <a:p>
            <a:endParaRPr lang="en-US" dirty="0"/>
          </a:p>
          <a:p>
            <a:r>
              <a:rPr lang="en-US" dirty="0"/>
              <a:t>Ultimate,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6401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Dont</a:t>
            </a:r>
            <a:r>
              <a:rPr lang="en-US" dirty="0"/>
              <a:t> stay silent, </a:t>
            </a:r>
          </a:p>
          <a:p>
            <a:r>
              <a:rPr lang="en-US" dirty="0"/>
              <a:t>challenge the status quo,</a:t>
            </a:r>
          </a:p>
          <a:p>
            <a:r>
              <a:rPr lang="en-US" dirty="0"/>
              <a:t>and don’t be afraid to rock the boat.</a:t>
            </a:r>
          </a:p>
          <a:p>
            <a:endParaRPr lang="en-US" dirty="0"/>
          </a:p>
          <a:p>
            <a:r>
              <a:rPr lang="en-US" dirty="0"/>
              <a:t>So often in our industry</a:t>
            </a:r>
          </a:p>
          <a:p>
            <a:r>
              <a:rPr lang="en-US" dirty="0"/>
              <a:t>I see software engineers whom</a:t>
            </a:r>
          </a:p>
          <a:p>
            <a:r>
              <a:rPr lang="en-US" dirty="0"/>
              <a:t>sit on the sidelines</a:t>
            </a:r>
          </a:p>
          <a:p>
            <a:r>
              <a:rPr lang="en-US" dirty="0"/>
              <a:t>just quietly observing</a:t>
            </a:r>
          </a:p>
          <a:p>
            <a:r>
              <a:rPr lang="en-US" dirty="0"/>
              <a:t>never speaking up.</a:t>
            </a:r>
          </a:p>
          <a:p>
            <a:endParaRPr lang="en-US" dirty="0"/>
          </a:p>
          <a:p>
            <a:r>
              <a:rPr lang="en-US" dirty="0"/>
              <a:t>And I know our industry </a:t>
            </a:r>
          </a:p>
          <a:p>
            <a:r>
              <a:rPr lang="en-US" dirty="0"/>
              <a:t>tends to attract introverts</a:t>
            </a:r>
          </a:p>
          <a:p>
            <a:r>
              <a:rPr lang="en-US" dirty="0"/>
              <a:t>for whom this is the social norm.</a:t>
            </a:r>
          </a:p>
          <a:p>
            <a:endParaRPr lang="en-US" dirty="0"/>
          </a:p>
          <a:p>
            <a:r>
              <a:rPr lang="en-US" dirty="0"/>
              <a:t>But that behavior is not in your best interest.</a:t>
            </a:r>
          </a:p>
          <a:p>
            <a:r>
              <a:rPr lang="en-US" dirty="0"/>
              <a:t>It prevents others from seeing you</a:t>
            </a:r>
          </a:p>
          <a:p>
            <a:r>
              <a:rPr lang="en-US" dirty="0"/>
              <a:t>It prevents others from seeing your ideas</a:t>
            </a:r>
          </a:p>
          <a:p>
            <a:r>
              <a:rPr lang="en-US" dirty="0"/>
              <a:t>and it prevents you from another chance to learn and grow.</a:t>
            </a:r>
          </a:p>
          <a:p>
            <a:endParaRPr lang="en-US" dirty="0"/>
          </a:p>
          <a:p>
            <a:r>
              <a:rPr lang="en-US" dirty="0"/>
              <a:t>Its okay to put yourself out there</a:t>
            </a:r>
          </a:p>
          <a:p>
            <a:r>
              <a:rPr lang="en-US" dirty="0"/>
              <a:t>and its okay to make mistakes when you do.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Alright, on to Leadership…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225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Help Others.</a:t>
            </a:r>
          </a:p>
          <a:p>
            <a:endParaRPr lang="en-US" dirty="0"/>
          </a:p>
          <a:p>
            <a:r>
              <a:rPr lang="en-US" dirty="0"/>
              <a:t>I think I said this a few slides back</a:t>
            </a:r>
          </a:p>
          <a:p>
            <a:r>
              <a:rPr lang="en-US" dirty="0"/>
              <a:t>But it is worth repeating.</a:t>
            </a:r>
          </a:p>
          <a:p>
            <a:endParaRPr lang="en-US" dirty="0"/>
          </a:p>
          <a:p>
            <a:r>
              <a:rPr lang="en-US" dirty="0"/>
              <a:t>In my last few companies we've talked about </a:t>
            </a:r>
          </a:p>
          <a:p>
            <a:r>
              <a:rPr lang="en-US" dirty="0"/>
              <a:t>something called a Culture of Help.</a:t>
            </a:r>
          </a:p>
          <a:p>
            <a:r>
              <a:rPr lang="en-US" dirty="0"/>
              <a:t>The goal of the Culture of Help</a:t>
            </a:r>
          </a:p>
          <a:p>
            <a:r>
              <a:rPr lang="en-US" dirty="0"/>
              <a:t>is to make teams that work strongly together,</a:t>
            </a:r>
          </a:p>
          <a:p>
            <a:r>
              <a:rPr lang="en-US" dirty="0"/>
              <a:t>that rely on one another</a:t>
            </a:r>
          </a:p>
          <a:p>
            <a:r>
              <a:rPr lang="en-US" dirty="0"/>
              <a:t>to solve whatever it is the team is solving.</a:t>
            </a:r>
          </a:p>
          <a:p>
            <a:endParaRPr lang="en-US" dirty="0"/>
          </a:p>
          <a:p>
            <a:r>
              <a:rPr lang="en-US" dirty="0"/>
              <a:t>There is strength in this unity of the team.</a:t>
            </a:r>
          </a:p>
          <a:p>
            <a:r>
              <a:rPr lang="en-US" dirty="0"/>
              <a:t>And helping others build that strength </a:t>
            </a:r>
          </a:p>
          <a:p>
            <a:r>
              <a:rPr lang="en-US" dirty="0"/>
              <a:t>is the first step of being a good leader.</a:t>
            </a:r>
          </a:p>
          <a:p>
            <a:endParaRPr lang="en-US" dirty="0"/>
          </a:p>
          <a:p>
            <a:r>
              <a:rPr lang="en-US" dirty="0"/>
              <a:t>Being a good helper also means…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169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Champion other people's ideas; and make sure they get the credit.</a:t>
            </a:r>
          </a:p>
          <a:p>
            <a:endParaRPr lang="en-US" dirty="0"/>
          </a:p>
          <a:p>
            <a:r>
              <a:rPr lang="en-US" dirty="0"/>
              <a:t>If you give or get help</a:t>
            </a:r>
          </a:p>
          <a:p>
            <a:r>
              <a:rPr lang="en-US" dirty="0"/>
              <a:t>and someone solves the problem</a:t>
            </a:r>
          </a:p>
          <a:p>
            <a:r>
              <a:rPr lang="en-US" dirty="0"/>
              <a:t>or comes up with a great idea,</a:t>
            </a:r>
          </a:p>
          <a:p>
            <a:r>
              <a:rPr lang="en-US" dirty="0"/>
              <a:t>help them get that idea or solution out there.</a:t>
            </a:r>
          </a:p>
          <a:p>
            <a:r>
              <a:rPr lang="en-US" dirty="0"/>
              <a:t>Support their work and they will support yours.</a:t>
            </a:r>
          </a:p>
          <a:p>
            <a:endParaRPr lang="en-US" dirty="0"/>
          </a:p>
          <a:p>
            <a:r>
              <a:rPr lang="en-US" dirty="0"/>
              <a:t>Great leaders raise everyone up around them</a:t>
            </a:r>
          </a:p>
          <a:p>
            <a:r>
              <a:rPr lang="en-US" dirty="0"/>
              <a:t>Not just themselves.</a:t>
            </a:r>
          </a:p>
          <a:p>
            <a:endParaRPr lang="en-US" dirty="0"/>
          </a:p>
          <a:p>
            <a:r>
              <a:rPr lang="en-US" dirty="0"/>
              <a:t>But you cannot help them if you don’t first…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783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Listen.</a:t>
            </a:r>
          </a:p>
          <a:p>
            <a:endParaRPr lang="en-US" dirty="0"/>
          </a:p>
          <a:p>
            <a:r>
              <a:rPr lang="en-US" dirty="0"/>
              <a:t>I know I just had a whole bunch of slides</a:t>
            </a:r>
          </a:p>
          <a:p>
            <a:r>
              <a:rPr lang="en-US" dirty="0"/>
              <a:t>Telling you to speak up.</a:t>
            </a:r>
          </a:p>
          <a:p>
            <a:r>
              <a:rPr lang="en-US" dirty="0"/>
              <a:t>Often.</a:t>
            </a:r>
          </a:p>
          <a:p>
            <a:r>
              <a:rPr lang="en-US" dirty="0"/>
              <a:t>But there is also a time to listen</a:t>
            </a:r>
          </a:p>
          <a:p>
            <a:r>
              <a:rPr lang="en-US" dirty="0"/>
              <a:t>And a good leader knows that.</a:t>
            </a:r>
          </a:p>
          <a:p>
            <a:r>
              <a:rPr lang="en-US" dirty="0"/>
              <a:t>And a great leader recognizes when other want to speak.</a:t>
            </a:r>
          </a:p>
          <a:p>
            <a:endParaRPr lang="en-US" dirty="0"/>
          </a:p>
          <a:p>
            <a:r>
              <a:rPr lang="en-US" dirty="0"/>
              <a:t>So encourage them</a:t>
            </a:r>
          </a:p>
          <a:p>
            <a:r>
              <a:rPr lang="en-US" dirty="0"/>
              <a:t>and listen to them.</a:t>
            </a:r>
          </a:p>
          <a:p>
            <a:endParaRPr lang="en-US" dirty="0"/>
          </a:p>
          <a:p>
            <a:r>
              <a:rPr lang="en-US" dirty="0"/>
              <a:t>Refine the collective thought process</a:t>
            </a:r>
          </a:p>
          <a:p>
            <a:r>
              <a:rPr lang="en-US" dirty="0"/>
              <a:t>Down to a solution that works for everyone.</a:t>
            </a:r>
          </a:p>
          <a:p>
            <a:r>
              <a:rPr lang="en-US" dirty="0"/>
              <a:t>And ultimately make a decision.</a:t>
            </a:r>
          </a:p>
          <a:p>
            <a:endParaRPr lang="en-US" dirty="0"/>
          </a:p>
          <a:p>
            <a:r>
              <a:rPr lang="en-US" dirty="0"/>
              <a:t>And once you have your decision.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520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ownership.</a:t>
            </a:r>
          </a:p>
          <a:p>
            <a:endParaRPr lang="en-US" dirty="0"/>
          </a:p>
          <a:p>
            <a:r>
              <a:rPr lang="en-US" dirty="0"/>
              <a:t>So many times I have seen</a:t>
            </a:r>
          </a:p>
          <a:p>
            <a:r>
              <a:rPr lang="en-US" dirty="0"/>
              <a:t>A room full of software engineers</a:t>
            </a:r>
          </a:p>
          <a:p>
            <a:r>
              <a:rPr lang="en-US" dirty="0"/>
              <a:t>asked for a volunteer to do XYZ</a:t>
            </a:r>
          </a:p>
          <a:p>
            <a:r>
              <a:rPr lang="en-US" dirty="0"/>
              <a:t>and heard nothing but crickets.</a:t>
            </a:r>
          </a:p>
          <a:p>
            <a:endParaRPr lang="en-US" dirty="0"/>
          </a:p>
          <a:p>
            <a:r>
              <a:rPr lang="en-US" dirty="0"/>
              <a:t>If you want to advance your career,</a:t>
            </a:r>
          </a:p>
          <a:p>
            <a:r>
              <a:rPr lang="en-US" dirty="0"/>
              <a:t>take the chance. </a:t>
            </a:r>
          </a:p>
          <a:p>
            <a:endParaRPr lang="en-US" dirty="0"/>
          </a:p>
          <a:p>
            <a:r>
              <a:rPr lang="en-US" dirty="0"/>
              <a:t>And then run with it.</a:t>
            </a:r>
          </a:p>
          <a:p>
            <a:r>
              <a:rPr lang="en-US" dirty="0"/>
              <a:t>Become the expert on XYZ.</a:t>
            </a:r>
          </a:p>
          <a:p>
            <a:r>
              <a:rPr lang="en-US" dirty="0"/>
              <a:t>Make yourself the person everyone else seeks out</a:t>
            </a:r>
          </a:p>
          <a:p>
            <a:r>
              <a:rPr lang="en-US" dirty="0"/>
              <a:t>when ever XYZ is discussed.</a:t>
            </a:r>
          </a:p>
          <a:p>
            <a:endParaRPr lang="en-US" dirty="0"/>
          </a:p>
          <a:p>
            <a:r>
              <a:rPr lang="en-US" dirty="0"/>
              <a:t>Now, the down side of this is</a:t>
            </a:r>
          </a:p>
          <a:p>
            <a:r>
              <a:rPr lang="en-US" dirty="0"/>
              <a:t>you might end up owning something terrible.</a:t>
            </a:r>
          </a:p>
          <a:p>
            <a:r>
              <a:rPr lang="en-US" dirty="0"/>
              <a:t>That's okay.</a:t>
            </a:r>
          </a:p>
          <a:p>
            <a:r>
              <a:rPr lang="en-US" dirty="0"/>
              <a:t>Make it shine as best you can</a:t>
            </a:r>
          </a:p>
          <a:p>
            <a:r>
              <a:rPr lang="en-US" dirty="0"/>
              <a:t>and ultimately…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545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Own your shit.</a:t>
            </a:r>
          </a:p>
          <a:p>
            <a:endParaRPr lang="en-US" dirty="0"/>
          </a:p>
          <a:p>
            <a:r>
              <a:rPr lang="en-US" dirty="0"/>
              <a:t>Leaders take responsibility </a:t>
            </a:r>
          </a:p>
          <a:p>
            <a:r>
              <a:rPr lang="en-US" dirty="0"/>
              <a:t>and don’t deflect and blame others.</a:t>
            </a:r>
          </a:p>
          <a:p>
            <a:r>
              <a:rPr lang="en-US" dirty="0"/>
              <a:t>If the project your took ownership sucks.</a:t>
            </a:r>
          </a:p>
          <a:p>
            <a:r>
              <a:rPr lang="en-US" dirty="0"/>
              <a:t>Own that.</a:t>
            </a:r>
          </a:p>
          <a:p>
            <a:endParaRPr lang="en-US" dirty="0"/>
          </a:p>
          <a:p>
            <a:r>
              <a:rPr lang="en-US" dirty="0"/>
              <a:t>Identify the suck.</a:t>
            </a:r>
          </a:p>
          <a:p>
            <a:r>
              <a:rPr lang="en-US" dirty="0"/>
              <a:t>Blame yourself for it.</a:t>
            </a:r>
          </a:p>
          <a:p>
            <a:r>
              <a:rPr lang="en-US" dirty="0"/>
              <a:t>Fix it if you can.</a:t>
            </a:r>
          </a:p>
          <a:p>
            <a:r>
              <a:rPr lang="en-US" dirty="0"/>
              <a:t>And then move on.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And last, but probably the most important area is Communication…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8484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verbose.</a:t>
            </a:r>
          </a:p>
          <a:p>
            <a:endParaRPr lang="en-US" dirty="0"/>
          </a:p>
          <a:p>
            <a:r>
              <a:rPr lang="en-US" dirty="0"/>
              <a:t>We have a tendency in this industry</a:t>
            </a:r>
          </a:p>
          <a:p>
            <a:r>
              <a:rPr lang="en-US" dirty="0"/>
              <a:t>to be quiet or terse in our words.</a:t>
            </a:r>
          </a:p>
          <a:p>
            <a:r>
              <a:rPr lang="en-US" dirty="0"/>
              <a:t>We would rather work with code than write a paragraph of text.</a:t>
            </a:r>
          </a:p>
          <a:p>
            <a:endParaRPr lang="en-US" dirty="0"/>
          </a:p>
          <a:p>
            <a:r>
              <a:rPr lang="en-US" dirty="0"/>
              <a:t>That has to stop.</a:t>
            </a:r>
          </a:p>
          <a:p>
            <a:endParaRPr lang="en-US" dirty="0"/>
          </a:p>
          <a:p>
            <a:r>
              <a:rPr lang="en-US" dirty="0"/>
              <a:t>You CANNOT over communicate.</a:t>
            </a:r>
          </a:p>
          <a:p>
            <a:r>
              <a:rPr lang="en-US" dirty="0"/>
              <a:t>You cannot be too detailed in your documentation</a:t>
            </a:r>
          </a:p>
          <a:p>
            <a:r>
              <a:rPr lang="en-US" dirty="0"/>
              <a:t>Or in writing up that design document your boss asked for.</a:t>
            </a:r>
          </a:p>
          <a:p>
            <a:endParaRPr lang="en-US" dirty="0"/>
          </a:p>
          <a:p>
            <a:r>
              <a:rPr lang="en-US" dirty="0"/>
              <a:t>You must…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976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being afraid to write.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Don’t shy away from the English language.</a:t>
            </a:r>
          </a:p>
          <a:p>
            <a:r>
              <a:rPr lang="en-US" dirty="0"/>
              <a:t>Embrace it.</a:t>
            </a:r>
          </a:p>
          <a:p>
            <a:r>
              <a:rPr lang="en-US" dirty="0"/>
              <a:t>Practice it on the job. Seriously.</a:t>
            </a:r>
          </a:p>
          <a:p>
            <a:r>
              <a:rPr lang="en-US" dirty="0"/>
              <a:t>Write more emails or longer slack messages.</a:t>
            </a:r>
          </a:p>
          <a:p>
            <a:r>
              <a:rPr lang="en-US" dirty="0"/>
              <a:t>Add more documentation to your code.</a:t>
            </a:r>
          </a:p>
          <a:p>
            <a:endParaRPr lang="en-US" dirty="0"/>
          </a:p>
          <a:p>
            <a:r>
              <a:rPr lang="en-US" dirty="0"/>
              <a:t>Every chance you get to wield the proverbial pen</a:t>
            </a:r>
          </a:p>
          <a:p>
            <a:r>
              <a:rPr lang="en-US" dirty="0"/>
              <a:t>will make you a better writer.</a:t>
            </a:r>
          </a:p>
          <a:p>
            <a:r>
              <a:rPr lang="en-US" dirty="0"/>
              <a:t>And being a better writer </a:t>
            </a:r>
          </a:p>
          <a:p>
            <a:r>
              <a:rPr lang="en-US" dirty="0"/>
              <a:t>becomes infinitely more important </a:t>
            </a:r>
          </a:p>
          <a:p>
            <a:r>
              <a:rPr lang="en-US" dirty="0"/>
              <a:t>as you grow your career.</a:t>
            </a:r>
          </a:p>
          <a:p>
            <a:endParaRPr lang="en-US" dirty="0"/>
          </a:p>
          <a:p>
            <a:r>
              <a:rPr lang="en-US" dirty="0"/>
              <a:t>But communication is more than just writing, so…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47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how many years </a:t>
            </a:r>
          </a:p>
          <a:p>
            <a:r>
              <a:rPr lang="en-US" dirty="0"/>
              <a:t>of working as a software engineer</a:t>
            </a:r>
          </a:p>
          <a:p>
            <a:r>
              <a:rPr lang="en-US" dirty="0"/>
              <a:t>the job is "demanding"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"years of experience" means nothing.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090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 up.</a:t>
            </a:r>
          </a:p>
          <a:p>
            <a:endParaRPr lang="en-US" dirty="0"/>
          </a:p>
          <a:p>
            <a:r>
              <a:rPr lang="en-US" dirty="0"/>
              <a:t>Be the person in the meeting everyone expects to talk.</a:t>
            </a:r>
          </a:p>
          <a:p>
            <a:r>
              <a:rPr lang="en-US" dirty="0"/>
              <a:t>Don’t also don’t be an asshole about it.</a:t>
            </a:r>
          </a:p>
          <a:p>
            <a:r>
              <a:rPr lang="en-US" dirty="0"/>
              <a:t>Give others the space to talk too.</a:t>
            </a:r>
          </a:p>
          <a:p>
            <a:r>
              <a:rPr lang="en-US" dirty="0"/>
              <a:t>And don’t just talk to hear yourself speak.</a:t>
            </a:r>
          </a:p>
          <a:p>
            <a:r>
              <a:rPr lang="en-US" dirty="0"/>
              <a:t>Talk to add something to the conversation</a:t>
            </a:r>
          </a:p>
          <a:p>
            <a:r>
              <a:rPr lang="en-US" dirty="0"/>
              <a:t>or to reinforce a peer who is getting sidelined.</a:t>
            </a:r>
          </a:p>
          <a:p>
            <a:r>
              <a:rPr lang="en-US" dirty="0"/>
              <a:t>But you have to participate.</a:t>
            </a:r>
          </a:p>
          <a:p>
            <a:endParaRPr lang="en-US" dirty="0"/>
          </a:p>
          <a:p>
            <a:r>
              <a:rPr lang="en-US" dirty="0"/>
              <a:t>And speaking of participating</a:t>
            </a:r>
          </a:p>
          <a:p>
            <a:r>
              <a:rPr lang="en-US" dirty="0"/>
              <a:t>Another key aspect of communication is…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2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Speaking.</a:t>
            </a:r>
          </a:p>
          <a:p>
            <a:r>
              <a:rPr lang="en-US" dirty="0"/>
              <a:t>Get great at presenting and public speaking.</a:t>
            </a:r>
          </a:p>
          <a:p>
            <a:endParaRPr lang="en-US" dirty="0"/>
          </a:p>
          <a:p>
            <a:r>
              <a:rPr lang="en-US" dirty="0"/>
              <a:t>The longer I have worked in this field,</a:t>
            </a:r>
          </a:p>
          <a:p>
            <a:r>
              <a:rPr lang="en-US" dirty="0"/>
              <a:t>the more senior my role,</a:t>
            </a:r>
          </a:p>
          <a:p>
            <a:r>
              <a:rPr lang="en-US" dirty="0"/>
              <a:t>the more time I spend in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r>
              <a:rPr lang="en-US" dirty="0"/>
              <a:t>Absolute truth that.</a:t>
            </a:r>
          </a:p>
          <a:p>
            <a:endParaRPr lang="en-US" dirty="0"/>
          </a:p>
          <a:p>
            <a:r>
              <a:rPr lang="en-US" dirty="0"/>
              <a:t>AND</a:t>
            </a:r>
          </a:p>
          <a:p>
            <a:endParaRPr lang="en-US" dirty="0"/>
          </a:p>
          <a:p>
            <a:r>
              <a:rPr lang="en-US" dirty="0"/>
              <a:t>I have just the thing to help you</a:t>
            </a:r>
          </a:p>
          <a:p>
            <a:r>
              <a:rPr lang="en-US" dirty="0"/>
              <a:t>get so much better at public speaking.</a:t>
            </a:r>
          </a:p>
          <a:p>
            <a:endParaRPr lang="en-US" dirty="0"/>
          </a:p>
          <a:p>
            <a:r>
              <a:rPr lang="en-US" dirty="0"/>
              <a:t>GIVE A TALK AT CHARMCITYJS</a:t>
            </a:r>
          </a:p>
          <a:p>
            <a:r>
              <a:rPr lang="en-US" dirty="0"/>
              <a:t>It super easy,</a:t>
            </a:r>
          </a:p>
          <a:p>
            <a:r>
              <a:rPr lang="en-US" dirty="0"/>
              <a:t>great practice,</a:t>
            </a:r>
          </a:p>
          <a:p>
            <a:r>
              <a:rPr lang="en-US" dirty="0"/>
              <a:t>every lower stakes,</a:t>
            </a:r>
          </a:p>
          <a:p>
            <a:r>
              <a:rPr lang="en-US" dirty="0"/>
              <a:t>and every single person in the room wants you to succeed.</a:t>
            </a:r>
          </a:p>
          <a:p>
            <a:r>
              <a:rPr lang="en-US" dirty="0"/>
              <a:t>And ever single CCJS talk you give</a:t>
            </a:r>
          </a:p>
          <a:p>
            <a:r>
              <a:rPr lang="en-US" dirty="0"/>
              <a:t>is going to help you on your path forward.</a:t>
            </a:r>
          </a:p>
          <a:p>
            <a:endParaRPr lang="en-US" dirty="0"/>
          </a:p>
          <a:p>
            <a:r>
              <a:rPr lang="en-US" dirty="0"/>
              <a:t>And last but not least…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64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small talk.</a:t>
            </a:r>
          </a:p>
          <a:p>
            <a:endParaRPr lang="en-US" dirty="0"/>
          </a:p>
          <a:p>
            <a:r>
              <a:rPr lang="en-US" dirty="0"/>
              <a:t>I know all use introverts</a:t>
            </a:r>
          </a:p>
          <a:p>
            <a:r>
              <a:rPr lang="en-US" dirty="0"/>
              <a:t>would rather do anything else.</a:t>
            </a:r>
          </a:p>
          <a:p>
            <a:r>
              <a:rPr lang="en-US" dirty="0"/>
              <a:t>I know I would.</a:t>
            </a:r>
          </a:p>
          <a:p>
            <a:endParaRPr lang="en-US" dirty="0"/>
          </a:p>
          <a:p>
            <a:r>
              <a:rPr lang="en-US" dirty="0"/>
              <a:t>But being social is important.</a:t>
            </a:r>
          </a:p>
          <a:p>
            <a:r>
              <a:rPr lang="en-US" dirty="0"/>
              <a:t>Its part of being part of a team</a:t>
            </a:r>
          </a:p>
          <a:p>
            <a:r>
              <a:rPr lang="en-US" dirty="0"/>
              <a:t>Part of a community.</a:t>
            </a:r>
          </a:p>
          <a:p>
            <a:endParaRPr lang="en-US" dirty="0"/>
          </a:p>
          <a:p>
            <a:r>
              <a:rPr lang="en-US" dirty="0"/>
              <a:t>So take the time to make the small talk</a:t>
            </a:r>
          </a:p>
          <a:p>
            <a:r>
              <a:rPr lang="en-US" dirty="0"/>
              <a:t>to get to know your peers and bosses.</a:t>
            </a:r>
          </a:p>
          <a:p>
            <a:r>
              <a:rPr lang="en-US" dirty="0"/>
              <a:t>To attend the company outings</a:t>
            </a:r>
          </a:p>
          <a:p>
            <a:r>
              <a:rPr lang="en-US" dirty="0"/>
              <a:t>to connect with other people.</a:t>
            </a:r>
          </a:p>
          <a:p>
            <a:r>
              <a:rPr lang="en-US" dirty="0"/>
              <a:t>As human beings.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272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Alright.</a:t>
            </a:r>
          </a:p>
          <a:p>
            <a:endParaRPr lang="en-US" dirty="0"/>
          </a:p>
          <a:p>
            <a:r>
              <a:rPr lang="en-US" dirty="0"/>
              <a:t>I've given you a lot of advice here.</a:t>
            </a:r>
          </a:p>
          <a:p>
            <a:r>
              <a:rPr lang="en-US" dirty="0"/>
              <a:t>Take it or not.</a:t>
            </a:r>
          </a:p>
          <a:p>
            <a:endParaRPr lang="en-US" dirty="0"/>
          </a:p>
          <a:p>
            <a:r>
              <a:rPr lang="en-US" dirty="0"/>
              <a:t>But I've worked a very long time in this industry.</a:t>
            </a:r>
          </a:p>
          <a:p>
            <a:r>
              <a:rPr lang="en-US" dirty="0"/>
              <a:t>From small companies to big ones.</a:t>
            </a:r>
          </a:p>
          <a:p>
            <a:r>
              <a:rPr lang="en-US" dirty="0"/>
              <a:t>I've done every job from Intern to Director to Founder to CTO.</a:t>
            </a:r>
          </a:p>
          <a:p>
            <a:endParaRPr lang="en-US" dirty="0"/>
          </a:p>
          <a:p>
            <a:r>
              <a:rPr lang="en-US" dirty="0"/>
              <a:t>And everything I have talked about tonight</a:t>
            </a:r>
          </a:p>
          <a:p>
            <a:r>
              <a:rPr lang="en-US" dirty="0"/>
              <a:t>Has served me exceptionally well in my career.</a:t>
            </a:r>
          </a:p>
          <a:p>
            <a:r>
              <a:rPr lang="en-US" dirty="0"/>
              <a:t>Hopefully it will serve you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663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be clear</a:t>
            </a:r>
          </a:p>
          <a:p>
            <a:endParaRPr lang="en-US" dirty="0"/>
          </a:p>
          <a:p>
            <a:r>
              <a:rPr lang="en-US" dirty="0"/>
              <a:t>I'm not saying </a:t>
            </a:r>
          </a:p>
          <a:p>
            <a:r>
              <a:rPr lang="en-US" dirty="0"/>
              <a:t>Growing in any one of these channels</a:t>
            </a:r>
          </a:p>
          <a:p>
            <a:r>
              <a:rPr lang="en-US" dirty="0"/>
              <a:t>Alone is going to get your promoted</a:t>
            </a:r>
          </a:p>
          <a:p>
            <a:endParaRPr lang="en-US" dirty="0"/>
          </a:p>
          <a:p>
            <a:r>
              <a:rPr lang="en-US" dirty="0"/>
              <a:t>But it will make you a more valuable employee.</a:t>
            </a:r>
          </a:p>
          <a:p>
            <a:r>
              <a:rPr lang="en-US" dirty="0"/>
              <a:t>It will make you a more valuable job candidate.</a:t>
            </a:r>
          </a:p>
          <a:p>
            <a:r>
              <a:rPr lang="en-US" dirty="0"/>
              <a:t>It will make you a more successful engineer.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2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I'm not saying it wont be easy.</a:t>
            </a:r>
          </a:p>
          <a:p>
            <a:r>
              <a:rPr lang="en-US" dirty="0"/>
              <a:t>I'm not saying it wont have problems.</a:t>
            </a:r>
          </a:p>
          <a:p>
            <a:endParaRPr lang="en-US" dirty="0"/>
          </a:p>
          <a:p>
            <a:r>
              <a:rPr lang="en-US" dirty="0"/>
              <a:t>I am saying that its infinitely better</a:t>
            </a:r>
          </a:p>
          <a:p>
            <a:r>
              <a:rPr lang="en-US" dirty="0"/>
              <a:t>than waiting for HR to magically notice</a:t>
            </a:r>
          </a:p>
          <a:p>
            <a:r>
              <a:rPr lang="en-US" dirty="0"/>
              <a:t>you've been working for 5 years</a:t>
            </a:r>
          </a:p>
          <a:p>
            <a:r>
              <a:rPr lang="en-US" dirty="0"/>
              <a:t>and you are suddenly ready </a:t>
            </a:r>
          </a:p>
          <a:p>
            <a:r>
              <a:rPr lang="en-US" dirty="0"/>
              <a:t>for more pay and responsibility.</a:t>
            </a:r>
          </a:p>
          <a:p>
            <a:endParaRPr lang="en-US" dirty="0"/>
          </a:p>
          <a:p>
            <a:r>
              <a:rPr lang="en-US" dirty="0"/>
              <a:t>The world just doesn’t work like that.</a:t>
            </a:r>
          </a:p>
          <a:p>
            <a:r>
              <a:rPr lang="en-US" dirty="0"/>
              <a:t>So stop expecting it to.</a:t>
            </a:r>
          </a:p>
          <a:p>
            <a:r>
              <a:rPr lang="en-US" dirty="0"/>
              <a:t>And take charge of your career.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106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37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measure it lacks any meaningful substance.</a:t>
            </a:r>
          </a:p>
          <a:p>
            <a:r>
              <a:rPr lang="en-US" dirty="0"/>
              <a:t>Its like assuming someone would be good at a job</a:t>
            </a:r>
          </a:p>
          <a:p>
            <a:r>
              <a:rPr lang="en-US" dirty="0"/>
              <a:t>because their last name has 10 characters in it.</a:t>
            </a:r>
          </a:p>
          <a:p>
            <a:endParaRPr lang="en-US" dirty="0"/>
          </a:p>
          <a:p>
            <a:r>
              <a:rPr lang="en-US" dirty="0"/>
              <a:t>Companies do this </a:t>
            </a:r>
          </a:p>
          <a:p>
            <a:r>
              <a:rPr lang="en-US" dirty="0"/>
              <a:t>because they need to put people into buckets.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63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Buckets make it easier to rationalize about people</a:t>
            </a:r>
          </a:p>
          <a:p>
            <a:r>
              <a:rPr lang="en-US" dirty="0"/>
              <a:t>Buckets make it so HR </a:t>
            </a:r>
            <a:r>
              <a:rPr lang="en-US" dirty="0" err="1"/>
              <a:t>doesnt</a:t>
            </a:r>
            <a:r>
              <a:rPr lang="en-US" dirty="0"/>
              <a:t> have to think as much.</a:t>
            </a:r>
          </a:p>
          <a:p>
            <a:endParaRPr lang="en-US" dirty="0"/>
          </a:p>
          <a:p>
            <a:r>
              <a:rPr lang="en-US" dirty="0"/>
              <a:t>Buckets are lazy.</a:t>
            </a:r>
          </a:p>
          <a:p>
            <a:endParaRPr lang="en-US" dirty="0"/>
          </a:p>
          <a:p>
            <a:r>
              <a:rPr lang="en-US" dirty="0"/>
              <a:t>Buckets completely miss the point.</a:t>
            </a:r>
          </a:p>
          <a:p>
            <a:endParaRPr lang="en-US" dirty="0"/>
          </a:p>
          <a:p>
            <a:r>
              <a:rPr lang="en-US" dirty="0"/>
              <a:t>&lt;SMALL PAUSE&gt;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company is not a collection of robots.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94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Its a collection of individuals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C4BA-80E8-6442-3C6A-8182D6981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B11E5-7815-C873-1C65-C0A40AF2D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73B7C-4E70-EDF5-0595-0214187C2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80DE4-12C3-9E43-9F0A-D9B905E9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BD645-09DA-A4DA-D5D9-AF17573D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1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F4ED-E5C4-FF7C-96ED-75684D80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EFC1A-A631-AB70-0BC0-09986268B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B04A6-7C22-3DCB-7AD8-6A4323D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66826-81A3-DBFE-5462-267DAFD7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F5EC4-0142-7D88-B104-49BF6121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C55CC-4C59-D174-8915-14EB8B496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5A938-B8A4-57AB-DD79-27A22D122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D6311-B8EA-D959-207D-4BAA8AF2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76A3F-6B9B-05E1-9B30-E9AAB102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A2D51-CFC9-1E54-0A0D-7A7F38B9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8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BBAD-2671-C68C-46AC-B6A9431F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B9D0C-2B20-F54D-4C6F-E0829FC96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2E41E-D7C8-37A5-3001-CD0F26538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A941D-8A9C-B457-307C-A3C5ACFD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1CB1C-B097-EEC7-31B9-665C942C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9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11B0-40B0-658B-E4A2-6077F919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BA18E-C5FD-DE10-9C4F-6E172DCA4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E6A74-8DEE-C7AB-E543-1FA7E3D7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76D62-12A9-D973-2D62-0C0D40C1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93436-A5FC-9978-2809-2C82726A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4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A24B-B62D-D6FE-572A-27645781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96B59-41AB-4937-B489-157A50062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250F6-A69D-FC00-CA76-5407023CC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90A35-44FA-5D6A-C19A-B7F5EF30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EF31E-9135-7EF8-996A-2151FD59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B2671-709D-C94D-FC44-1B3AEB63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3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B803-DDCB-05B1-1D6B-1D72F086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2984B-75A0-9E64-51DA-0CA32A8BC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616A3-E107-9DCE-1DB1-E76F7E629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9ECF1-F742-FCD9-95AD-0E3F508B6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5FB39-9C6D-63E3-E9D2-CB05CACD5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DB04C-66C9-BACB-A977-86B27635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E97A0-B4FF-3E35-2E10-B0085908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D41C39-5954-0B19-64A1-C0B12C02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6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6DF9-D78B-8C77-BA20-DF2CBF64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4949A-A492-9C58-B4F6-ED5FAA45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5A75B-D9A0-22F3-7E8C-97FF5A81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B9CF2-5920-852C-0970-A12E23A9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3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D82FC-73E8-121F-9C33-6AF3ADCE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FD0BC-0363-1697-BDAB-6E5046B3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56B14-FB56-2690-D675-20AB6086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7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0B62-E9B2-ADC1-9922-20DBB2021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CF91E-F7F4-B594-E5F3-B1E230682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53D58-9E6C-5CCD-57E2-6179D9AB5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0BE21-2543-67D9-6C51-21ACE942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BFEE3-3D11-5659-2E51-1D0F7E27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79C26-2422-0543-A650-648B1F21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9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513D-0268-313F-CEC6-5A2AC414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18BFD-FEB1-A6B3-94BA-A5391D170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7AF15-57AB-E7D1-FE52-0BBD75C12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329B3-F5CA-3232-1C29-1363E2BD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9377E-7935-346C-75C5-7E51D679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63AA5-AC91-C726-F633-CE03B1C0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4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D19B0-4E59-EA5C-1490-37073F74C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47BCA-2C8F-7AB0-859D-E30379D5F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3961-DCF8-676D-7969-76E76AB86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8D622-F978-44DF-ABDF-ADE3A47B86F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97606-EE3B-2A7D-6F1E-014DCAB3B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36E78-029F-5464-E1D6-843CFAD1D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0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B2FD71-CED0-7B5A-FA13-72CC4ACBD76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SCALE YOU!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Growing Your Career</a:t>
            </a:r>
          </a:p>
        </p:txBody>
      </p:sp>
    </p:spTree>
    <p:extLst>
      <p:ext uri="{BB962C8B-B14F-4D97-AF65-F5344CB8AC3E}">
        <p14:creationId xmlns:p14="http://schemas.microsoft.com/office/powerpoint/2010/main" val="333879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New Season of “Stranger Things” Shows the Limits of Kids Saving the  World | The New Yorker">
            <a:extLst>
              <a:ext uri="{FF2B5EF4-FFF2-40B4-BE49-F238E27FC236}">
                <a16:creationId xmlns:a16="http://schemas.microsoft.com/office/drawing/2014/main" id="{8D9DB414-81DB-CC24-5562-5EF4CF202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924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wo buckets of cats : r/aww">
            <a:extLst>
              <a:ext uri="{FF2B5EF4-FFF2-40B4-BE49-F238E27FC236}">
                <a16:creationId xmlns:a16="http://schemas.microsoft.com/office/drawing/2014/main" id="{EB37D1BA-4929-ADDD-C8F7-A8F7EBF46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1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A29057-586E-EFA0-0427-7AAC55CF335C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WORTH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How much they should pay you?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How much responsibility the can place in you?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How much can they expect of you?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How much value do you add to the company?</a:t>
            </a:r>
          </a:p>
        </p:txBody>
      </p:sp>
    </p:spTree>
    <p:extLst>
      <p:ext uri="{BB962C8B-B14F-4D97-AF65-F5344CB8AC3E}">
        <p14:creationId xmlns:p14="http://schemas.microsoft.com/office/powerpoint/2010/main" val="293589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520728-8095-9AFD-8774-D14B82681B7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How long have you been sitting at a desk?</a:t>
            </a:r>
          </a:p>
        </p:txBody>
      </p:sp>
    </p:spTree>
    <p:extLst>
      <p:ext uri="{BB962C8B-B14F-4D97-AF65-F5344CB8AC3E}">
        <p14:creationId xmlns:p14="http://schemas.microsoft.com/office/powerpoint/2010/main" val="1065944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liff explosives (research) - Factorio Wiki">
            <a:extLst>
              <a:ext uri="{FF2B5EF4-FFF2-40B4-BE49-F238E27FC236}">
                <a16:creationId xmlns:a16="http://schemas.microsoft.com/office/drawing/2014/main" id="{5BCB333A-6158-E3F4-1297-A50A1CF92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13939">
            <a:off x="4019536" y="1352538"/>
            <a:ext cx="4152923" cy="415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79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BE8A9B-CABA-203A-C896-E53AA1FD585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</p:txBody>
      </p:sp>
    </p:spTree>
    <p:extLst>
      <p:ext uri="{BB962C8B-B14F-4D97-AF65-F5344CB8AC3E}">
        <p14:creationId xmlns:p14="http://schemas.microsoft.com/office/powerpoint/2010/main" val="937698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6ED5FE-39AE-B96E-4236-43397E743A63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</a:rPr>
              <a:t>Getting Paid</a:t>
            </a:r>
          </a:p>
        </p:txBody>
      </p:sp>
    </p:spTree>
    <p:extLst>
      <p:ext uri="{BB962C8B-B14F-4D97-AF65-F5344CB8AC3E}">
        <p14:creationId xmlns:p14="http://schemas.microsoft.com/office/powerpoint/2010/main" val="2837556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BF58A1-7992-9740-34E4-22E5A8B5B9A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Getting Paid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</a:rPr>
              <a:t>Technical Challenge</a:t>
            </a:r>
          </a:p>
        </p:txBody>
      </p:sp>
    </p:spTree>
    <p:extLst>
      <p:ext uri="{BB962C8B-B14F-4D97-AF65-F5344CB8AC3E}">
        <p14:creationId xmlns:p14="http://schemas.microsoft.com/office/powerpoint/2010/main" val="4207384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EAC76F-58CD-511E-3D36-0B25C4C9B85B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Getting Paid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Technical Challenge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</a:rPr>
              <a:t>Creative Opportunity</a:t>
            </a:r>
          </a:p>
        </p:txBody>
      </p:sp>
    </p:spTree>
    <p:extLst>
      <p:ext uri="{BB962C8B-B14F-4D97-AF65-F5344CB8AC3E}">
        <p14:creationId xmlns:p14="http://schemas.microsoft.com/office/powerpoint/2010/main" val="2387192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228C03-A5E8-6921-396F-966BE799B875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Getting Paid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Technical Challenge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Creative Opportunity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</a:rPr>
              <a:t>Influence</a:t>
            </a:r>
          </a:p>
        </p:txBody>
      </p:sp>
    </p:spTree>
    <p:extLst>
      <p:ext uri="{BB962C8B-B14F-4D97-AF65-F5344CB8AC3E}">
        <p14:creationId xmlns:p14="http://schemas.microsoft.com/office/powerpoint/2010/main" val="100588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238FCA-69B2-4DC1-9EA5-A2CA4DAAF34C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Junior Software Engineer </a:t>
            </a:r>
          </a:p>
          <a:p>
            <a:r>
              <a:rPr lang="en-US" sz="3200" dirty="0">
                <a:solidFill>
                  <a:schemeClr val="bg1"/>
                </a:solidFill>
              </a:rPr>
              <a:t>at Aperture Science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Aperture Science is a scientific research company founded by Cave Johnson working with cutting edge AI technologies that will help power the future of all humanity.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1 to 2 years of experience</a:t>
            </a:r>
          </a:p>
          <a:p>
            <a:r>
              <a:rPr lang="en-US" sz="3200" dirty="0">
                <a:solidFill>
                  <a:schemeClr val="bg1"/>
                </a:solidFill>
              </a:rPr>
              <a:t>3 to 5 years working with the </a:t>
            </a:r>
            <a:r>
              <a:rPr lang="en-US" sz="3200" dirty="0" err="1">
                <a:solidFill>
                  <a:schemeClr val="bg1"/>
                </a:solidFill>
              </a:rPr>
              <a:t>Poopact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3+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Poopvelte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1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Poopify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Excellent communication skills</a:t>
            </a:r>
          </a:p>
        </p:txBody>
      </p:sp>
    </p:spTree>
    <p:extLst>
      <p:ext uri="{BB962C8B-B14F-4D97-AF65-F5344CB8AC3E}">
        <p14:creationId xmlns:p14="http://schemas.microsoft.com/office/powerpoint/2010/main" val="2948849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FD05BF-E813-BAA7-06A6-74DB928FC2F5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Getting Paid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Technical Challenge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Creative Opportunity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Influence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</a:rPr>
              <a:t>Avoiding Hassle</a:t>
            </a:r>
          </a:p>
        </p:txBody>
      </p:sp>
    </p:spTree>
    <p:extLst>
      <p:ext uri="{BB962C8B-B14F-4D97-AF65-F5344CB8AC3E}">
        <p14:creationId xmlns:p14="http://schemas.microsoft.com/office/powerpoint/2010/main" val="2662923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388BE-F5EF-5D3E-E5B3-353C182C2E42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Getting Paid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Technical Challenge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Creative Opportunity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Influence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Avoiding Hassle</a:t>
            </a:r>
          </a:p>
        </p:txBody>
      </p:sp>
    </p:spTree>
    <p:extLst>
      <p:ext uri="{BB962C8B-B14F-4D97-AF65-F5344CB8AC3E}">
        <p14:creationId xmlns:p14="http://schemas.microsoft.com/office/powerpoint/2010/main" val="1224609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A529E7-CCA1-AB71-879E-400DC8BEA964}"/>
              </a:ext>
            </a:extLst>
          </p:cNvPr>
          <p:cNvSpPr txBox="1"/>
          <p:nvPr/>
        </p:nvSpPr>
        <p:spPr>
          <a:xfrm>
            <a:off x="0" y="0"/>
            <a:ext cx="12192000" cy="106325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DE161-420A-35D0-9A99-AEB0A95E1E98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A87304-5CE7-2B4E-FF30-297BE4CF1B7F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F2C41-DE83-4D6E-940D-19A47C3E157B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3408D4-5DB6-731A-7F44-F5B0199F3576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592D99-0F0C-112C-2120-20B6C04887D7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1CF94EA3-4470-24F5-817F-A3073F306B9F}"/>
              </a:ext>
            </a:extLst>
          </p:cNvPr>
          <p:cNvSpPr/>
          <p:nvPr/>
        </p:nvSpPr>
        <p:spPr>
          <a:xfrm>
            <a:off x="2530547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E628D42C-3C39-CA5D-C6FB-DAB032C0B02C}"/>
              </a:ext>
            </a:extLst>
          </p:cNvPr>
          <p:cNvSpPr/>
          <p:nvPr/>
        </p:nvSpPr>
        <p:spPr>
          <a:xfrm>
            <a:off x="3115534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35A762ED-BE74-A0D5-10BA-DBF8A664CAA9}"/>
              </a:ext>
            </a:extLst>
          </p:cNvPr>
          <p:cNvSpPr/>
          <p:nvPr/>
        </p:nvSpPr>
        <p:spPr>
          <a:xfrm>
            <a:off x="3700521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597A2FFC-1AEB-A15D-3175-BFFDC7A00B0D}"/>
              </a:ext>
            </a:extLst>
          </p:cNvPr>
          <p:cNvSpPr/>
          <p:nvPr/>
        </p:nvSpPr>
        <p:spPr>
          <a:xfrm>
            <a:off x="4285508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F765F816-D9E7-1431-0070-C7F021D23FA4}"/>
              </a:ext>
            </a:extLst>
          </p:cNvPr>
          <p:cNvSpPr/>
          <p:nvPr/>
        </p:nvSpPr>
        <p:spPr>
          <a:xfrm>
            <a:off x="4870495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E2F769CD-8A34-D0C5-C46D-8B6B81C148B0}"/>
              </a:ext>
            </a:extLst>
          </p:cNvPr>
          <p:cNvSpPr/>
          <p:nvPr/>
        </p:nvSpPr>
        <p:spPr>
          <a:xfrm>
            <a:off x="5455482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C1CEAB56-4A1A-F6EC-2033-47D189D41CCC}"/>
              </a:ext>
            </a:extLst>
          </p:cNvPr>
          <p:cNvSpPr/>
          <p:nvPr/>
        </p:nvSpPr>
        <p:spPr>
          <a:xfrm>
            <a:off x="6040469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263147A1-7A8A-18CF-F7DC-4A4BF4BBB984}"/>
              </a:ext>
            </a:extLst>
          </p:cNvPr>
          <p:cNvSpPr/>
          <p:nvPr/>
        </p:nvSpPr>
        <p:spPr>
          <a:xfrm>
            <a:off x="6625456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CFEAB687-AB4D-1D85-7C4A-8B9103239D13}"/>
              </a:ext>
            </a:extLst>
          </p:cNvPr>
          <p:cNvSpPr/>
          <p:nvPr/>
        </p:nvSpPr>
        <p:spPr>
          <a:xfrm>
            <a:off x="7210443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AE2F8341-99DD-5EEA-937F-70982F61D7A3}"/>
              </a:ext>
            </a:extLst>
          </p:cNvPr>
          <p:cNvSpPr/>
          <p:nvPr/>
        </p:nvSpPr>
        <p:spPr>
          <a:xfrm>
            <a:off x="7795433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3B67BCD1-F7A2-3AB5-4026-6AF7A0E3B720}"/>
              </a:ext>
            </a:extLst>
          </p:cNvPr>
          <p:cNvSpPr/>
          <p:nvPr/>
        </p:nvSpPr>
        <p:spPr>
          <a:xfrm>
            <a:off x="2530547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73E5D8FA-3565-A9B4-9EB4-F6E164C96D21}"/>
              </a:ext>
            </a:extLst>
          </p:cNvPr>
          <p:cNvSpPr/>
          <p:nvPr/>
        </p:nvSpPr>
        <p:spPr>
          <a:xfrm>
            <a:off x="3115534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16E21EB7-0D99-998A-1E00-7FA7762EB472}"/>
              </a:ext>
            </a:extLst>
          </p:cNvPr>
          <p:cNvSpPr/>
          <p:nvPr/>
        </p:nvSpPr>
        <p:spPr>
          <a:xfrm>
            <a:off x="3700521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9FAE5D9F-AA21-AA70-47C8-8DA6278419BA}"/>
              </a:ext>
            </a:extLst>
          </p:cNvPr>
          <p:cNvSpPr/>
          <p:nvPr/>
        </p:nvSpPr>
        <p:spPr>
          <a:xfrm>
            <a:off x="4285508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46B8E08-5924-00FE-E14C-B83780DC92A9}"/>
              </a:ext>
            </a:extLst>
          </p:cNvPr>
          <p:cNvSpPr/>
          <p:nvPr/>
        </p:nvSpPr>
        <p:spPr>
          <a:xfrm>
            <a:off x="4870495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2A1781F2-2F67-47C7-0A50-E922BD0487D3}"/>
              </a:ext>
            </a:extLst>
          </p:cNvPr>
          <p:cNvSpPr/>
          <p:nvPr/>
        </p:nvSpPr>
        <p:spPr>
          <a:xfrm>
            <a:off x="5455482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AF0B2611-9E03-FAB7-FF69-568FABB63912}"/>
              </a:ext>
            </a:extLst>
          </p:cNvPr>
          <p:cNvSpPr/>
          <p:nvPr/>
        </p:nvSpPr>
        <p:spPr>
          <a:xfrm>
            <a:off x="6040469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2FFD9C6C-148A-6E44-197E-3033FDD3F805}"/>
              </a:ext>
            </a:extLst>
          </p:cNvPr>
          <p:cNvSpPr/>
          <p:nvPr/>
        </p:nvSpPr>
        <p:spPr>
          <a:xfrm>
            <a:off x="6625456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79E07634-7619-4D47-87D4-9AB49F510BC6}"/>
              </a:ext>
            </a:extLst>
          </p:cNvPr>
          <p:cNvSpPr/>
          <p:nvPr/>
        </p:nvSpPr>
        <p:spPr>
          <a:xfrm>
            <a:off x="721044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6882AC08-5618-BB77-4D42-6D48B9E1FA15}"/>
              </a:ext>
            </a:extLst>
          </p:cNvPr>
          <p:cNvSpPr/>
          <p:nvPr/>
        </p:nvSpPr>
        <p:spPr>
          <a:xfrm>
            <a:off x="779543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3F7CAD6D-E19A-FBEC-1E06-607C5B1AC7AC}"/>
              </a:ext>
            </a:extLst>
          </p:cNvPr>
          <p:cNvSpPr/>
          <p:nvPr/>
        </p:nvSpPr>
        <p:spPr>
          <a:xfrm>
            <a:off x="2530547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A3B7B5D2-49AD-BFC2-B5CB-3E9D0DAEB55F}"/>
              </a:ext>
            </a:extLst>
          </p:cNvPr>
          <p:cNvSpPr/>
          <p:nvPr/>
        </p:nvSpPr>
        <p:spPr>
          <a:xfrm>
            <a:off x="3115534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915859AD-55E1-87FF-3FA3-429BE41AAD4C}"/>
              </a:ext>
            </a:extLst>
          </p:cNvPr>
          <p:cNvSpPr/>
          <p:nvPr/>
        </p:nvSpPr>
        <p:spPr>
          <a:xfrm>
            <a:off x="3700521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69D230C0-36C0-8714-96DF-F5DF26653BE7}"/>
              </a:ext>
            </a:extLst>
          </p:cNvPr>
          <p:cNvSpPr/>
          <p:nvPr/>
        </p:nvSpPr>
        <p:spPr>
          <a:xfrm>
            <a:off x="4285508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62975F3E-F384-2929-4268-DC35283225AE}"/>
              </a:ext>
            </a:extLst>
          </p:cNvPr>
          <p:cNvSpPr/>
          <p:nvPr/>
        </p:nvSpPr>
        <p:spPr>
          <a:xfrm>
            <a:off x="4870495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B1F32FC2-E69C-7CCD-2342-456FE1953D4F}"/>
              </a:ext>
            </a:extLst>
          </p:cNvPr>
          <p:cNvSpPr/>
          <p:nvPr/>
        </p:nvSpPr>
        <p:spPr>
          <a:xfrm>
            <a:off x="5455482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87952159-D3B6-3D56-C2FB-356E96CD2185}"/>
              </a:ext>
            </a:extLst>
          </p:cNvPr>
          <p:cNvSpPr/>
          <p:nvPr/>
        </p:nvSpPr>
        <p:spPr>
          <a:xfrm>
            <a:off x="6040469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6FC42930-D713-D6DA-415C-A4DB4511D66E}"/>
              </a:ext>
            </a:extLst>
          </p:cNvPr>
          <p:cNvSpPr/>
          <p:nvPr/>
        </p:nvSpPr>
        <p:spPr>
          <a:xfrm>
            <a:off x="6625456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20934322-1B60-64C2-72EC-CAF117E11113}"/>
              </a:ext>
            </a:extLst>
          </p:cNvPr>
          <p:cNvSpPr/>
          <p:nvPr/>
        </p:nvSpPr>
        <p:spPr>
          <a:xfrm>
            <a:off x="721044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0D5A7D08-8759-C956-8E88-D0E8B91DFA53}"/>
              </a:ext>
            </a:extLst>
          </p:cNvPr>
          <p:cNvSpPr/>
          <p:nvPr/>
        </p:nvSpPr>
        <p:spPr>
          <a:xfrm>
            <a:off x="779543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28D47DA2-2BAF-193B-FD31-AE50B4D82498}"/>
              </a:ext>
            </a:extLst>
          </p:cNvPr>
          <p:cNvSpPr/>
          <p:nvPr/>
        </p:nvSpPr>
        <p:spPr>
          <a:xfrm>
            <a:off x="2530547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78BE34D7-FA8F-CDBB-D9A9-9FA9ECEDCA4C}"/>
              </a:ext>
            </a:extLst>
          </p:cNvPr>
          <p:cNvSpPr/>
          <p:nvPr/>
        </p:nvSpPr>
        <p:spPr>
          <a:xfrm>
            <a:off x="3115534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4BCA9A17-696C-01A0-66D2-CB8F95B84A1B}"/>
              </a:ext>
            </a:extLst>
          </p:cNvPr>
          <p:cNvSpPr/>
          <p:nvPr/>
        </p:nvSpPr>
        <p:spPr>
          <a:xfrm>
            <a:off x="3700521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3E9BA1DE-6D46-D0B4-7DAB-102DFED458D0}"/>
              </a:ext>
            </a:extLst>
          </p:cNvPr>
          <p:cNvSpPr/>
          <p:nvPr/>
        </p:nvSpPr>
        <p:spPr>
          <a:xfrm>
            <a:off x="4285508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13140260-4733-1846-4D97-5D25C53BD9AD}"/>
              </a:ext>
            </a:extLst>
          </p:cNvPr>
          <p:cNvSpPr/>
          <p:nvPr/>
        </p:nvSpPr>
        <p:spPr>
          <a:xfrm>
            <a:off x="4870495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32C6CEF3-50AE-9C0B-834F-F0A9F71A172B}"/>
              </a:ext>
            </a:extLst>
          </p:cNvPr>
          <p:cNvSpPr/>
          <p:nvPr/>
        </p:nvSpPr>
        <p:spPr>
          <a:xfrm>
            <a:off x="5455482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BAC145E0-F541-9F14-637D-99BFDE91EA64}"/>
              </a:ext>
            </a:extLst>
          </p:cNvPr>
          <p:cNvSpPr/>
          <p:nvPr/>
        </p:nvSpPr>
        <p:spPr>
          <a:xfrm>
            <a:off x="6040469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10D7C130-74AD-DD6D-CFA9-0538E50EC89D}"/>
              </a:ext>
            </a:extLst>
          </p:cNvPr>
          <p:cNvSpPr/>
          <p:nvPr/>
        </p:nvSpPr>
        <p:spPr>
          <a:xfrm>
            <a:off x="6625456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AE6AB0DB-D36B-761F-F6F6-4DBA0FB4C099}"/>
              </a:ext>
            </a:extLst>
          </p:cNvPr>
          <p:cNvSpPr/>
          <p:nvPr/>
        </p:nvSpPr>
        <p:spPr>
          <a:xfrm>
            <a:off x="7210443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BDDB0308-5706-E36E-1183-44F844213B41}"/>
              </a:ext>
            </a:extLst>
          </p:cNvPr>
          <p:cNvSpPr/>
          <p:nvPr/>
        </p:nvSpPr>
        <p:spPr>
          <a:xfrm>
            <a:off x="7795433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A36662E4-3BA4-9BD0-3D4A-3051E0D007DA}"/>
              </a:ext>
            </a:extLst>
          </p:cNvPr>
          <p:cNvSpPr/>
          <p:nvPr/>
        </p:nvSpPr>
        <p:spPr>
          <a:xfrm>
            <a:off x="2530547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DFB7406A-2768-A827-72F7-FDA6C39506CD}"/>
              </a:ext>
            </a:extLst>
          </p:cNvPr>
          <p:cNvSpPr/>
          <p:nvPr/>
        </p:nvSpPr>
        <p:spPr>
          <a:xfrm>
            <a:off x="3115534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B6001B33-61F9-511E-F879-0765D63663FC}"/>
              </a:ext>
            </a:extLst>
          </p:cNvPr>
          <p:cNvSpPr/>
          <p:nvPr/>
        </p:nvSpPr>
        <p:spPr>
          <a:xfrm>
            <a:off x="3700521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CBBC5BF0-E451-0318-5080-7AB126A2A3E3}"/>
              </a:ext>
            </a:extLst>
          </p:cNvPr>
          <p:cNvSpPr/>
          <p:nvPr/>
        </p:nvSpPr>
        <p:spPr>
          <a:xfrm>
            <a:off x="4285508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FBC4F19F-7AB5-3192-0FE9-A3FBF4945E0E}"/>
              </a:ext>
            </a:extLst>
          </p:cNvPr>
          <p:cNvSpPr/>
          <p:nvPr/>
        </p:nvSpPr>
        <p:spPr>
          <a:xfrm>
            <a:off x="4870495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D2A3609F-477E-167F-8C1D-3E3E1E8534D2}"/>
              </a:ext>
            </a:extLst>
          </p:cNvPr>
          <p:cNvSpPr/>
          <p:nvPr/>
        </p:nvSpPr>
        <p:spPr>
          <a:xfrm>
            <a:off x="5455482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6703E06E-4FB4-D8E8-F42D-543113CD13E8}"/>
              </a:ext>
            </a:extLst>
          </p:cNvPr>
          <p:cNvSpPr/>
          <p:nvPr/>
        </p:nvSpPr>
        <p:spPr>
          <a:xfrm>
            <a:off x="6040469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98F00C09-F5B4-168D-74E3-0AEBC6F12CDD}"/>
              </a:ext>
            </a:extLst>
          </p:cNvPr>
          <p:cNvSpPr/>
          <p:nvPr/>
        </p:nvSpPr>
        <p:spPr>
          <a:xfrm>
            <a:off x="6625456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tar: 5 Points 58">
            <a:extLst>
              <a:ext uri="{FF2B5EF4-FFF2-40B4-BE49-F238E27FC236}">
                <a16:creationId xmlns:a16="http://schemas.microsoft.com/office/drawing/2014/main" id="{A69698B8-3581-B1DA-FC0C-BFA22D230475}"/>
              </a:ext>
            </a:extLst>
          </p:cNvPr>
          <p:cNvSpPr/>
          <p:nvPr/>
        </p:nvSpPr>
        <p:spPr>
          <a:xfrm>
            <a:off x="721044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tar: 5 Points 59">
            <a:extLst>
              <a:ext uri="{FF2B5EF4-FFF2-40B4-BE49-F238E27FC236}">
                <a16:creationId xmlns:a16="http://schemas.microsoft.com/office/drawing/2014/main" id="{3351AF9D-791D-D76E-BFBB-45DAC03D1754}"/>
              </a:ext>
            </a:extLst>
          </p:cNvPr>
          <p:cNvSpPr/>
          <p:nvPr/>
        </p:nvSpPr>
        <p:spPr>
          <a:xfrm>
            <a:off x="779543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740F0A-6733-F361-AA79-99EE0CC5156F}"/>
              </a:ext>
            </a:extLst>
          </p:cNvPr>
          <p:cNvSpPr txBox="1"/>
          <p:nvPr/>
        </p:nvSpPr>
        <p:spPr>
          <a:xfrm>
            <a:off x="2240976" y="6191397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D5B250-93C1-1DE9-47E8-19FBF75EACB6}"/>
              </a:ext>
            </a:extLst>
          </p:cNvPr>
          <p:cNvSpPr txBox="1"/>
          <p:nvPr/>
        </p:nvSpPr>
        <p:spPr>
          <a:xfrm>
            <a:off x="8235985" y="6197154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5D46F13-03A8-35C8-433C-6E00EC63A05E}"/>
              </a:ext>
            </a:extLst>
          </p:cNvPr>
          <p:cNvCxnSpPr>
            <a:cxnSpLocks/>
          </p:cNvCxnSpPr>
          <p:nvPr/>
        </p:nvCxnSpPr>
        <p:spPr>
          <a:xfrm>
            <a:off x="2402953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5ABC58F-D696-4547-674B-98E8CC87BFF2}"/>
              </a:ext>
            </a:extLst>
          </p:cNvPr>
          <p:cNvCxnSpPr>
            <a:cxnSpLocks/>
          </p:cNvCxnSpPr>
          <p:nvPr/>
        </p:nvCxnSpPr>
        <p:spPr>
          <a:xfrm>
            <a:off x="8397962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FDFF43C-7F66-8DCD-DC73-2974899ACD2A}"/>
              </a:ext>
            </a:extLst>
          </p:cNvPr>
          <p:cNvSpPr txBox="1"/>
          <p:nvPr/>
        </p:nvSpPr>
        <p:spPr>
          <a:xfrm>
            <a:off x="2206594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😢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F6F5D2F-DE94-9CE7-E445-FF2A3CE8CD25}"/>
              </a:ext>
            </a:extLst>
          </p:cNvPr>
          <p:cNvSpPr txBox="1"/>
          <p:nvPr/>
        </p:nvSpPr>
        <p:spPr>
          <a:xfrm>
            <a:off x="8185011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😃</a:t>
            </a:r>
          </a:p>
        </p:txBody>
      </p:sp>
    </p:spTree>
    <p:extLst>
      <p:ext uri="{BB962C8B-B14F-4D97-AF65-F5344CB8AC3E}">
        <p14:creationId xmlns:p14="http://schemas.microsoft.com/office/powerpoint/2010/main" val="417831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0B19F9-0138-2B19-D517-FC0F22EEB6D6}"/>
              </a:ext>
            </a:extLst>
          </p:cNvPr>
          <p:cNvSpPr txBox="1"/>
          <p:nvPr/>
        </p:nvSpPr>
        <p:spPr>
          <a:xfrm>
            <a:off x="0" y="0"/>
            <a:ext cx="12192000" cy="106325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EC4995-6AD9-E54D-C5ED-9386974B3164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70185-BF47-E49A-1034-188334F4168D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BD985-5299-920E-D05A-FC74F0B91DC2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948C5B-7208-57CF-3437-13F7A361C321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6CD89-20DF-C779-425F-AB815A134717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D6C9BF81-03C0-815F-78BA-EB6EA8A883A0}"/>
              </a:ext>
            </a:extLst>
          </p:cNvPr>
          <p:cNvSpPr/>
          <p:nvPr/>
        </p:nvSpPr>
        <p:spPr>
          <a:xfrm>
            <a:off x="2530547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D901C7DE-5B98-BCB7-3FD2-70512F666FE0}"/>
              </a:ext>
            </a:extLst>
          </p:cNvPr>
          <p:cNvSpPr/>
          <p:nvPr/>
        </p:nvSpPr>
        <p:spPr>
          <a:xfrm>
            <a:off x="3115534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D5E651B7-9B10-0FB0-5C3E-784B00448B11}"/>
              </a:ext>
            </a:extLst>
          </p:cNvPr>
          <p:cNvSpPr/>
          <p:nvPr/>
        </p:nvSpPr>
        <p:spPr>
          <a:xfrm>
            <a:off x="3700521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CB2A5591-1D7D-B90F-5CB3-0F08C8B9BD3B}"/>
              </a:ext>
            </a:extLst>
          </p:cNvPr>
          <p:cNvSpPr/>
          <p:nvPr/>
        </p:nvSpPr>
        <p:spPr>
          <a:xfrm>
            <a:off x="4285508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9FBF87C7-32C1-188F-3159-8DB6BE9A5ED7}"/>
              </a:ext>
            </a:extLst>
          </p:cNvPr>
          <p:cNvSpPr/>
          <p:nvPr/>
        </p:nvSpPr>
        <p:spPr>
          <a:xfrm>
            <a:off x="4870495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2A8540BE-83B7-E7A6-DF0F-FCCAC5CC1242}"/>
              </a:ext>
            </a:extLst>
          </p:cNvPr>
          <p:cNvSpPr/>
          <p:nvPr/>
        </p:nvSpPr>
        <p:spPr>
          <a:xfrm>
            <a:off x="5455482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4521E70F-AAD7-7B9D-880D-475500387D51}"/>
              </a:ext>
            </a:extLst>
          </p:cNvPr>
          <p:cNvSpPr/>
          <p:nvPr/>
        </p:nvSpPr>
        <p:spPr>
          <a:xfrm>
            <a:off x="6040469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EE912903-73AA-AC6A-6D95-11DCEF085A17}"/>
              </a:ext>
            </a:extLst>
          </p:cNvPr>
          <p:cNvSpPr/>
          <p:nvPr/>
        </p:nvSpPr>
        <p:spPr>
          <a:xfrm>
            <a:off x="6625456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D6BB8D15-E227-F3CB-759E-86ECDA460BA0}"/>
              </a:ext>
            </a:extLst>
          </p:cNvPr>
          <p:cNvSpPr/>
          <p:nvPr/>
        </p:nvSpPr>
        <p:spPr>
          <a:xfrm>
            <a:off x="7210443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AFCBCBEE-D941-ED8C-CA11-25E9121EA0FE}"/>
              </a:ext>
            </a:extLst>
          </p:cNvPr>
          <p:cNvSpPr/>
          <p:nvPr/>
        </p:nvSpPr>
        <p:spPr>
          <a:xfrm>
            <a:off x="7795433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68C519CC-A7D4-19AE-7C17-07BC04011771}"/>
              </a:ext>
            </a:extLst>
          </p:cNvPr>
          <p:cNvSpPr/>
          <p:nvPr/>
        </p:nvSpPr>
        <p:spPr>
          <a:xfrm>
            <a:off x="2530547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03B2C091-D558-11C8-E918-8D8702242291}"/>
              </a:ext>
            </a:extLst>
          </p:cNvPr>
          <p:cNvSpPr/>
          <p:nvPr/>
        </p:nvSpPr>
        <p:spPr>
          <a:xfrm>
            <a:off x="3115534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70D638CF-9BA6-D611-8478-1416C5BCDE29}"/>
              </a:ext>
            </a:extLst>
          </p:cNvPr>
          <p:cNvSpPr/>
          <p:nvPr/>
        </p:nvSpPr>
        <p:spPr>
          <a:xfrm>
            <a:off x="3700521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F91C72E-5EC5-406B-23B8-C49BB7CD7C38}"/>
              </a:ext>
            </a:extLst>
          </p:cNvPr>
          <p:cNvSpPr/>
          <p:nvPr/>
        </p:nvSpPr>
        <p:spPr>
          <a:xfrm>
            <a:off x="4285508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F1574755-E65A-69A1-C711-644D01DFCB9D}"/>
              </a:ext>
            </a:extLst>
          </p:cNvPr>
          <p:cNvSpPr/>
          <p:nvPr/>
        </p:nvSpPr>
        <p:spPr>
          <a:xfrm>
            <a:off x="4870495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561E09FE-5B17-5E4A-EDDD-C4125E3797B3}"/>
              </a:ext>
            </a:extLst>
          </p:cNvPr>
          <p:cNvSpPr/>
          <p:nvPr/>
        </p:nvSpPr>
        <p:spPr>
          <a:xfrm>
            <a:off x="5455482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3925BCC9-20FC-5BFA-FE71-D898CC74ED1F}"/>
              </a:ext>
            </a:extLst>
          </p:cNvPr>
          <p:cNvSpPr/>
          <p:nvPr/>
        </p:nvSpPr>
        <p:spPr>
          <a:xfrm>
            <a:off x="6040469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DA6F82F2-D18E-8442-3C92-FE6F77E6890A}"/>
              </a:ext>
            </a:extLst>
          </p:cNvPr>
          <p:cNvSpPr/>
          <p:nvPr/>
        </p:nvSpPr>
        <p:spPr>
          <a:xfrm>
            <a:off x="6625456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7EB9FE6D-2AC8-66E7-0EAD-D3931FE443FF}"/>
              </a:ext>
            </a:extLst>
          </p:cNvPr>
          <p:cNvSpPr/>
          <p:nvPr/>
        </p:nvSpPr>
        <p:spPr>
          <a:xfrm>
            <a:off x="721044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D758C0A5-61B3-11B3-D612-7D4074DC99C0}"/>
              </a:ext>
            </a:extLst>
          </p:cNvPr>
          <p:cNvSpPr/>
          <p:nvPr/>
        </p:nvSpPr>
        <p:spPr>
          <a:xfrm>
            <a:off x="779543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58B33460-D9EF-28AB-8817-E8249EC7A26E}"/>
              </a:ext>
            </a:extLst>
          </p:cNvPr>
          <p:cNvSpPr/>
          <p:nvPr/>
        </p:nvSpPr>
        <p:spPr>
          <a:xfrm>
            <a:off x="2530547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8A4CFF85-2C7F-73ED-78F6-92E1190629BE}"/>
              </a:ext>
            </a:extLst>
          </p:cNvPr>
          <p:cNvSpPr/>
          <p:nvPr/>
        </p:nvSpPr>
        <p:spPr>
          <a:xfrm>
            <a:off x="3115534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128796D5-73FF-C5AD-371C-B6B6AD5C13DF}"/>
              </a:ext>
            </a:extLst>
          </p:cNvPr>
          <p:cNvSpPr/>
          <p:nvPr/>
        </p:nvSpPr>
        <p:spPr>
          <a:xfrm>
            <a:off x="3700521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D7E05993-7D6A-DEBD-38C6-820BA0E6CDA9}"/>
              </a:ext>
            </a:extLst>
          </p:cNvPr>
          <p:cNvSpPr/>
          <p:nvPr/>
        </p:nvSpPr>
        <p:spPr>
          <a:xfrm>
            <a:off x="4285508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C6C358FB-7665-8243-2C37-87CF8AAD1F68}"/>
              </a:ext>
            </a:extLst>
          </p:cNvPr>
          <p:cNvSpPr/>
          <p:nvPr/>
        </p:nvSpPr>
        <p:spPr>
          <a:xfrm>
            <a:off x="4870495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387BC4BD-25C8-20F6-FF41-CA5F7C774137}"/>
              </a:ext>
            </a:extLst>
          </p:cNvPr>
          <p:cNvSpPr/>
          <p:nvPr/>
        </p:nvSpPr>
        <p:spPr>
          <a:xfrm>
            <a:off x="5455482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BB1A2E11-1D38-B85D-3BCB-3C21FD225F29}"/>
              </a:ext>
            </a:extLst>
          </p:cNvPr>
          <p:cNvSpPr/>
          <p:nvPr/>
        </p:nvSpPr>
        <p:spPr>
          <a:xfrm>
            <a:off x="6040469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68023017-2C2E-8102-1A7F-1B69A5A7C5F1}"/>
              </a:ext>
            </a:extLst>
          </p:cNvPr>
          <p:cNvSpPr/>
          <p:nvPr/>
        </p:nvSpPr>
        <p:spPr>
          <a:xfrm>
            <a:off x="6625456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7A5CE350-D2CA-A4E0-F3E9-6A1A8CD9CA3D}"/>
              </a:ext>
            </a:extLst>
          </p:cNvPr>
          <p:cNvSpPr/>
          <p:nvPr/>
        </p:nvSpPr>
        <p:spPr>
          <a:xfrm>
            <a:off x="721044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FE50CF88-1C1C-E04A-E6AB-DD3D317ABC90}"/>
              </a:ext>
            </a:extLst>
          </p:cNvPr>
          <p:cNvSpPr/>
          <p:nvPr/>
        </p:nvSpPr>
        <p:spPr>
          <a:xfrm>
            <a:off x="779543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46BDA70D-A48A-CD3D-19CB-064FC83DCF8B}"/>
              </a:ext>
            </a:extLst>
          </p:cNvPr>
          <p:cNvSpPr/>
          <p:nvPr/>
        </p:nvSpPr>
        <p:spPr>
          <a:xfrm>
            <a:off x="2530547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6B341FB9-F340-147A-BC3F-39D0448638A6}"/>
              </a:ext>
            </a:extLst>
          </p:cNvPr>
          <p:cNvSpPr/>
          <p:nvPr/>
        </p:nvSpPr>
        <p:spPr>
          <a:xfrm>
            <a:off x="3115534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BA7C3B3D-62FB-0E90-3C34-1561A8488FDC}"/>
              </a:ext>
            </a:extLst>
          </p:cNvPr>
          <p:cNvSpPr/>
          <p:nvPr/>
        </p:nvSpPr>
        <p:spPr>
          <a:xfrm>
            <a:off x="3700521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F68BF682-9592-40F1-6E12-0A90A39A3495}"/>
              </a:ext>
            </a:extLst>
          </p:cNvPr>
          <p:cNvSpPr/>
          <p:nvPr/>
        </p:nvSpPr>
        <p:spPr>
          <a:xfrm>
            <a:off x="4285508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9C9922CC-4D09-296C-9D50-C3F8E80C67E0}"/>
              </a:ext>
            </a:extLst>
          </p:cNvPr>
          <p:cNvSpPr/>
          <p:nvPr/>
        </p:nvSpPr>
        <p:spPr>
          <a:xfrm>
            <a:off x="4870495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9228C05C-A132-5815-B845-7F305434A81C}"/>
              </a:ext>
            </a:extLst>
          </p:cNvPr>
          <p:cNvSpPr/>
          <p:nvPr/>
        </p:nvSpPr>
        <p:spPr>
          <a:xfrm>
            <a:off x="5455482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95BEB46F-CEF5-C71C-A129-8D22BBA75992}"/>
              </a:ext>
            </a:extLst>
          </p:cNvPr>
          <p:cNvSpPr/>
          <p:nvPr/>
        </p:nvSpPr>
        <p:spPr>
          <a:xfrm>
            <a:off x="6040469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0083E75E-3BAC-FECE-CB3E-CD54AB9324B3}"/>
              </a:ext>
            </a:extLst>
          </p:cNvPr>
          <p:cNvSpPr/>
          <p:nvPr/>
        </p:nvSpPr>
        <p:spPr>
          <a:xfrm>
            <a:off x="6625456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30F54DB2-A3C4-F6C0-498B-C1AE452C60DC}"/>
              </a:ext>
            </a:extLst>
          </p:cNvPr>
          <p:cNvSpPr/>
          <p:nvPr/>
        </p:nvSpPr>
        <p:spPr>
          <a:xfrm>
            <a:off x="7210443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02D63FFD-E1C5-BF64-4CBC-88E3F20F74E0}"/>
              </a:ext>
            </a:extLst>
          </p:cNvPr>
          <p:cNvSpPr/>
          <p:nvPr/>
        </p:nvSpPr>
        <p:spPr>
          <a:xfrm>
            <a:off x="7795433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4629B972-7A58-B287-7202-0223CFF674A7}"/>
              </a:ext>
            </a:extLst>
          </p:cNvPr>
          <p:cNvSpPr/>
          <p:nvPr/>
        </p:nvSpPr>
        <p:spPr>
          <a:xfrm>
            <a:off x="2530547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486F94B0-93A1-99C8-0CB5-1583CFED2411}"/>
              </a:ext>
            </a:extLst>
          </p:cNvPr>
          <p:cNvSpPr/>
          <p:nvPr/>
        </p:nvSpPr>
        <p:spPr>
          <a:xfrm>
            <a:off x="3115534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5D927AA8-40A8-C1C6-462E-65492C046CB8}"/>
              </a:ext>
            </a:extLst>
          </p:cNvPr>
          <p:cNvSpPr/>
          <p:nvPr/>
        </p:nvSpPr>
        <p:spPr>
          <a:xfrm>
            <a:off x="3700521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6D8F55AB-14B4-1A2F-31A7-70DCBF22F6CB}"/>
              </a:ext>
            </a:extLst>
          </p:cNvPr>
          <p:cNvSpPr/>
          <p:nvPr/>
        </p:nvSpPr>
        <p:spPr>
          <a:xfrm>
            <a:off x="4285508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27480E9C-CCB6-9D92-7C7C-972FC773504C}"/>
              </a:ext>
            </a:extLst>
          </p:cNvPr>
          <p:cNvSpPr/>
          <p:nvPr/>
        </p:nvSpPr>
        <p:spPr>
          <a:xfrm>
            <a:off x="4870495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01737F91-F3D7-EC9B-28E2-E43413659421}"/>
              </a:ext>
            </a:extLst>
          </p:cNvPr>
          <p:cNvSpPr/>
          <p:nvPr/>
        </p:nvSpPr>
        <p:spPr>
          <a:xfrm>
            <a:off x="5455482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01B0F770-AAB9-1C88-CF74-41EBAEC898A7}"/>
              </a:ext>
            </a:extLst>
          </p:cNvPr>
          <p:cNvSpPr/>
          <p:nvPr/>
        </p:nvSpPr>
        <p:spPr>
          <a:xfrm>
            <a:off x="6040469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21E4D880-60E8-C2EC-87A6-C31158B96061}"/>
              </a:ext>
            </a:extLst>
          </p:cNvPr>
          <p:cNvSpPr/>
          <p:nvPr/>
        </p:nvSpPr>
        <p:spPr>
          <a:xfrm>
            <a:off x="6625456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E693F91B-C2E4-1EAE-AA69-B7523C1D5BF3}"/>
              </a:ext>
            </a:extLst>
          </p:cNvPr>
          <p:cNvSpPr/>
          <p:nvPr/>
        </p:nvSpPr>
        <p:spPr>
          <a:xfrm>
            <a:off x="721044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FAE8AEA9-4713-9FCA-8CE3-3BD9629E6E24}"/>
              </a:ext>
            </a:extLst>
          </p:cNvPr>
          <p:cNvSpPr/>
          <p:nvPr/>
        </p:nvSpPr>
        <p:spPr>
          <a:xfrm>
            <a:off x="779543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A08E84-82B8-C49C-1E40-35DDFBECAEA0}"/>
              </a:ext>
            </a:extLst>
          </p:cNvPr>
          <p:cNvSpPr txBox="1"/>
          <p:nvPr/>
        </p:nvSpPr>
        <p:spPr>
          <a:xfrm>
            <a:off x="2240976" y="6191397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14AD68-EB20-FD53-2C24-514872164E5F}"/>
              </a:ext>
            </a:extLst>
          </p:cNvPr>
          <p:cNvSpPr txBox="1"/>
          <p:nvPr/>
        </p:nvSpPr>
        <p:spPr>
          <a:xfrm>
            <a:off x="8235985" y="6197154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4A47FE2-FFEA-9EC3-7354-B8BA3F55A811}"/>
              </a:ext>
            </a:extLst>
          </p:cNvPr>
          <p:cNvCxnSpPr>
            <a:cxnSpLocks/>
          </p:cNvCxnSpPr>
          <p:nvPr/>
        </p:nvCxnSpPr>
        <p:spPr>
          <a:xfrm>
            <a:off x="2402953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D794FC3-CAA8-11EB-7842-AEB83AF14A8B}"/>
              </a:ext>
            </a:extLst>
          </p:cNvPr>
          <p:cNvCxnSpPr>
            <a:cxnSpLocks/>
          </p:cNvCxnSpPr>
          <p:nvPr/>
        </p:nvCxnSpPr>
        <p:spPr>
          <a:xfrm>
            <a:off x="8397962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057413D-A706-9AF9-F3F7-CC00756B0738}"/>
              </a:ext>
            </a:extLst>
          </p:cNvPr>
          <p:cNvSpPr txBox="1"/>
          <p:nvPr/>
        </p:nvSpPr>
        <p:spPr>
          <a:xfrm>
            <a:off x="2206594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😢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5498DCC-279C-2155-20F1-03230F065449}"/>
              </a:ext>
            </a:extLst>
          </p:cNvPr>
          <p:cNvSpPr txBox="1"/>
          <p:nvPr/>
        </p:nvSpPr>
        <p:spPr>
          <a:xfrm>
            <a:off x="8185011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😃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8E4A808-2D5A-9354-778D-EF54A01C7E15}"/>
              </a:ext>
            </a:extLst>
          </p:cNvPr>
          <p:cNvSpPr txBox="1"/>
          <p:nvPr/>
        </p:nvSpPr>
        <p:spPr>
          <a:xfrm>
            <a:off x="8630656" y="1379725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A55E91-F813-0C9B-EFF0-F44242F4F7D9}"/>
              </a:ext>
            </a:extLst>
          </p:cNvPr>
          <p:cNvSpPr txBox="1"/>
          <p:nvPr/>
        </p:nvSpPr>
        <p:spPr>
          <a:xfrm>
            <a:off x="8630656" y="2455087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50A08F-2293-8C19-E6FB-0F818E8E7937}"/>
              </a:ext>
            </a:extLst>
          </p:cNvPr>
          <p:cNvSpPr txBox="1"/>
          <p:nvPr/>
        </p:nvSpPr>
        <p:spPr>
          <a:xfrm>
            <a:off x="8630656" y="3584354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226E41-AB7B-689C-863D-19882EC72E36}"/>
              </a:ext>
            </a:extLst>
          </p:cNvPr>
          <p:cNvSpPr txBox="1"/>
          <p:nvPr/>
        </p:nvSpPr>
        <p:spPr>
          <a:xfrm>
            <a:off x="8630656" y="457015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095B61-A352-75F9-DF8E-F95E77F1435C}"/>
              </a:ext>
            </a:extLst>
          </p:cNvPr>
          <p:cNvSpPr txBox="1"/>
          <p:nvPr/>
        </p:nvSpPr>
        <p:spPr>
          <a:xfrm>
            <a:off x="8630656" y="5710055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9658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9A783-551D-4151-EA41-E593361CCCDD}"/>
              </a:ext>
            </a:extLst>
          </p:cNvPr>
          <p:cNvSpPr txBox="1"/>
          <p:nvPr/>
        </p:nvSpPr>
        <p:spPr>
          <a:xfrm>
            <a:off x="0" y="0"/>
            <a:ext cx="12192000" cy="106325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625F8-C2EA-C926-EA36-88E3AB8DDCE2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EBBF0-F4E0-F9CD-0DA4-9E167888B1BC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E0010-5479-787D-F8AE-CF67AD0FAE6F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B7D2C-51AD-495B-AD50-F385BEC55000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E7687B-C41D-8A13-3970-67DEC799F6C2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BE4A826F-DE30-0405-2FB9-DDDDDE85FD64}"/>
              </a:ext>
            </a:extLst>
          </p:cNvPr>
          <p:cNvSpPr/>
          <p:nvPr/>
        </p:nvSpPr>
        <p:spPr>
          <a:xfrm>
            <a:off x="2530547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47272BD0-8673-72DF-0C93-33D840605F44}"/>
              </a:ext>
            </a:extLst>
          </p:cNvPr>
          <p:cNvSpPr/>
          <p:nvPr/>
        </p:nvSpPr>
        <p:spPr>
          <a:xfrm>
            <a:off x="3115534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0498B586-CECF-0C00-C643-89D4D475E9C2}"/>
              </a:ext>
            </a:extLst>
          </p:cNvPr>
          <p:cNvSpPr/>
          <p:nvPr/>
        </p:nvSpPr>
        <p:spPr>
          <a:xfrm>
            <a:off x="3700521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8E0498DA-2CB5-F2B9-4025-989E64FB9DFA}"/>
              </a:ext>
            </a:extLst>
          </p:cNvPr>
          <p:cNvSpPr/>
          <p:nvPr/>
        </p:nvSpPr>
        <p:spPr>
          <a:xfrm>
            <a:off x="4285508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8559CE89-06D4-A94A-D3CF-988C9778E680}"/>
              </a:ext>
            </a:extLst>
          </p:cNvPr>
          <p:cNvSpPr/>
          <p:nvPr/>
        </p:nvSpPr>
        <p:spPr>
          <a:xfrm>
            <a:off x="4870495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B40B02F1-6C60-E1AB-5915-52AD77C8460D}"/>
              </a:ext>
            </a:extLst>
          </p:cNvPr>
          <p:cNvSpPr/>
          <p:nvPr/>
        </p:nvSpPr>
        <p:spPr>
          <a:xfrm>
            <a:off x="5455482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A26F8A1D-CE85-66AA-71FC-65C878859F6F}"/>
              </a:ext>
            </a:extLst>
          </p:cNvPr>
          <p:cNvSpPr/>
          <p:nvPr/>
        </p:nvSpPr>
        <p:spPr>
          <a:xfrm>
            <a:off x="6040469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D84D13C9-230A-7A36-3780-81C0D7EA168E}"/>
              </a:ext>
            </a:extLst>
          </p:cNvPr>
          <p:cNvSpPr/>
          <p:nvPr/>
        </p:nvSpPr>
        <p:spPr>
          <a:xfrm>
            <a:off x="6625456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226357AB-E65E-6DB3-CFC6-1C1FD945B5B6}"/>
              </a:ext>
            </a:extLst>
          </p:cNvPr>
          <p:cNvSpPr/>
          <p:nvPr/>
        </p:nvSpPr>
        <p:spPr>
          <a:xfrm>
            <a:off x="7210443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6CB87CDE-2720-0F3A-EB98-A5481F73A044}"/>
              </a:ext>
            </a:extLst>
          </p:cNvPr>
          <p:cNvSpPr/>
          <p:nvPr/>
        </p:nvSpPr>
        <p:spPr>
          <a:xfrm>
            <a:off x="7795433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5E230064-EAFC-C735-249F-22956B9B3580}"/>
              </a:ext>
            </a:extLst>
          </p:cNvPr>
          <p:cNvSpPr/>
          <p:nvPr/>
        </p:nvSpPr>
        <p:spPr>
          <a:xfrm>
            <a:off x="2530547" y="24125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F9D99BD5-4E81-EF9C-BC6D-C10B740053BC}"/>
              </a:ext>
            </a:extLst>
          </p:cNvPr>
          <p:cNvSpPr/>
          <p:nvPr/>
        </p:nvSpPr>
        <p:spPr>
          <a:xfrm>
            <a:off x="3115534" y="24125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2C74B7E1-0749-C762-A8C3-23D5004C87D6}"/>
              </a:ext>
            </a:extLst>
          </p:cNvPr>
          <p:cNvSpPr/>
          <p:nvPr/>
        </p:nvSpPr>
        <p:spPr>
          <a:xfrm>
            <a:off x="3700521" y="24125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54459BD9-612B-D6AC-EA16-508F64E62B32}"/>
              </a:ext>
            </a:extLst>
          </p:cNvPr>
          <p:cNvSpPr/>
          <p:nvPr/>
        </p:nvSpPr>
        <p:spPr>
          <a:xfrm>
            <a:off x="4285508" y="24125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0B2E00E7-FACB-0CF6-92B3-E560628B4700}"/>
              </a:ext>
            </a:extLst>
          </p:cNvPr>
          <p:cNvSpPr/>
          <p:nvPr/>
        </p:nvSpPr>
        <p:spPr>
          <a:xfrm>
            <a:off x="4870495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64786194-FB30-2763-FDBD-A80535DF3047}"/>
              </a:ext>
            </a:extLst>
          </p:cNvPr>
          <p:cNvSpPr/>
          <p:nvPr/>
        </p:nvSpPr>
        <p:spPr>
          <a:xfrm>
            <a:off x="5455482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744F35DE-89E6-7B60-38E6-945955BAD9DA}"/>
              </a:ext>
            </a:extLst>
          </p:cNvPr>
          <p:cNvSpPr/>
          <p:nvPr/>
        </p:nvSpPr>
        <p:spPr>
          <a:xfrm>
            <a:off x="6040469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DBBE67D7-C08D-02D9-59D2-D686387CC4FB}"/>
              </a:ext>
            </a:extLst>
          </p:cNvPr>
          <p:cNvSpPr/>
          <p:nvPr/>
        </p:nvSpPr>
        <p:spPr>
          <a:xfrm>
            <a:off x="6625456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33BFA8A0-35BB-D2AB-EC98-10870D410018}"/>
              </a:ext>
            </a:extLst>
          </p:cNvPr>
          <p:cNvSpPr/>
          <p:nvPr/>
        </p:nvSpPr>
        <p:spPr>
          <a:xfrm>
            <a:off x="721044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63902BAD-D221-647D-C5F7-654459FBC858}"/>
              </a:ext>
            </a:extLst>
          </p:cNvPr>
          <p:cNvSpPr/>
          <p:nvPr/>
        </p:nvSpPr>
        <p:spPr>
          <a:xfrm>
            <a:off x="779543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9D554BE9-4ACF-B757-17EC-02ABA0D14B3D}"/>
              </a:ext>
            </a:extLst>
          </p:cNvPr>
          <p:cNvSpPr/>
          <p:nvPr/>
        </p:nvSpPr>
        <p:spPr>
          <a:xfrm>
            <a:off x="2530547" y="353783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92494BE6-6E90-DF03-D85F-0480441247BF}"/>
              </a:ext>
            </a:extLst>
          </p:cNvPr>
          <p:cNvSpPr/>
          <p:nvPr/>
        </p:nvSpPr>
        <p:spPr>
          <a:xfrm>
            <a:off x="3115534" y="353783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D585F26A-4143-A3EF-7261-B21332BC09EA}"/>
              </a:ext>
            </a:extLst>
          </p:cNvPr>
          <p:cNvSpPr/>
          <p:nvPr/>
        </p:nvSpPr>
        <p:spPr>
          <a:xfrm>
            <a:off x="3700521" y="353783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4FE8C4C3-0A6F-A4E8-E4BF-DC033CAAE69B}"/>
              </a:ext>
            </a:extLst>
          </p:cNvPr>
          <p:cNvSpPr/>
          <p:nvPr/>
        </p:nvSpPr>
        <p:spPr>
          <a:xfrm>
            <a:off x="4285508" y="353783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E871CE54-2202-D322-1508-05F57102D488}"/>
              </a:ext>
            </a:extLst>
          </p:cNvPr>
          <p:cNvSpPr/>
          <p:nvPr/>
        </p:nvSpPr>
        <p:spPr>
          <a:xfrm>
            <a:off x="4870495" y="353783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CDDCAFBD-5990-ACEF-C353-88D9AD707D31}"/>
              </a:ext>
            </a:extLst>
          </p:cNvPr>
          <p:cNvSpPr/>
          <p:nvPr/>
        </p:nvSpPr>
        <p:spPr>
          <a:xfrm>
            <a:off x="5455482" y="353783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6CD0FB51-E341-DD4B-0C4C-512616FCD2AF}"/>
              </a:ext>
            </a:extLst>
          </p:cNvPr>
          <p:cNvSpPr/>
          <p:nvPr/>
        </p:nvSpPr>
        <p:spPr>
          <a:xfrm>
            <a:off x="6040469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DC38E77D-3D97-68AD-05D0-D88545B0D475}"/>
              </a:ext>
            </a:extLst>
          </p:cNvPr>
          <p:cNvSpPr/>
          <p:nvPr/>
        </p:nvSpPr>
        <p:spPr>
          <a:xfrm>
            <a:off x="6625456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773C9D9C-44DC-6982-E417-345A11CC96AC}"/>
              </a:ext>
            </a:extLst>
          </p:cNvPr>
          <p:cNvSpPr/>
          <p:nvPr/>
        </p:nvSpPr>
        <p:spPr>
          <a:xfrm>
            <a:off x="721044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180DD312-16E3-2EA2-2754-37907E0FE6A8}"/>
              </a:ext>
            </a:extLst>
          </p:cNvPr>
          <p:cNvSpPr/>
          <p:nvPr/>
        </p:nvSpPr>
        <p:spPr>
          <a:xfrm>
            <a:off x="779543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FBFB8BD1-F16E-A303-CF45-3D10CE04FFBD}"/>
              </a:ext>
            </a:extLst>
          </p:cNvPr>
          <p:cNvSpPr/>
          <p:nvPr/>
        </p:nvSpPr>
        <p:spPr>
          <a:xfrm>
            <a:off x="2530547" y="451957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18907D60-995A-AF64-7CE2-2FB21F5D1E5B}"/>
              </a:ext>
            </a:extLst>
          </p:cNvPr>
          <p:cNvSpPr/>
          <p:nvPr/>
        </p:nvSpPr>
        <p:spPr>
          <a:xfrm>
            <a:off x="3115534" y="451957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F14D4D49-EDA0-3C2F-EE8E-E04925556467}"/>
              </a:ext>
            </a:extLst>
          </p:cNvPr>
          <p:cNvSpPr/>
          <p:nvPr/>
        </p:nvSpPr>
        <p:spPr>
          <a:xfrm>
            <a:off x="3700521" y="451957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2E2D08E3-3207-2BBC-A0E1-3C91FE394AB0}"/>
              </a:ext>
            </a:extLst>
          </p:cNvPr>
          <p:cNvSpPr/>
          <p:nvPr/>
        </p:nvSpPr>
        <p:spPr>
          <a:xfrm>
            <a:off x="4285508" y="451957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70B6095D-A7CB-59AD-CB10-CDEBF39765A6}"/>
              </a:ext>
            </a:extLst>
          </p:cNvPr>
          <p:cNvSpPr/>
          <p:nvPr/>
        </p:nvSpPr>
        <p:spPr>
          <a:xfrm>
            <a:off x="4870495" y="451957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2FBC8D23-AD81-F06E-874C-237D8F856490}"/>
              </a:ext>
            </a:extLst>
          </p:cNvPr>
          <p:cNvSpPr/>
          <p:nvPr/>
        </p:nvSpPr>
        <p:spPr>
          <a:xfrm>
            <a:off x="5455482" y="451957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9FD2038B-6A86-05E6-512E-3E45EE386396}"/>
              </a:ext>
            </a:extLst>
          </p:cNvPr>
          <p:cNvSpPr/>
          <p:nvPr/>
        </p:nvSpPr>
        <p:spPr>
          <a:xfrm>
            <a:off x="6040469" y="451957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155B1CB8-CA06-3A0B-FF01-3C46D2E50995}"/>
              </a:ext>
            </a:extLst>
          </p:cNvPr>
          <p:cNvSpPr/>
          <p:nvPr/>
        </p:nvSpPr>
        <p:spPr>
          <a:xfrm>
            <a:off x="6625456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BADB0C39-5E0D-65AD-BE24-5572C60A3837}"/>
              </a:ext>
            </a:extLst>
          </p:cNvPr>
          <p:cNvSpPr/>
          <p:nvPr/>
        </p:nvSpPr>
        <p:spPr>
          <a:xfrm>
            <a:off x="7210443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1855076B-87D3-9C3F-E702-29DB4D44BD67}"/>
              </a:ext>
            </a:extLst>
          </p:cNvPr>
          <p:cNvSpPr/>
          <p:nvPr/>
        </p:nvSpPr>
        <p:spPr>
          <a:xfrm>
            <a:off x="7795433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94066857-1428-E4B2-9D1F-02E330E7D342}"/>
              </a:ext>
            </a:extLst>
          </p:cNvPr>
          <p:cNvSpPr/>
          <p:nvPr/>
        </p:nvSpPr>
        <p:spPr>
          <a:xfrm>
            <a:off x="2530547" y="5660803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10088207-1817-2F0C-4D00-85A1AFC75AD6}"/>
              </a:ext>
            </a:extLst>
          </p:cNvPr>
          <p:cNvSpPr/>
          <p:nvPr/>
        </p:nvSpPr>
        <p:spPr>
          <a:xfrm>
            <a:off x="3115534" y="5660803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382DA9DF-1B9F-9B82-B0B2-8AD4AFCE280E}"/>
              </a:ext>
            </a:extLst>
          </p:cNvPr>
          <p:cNvSpPr/>
          <p:nvPr/>
        </p:nvSpPr>
        <p:spPr>
          <a:xfrm>
            <a:off x="3700521" y="5660803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34DA43B6-E5F1-33E2-78CE-E507E29A8067}"/>
              </a:ext>
            </a:extLst>
          </p:cNvPr>
          <p:cNvSpPr/>
          <p:nvPr/>
        </p:nvSpPr>
        <p:spPr>
          <a:xfrm>
            <a:off x="4285508" y="5660803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85130CBE-8050-4290-2055-6CE7D67E4E2C}"/>
              </a:ext>
            </a:extLst>
          </p:cNvPr>
          <p:cNvSpPr/>
          <p:nvPr/>
        </p:nvSpPr>
        <p:spPr>
          <a:xfrm>
            <a:off x="4870495" y="5660803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C0DCF64D-E80B-FD52-455B-71BD7E96DA71}"/>
              </a:ext>
            </a:extLst>
          </p:cNvPr>
          <p:cNvSpPr/>
          <p:nvPr/>
        </p:nvSpPr>
        <p:spPr>
          <a:xfrm>
            <a:off x="5455482" y="5660803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A8E47AE3-2D23-10A8-5E32-CFEC05CCA36F}"/>
              </a:ext>
            </a:extLst>
          </p:cNvPr>
          <p:cNvSpPr/>
          <p:nvPr/>
        </p:nvSpPr>
        <p:spPr>
          <a:xfrm>
            <a:off x="6040469" y="5660803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F15C2A53-EB86-1165-4C14-439CED278D0E}"/>
              </a:ext>
            </a:extLst>
          </p:cNvPr>
          <p:cNvSpPr/>
          <p:nvPr/>
        </p:nvSpPr>
        <p:spPr>
          <a:xfrm>
            <a:off x="6625456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533B16C6-F3C6-B80B-9C63-5179901FEA21}"/>
              </a:ext>
            </a:extLst>
          </p:cNvPr>
          <p:cNvSpPr/>
          <p:nvPr/>
        </p:nvSpPr>
        <p:spPr>
          <a:xfrm>
            <a:off x="721044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34065C2C-AE74-1E65-7C11-892013956275}"/>
              </a:ext>
            </a:extLst>
          </p:cNvPr>
          <p:cNvSpPr/>
          <p:nvPr/>
        </p:nvSpPr>
        <p:spPr>
          <a:xfrm>
            <a:off x="779543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DED4E4-E44D-0C00-7FC8-D21BE6795800}"/>
              </a:ext>
            </a:extLst>
          </p:cNvPr>
          <p:cNvSpPr txBox="1"/>
          <p:nvPr/>
        </p:nvSpPr>
        <p:spPr>
          <a:xfrm>
            <a:off x="2240976" y="6191397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7F437F-D512-FA4E-1FFF-8C3175587E23}"/>
              </a:ext>
            </a:extLst>
          </p:cNvPr>
          <p:cNvSpPr txBox="1"/>
          <p:nvPr/>
        </p:nvSpPr>
        <p:spPr>
          <a:xfrm>
            <a:off x="8235985" y="6197154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9247543-9EFB-8BE4-AACB-A137FDAFFFA7}"/>
              </a:ext>
            </a:extLst>
          </p:cNvPr>
          <p:cNvCxnSpPr>
            <a:cxnSpLocks/>
          </p:cNvCxnSpPr>
          <p:nvPr/>
        </p:nvCxnSpPr>
        <p:spPr>
          <a:xfrm>
            <a:off x="2402953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1857C86-4A55-89D7-F63F-225BFE5A48FF}"/>
              </a:ext>
            </a:extLst>
          </p:cNvPr>
          <p:cNvCxnSpPr>
            <a:cxnSpLocks/>
          </p:cNvCxnSpPr>
          <p:nvPr/>
        </p:nvCxnSpPr>
        <p:spPr>
          <a:xfrm>
            <a:off x="8397962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D1F3FA5-3F02-21B4-44C1-285A4A8A6AF6}"/>
              </a:ext>
            </a:extLst>
          </p:cNvPr>
          <p:cNvSpPr txBox="1"/>
          <p:nvPr/>
        </p:nvSpPr>
        <p:spPr>
          <a:xfrm>
            <a:off x="2206594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😢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F2A0B4-14D1-5358-4F8F-CAE9941DD6C3}"/>
              </a:ext>
            </a:extLst>
          </p:cNvPr>
          <p:cNvSpPr txBox="1"/>
          <p:nvPr/>
        </p:nvSpPr>
        <p:spPr>
          <a:xfrm>
            <a:off x="8185011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😃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EEC724-D3DA-B26E-98B0-AE14F6CAB7B7}"/>
              </a:ext>
            </a:extLst>
          </p:cNvPr>
          <p:cNvSpPr txBox="1"/>
          <p:nvPr/>
        </p:nvSpPr>
        <p:spPr>
          <a:xfrm>
            <a:off x="8630656" y="1379725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0B13C6F-2C77-F10C-ABD2-C8A45FDDCE30}"/>
              </a:ext>
            </a:extLst>
          </p:cNvPr>
          <p:cNvSpPr txBox="1"/>
          <p:nvPr/>
        </p:nvSpPr>
        <p:spPr>
          <a:xfrm>
            <a:off x="8630656" y="2455087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07B6C2-329C-7796-8F63-649E76120706}"/>
              </a:ext>
            </a:extLst>
          </p:cNvPr>
          <p:cNvSpPr txBox="1"/>
          <p:nvPr/>
        </p:nvSpPr>
        <p:spPr>
          <a:xfrm>
            <a:off x="8630656" y="3584354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A59A5C-44BC-0E5C-44A3-53347487A19A}"/>
              </a:ext>
            </a:extLst>
          </p:cNvPr>
          <p:cNvSpPr txBox="1"/>
          <p:nvPr/>
        </p:nvSpPr>
        <p:spPr>
          <a:xfrm>
            <a:off x="8630656" y="457015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F5EDE82-6609-545F-9477-B7B6033658A3}"/>
              </a:ext>
            </a:extLst>
          </p:cNvPr>
          <p:cNvSpPr txBox="1"/>
          <p:nvPr/>
        </p:nvSpPr>
        <p:spPr>
          <a:xfrm>
            <a:off x="8630656" y="5710055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13581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CF7FC6-5F45-52A7-4567-266BDEBBD92B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sadf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11FA43-44C2-06EE-6B37-94A8EC25B45E}"/>
              </a:ext>
            </a:extLst>
          </p:cNvPr>
          <p:cNvSpPr txBox="1"/>
          <p:nvPr/>
        </p:nvSpPr>
        <p:spPr>
          <a:xfrm>
            <a:off x="0" y="0"/>
            <a:ext cx="12192000" cy="106325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57439-5009-E2C8-D13C-BCC0AC421B5A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7656F-8535-B38E-AAD1-86C2D85DA9EB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430BD-430D-52E3-B95C-68945AD1E35A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895F1F-D509-1ECB-9032-2713E990D81C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421AC-76C6-3C53-D920-1C3DDC85ABB9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2152F93-EE64-6679-C84A-AC20006D3DA1}"/>
              </a:ext>
            </a:extLst>
          </p:cNvPr>
          <p:cNvSpPr/>
          <p:nvPr/>
        </p:nvSpPr>
        <p:spPr>
          <a:xfrm>
            <a:off x="2530547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C44D84BC-99A0-AA52-BEE9-775795664BD6}"/>
              </a:ext>
            </a:extLst>
          </p:cNvPr>
          <p:cNvSpPr/>
          <p:nvPr/>
        </p:nvSpPr>
        <p:spPr>
          <a:xfrm>
            <a:off x="3115534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E70BCB83-73ED-9B34-D974-8FF33441D25F}"/>
              </a:ext>
            </a:extLst>
          </p:cNvPr>
          <p:cNvSpPr/>
          <p:nvPr/>
        </p:nvSpPr>
        <p:spPr>
          <a:xfrm>
            <a:off x="3700521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5A24AB7D-8A0A-6770-F3DC-0EF3AB4F60B3}"/>
              </a:ext>
            </a:extLst>
          </p:cNvPr>
          <p:cNvSpPr/>
          <p:nvPr/>
        </p:nvSpPr>
        <p:spPr>
          <a:xfrm>
            <a:off x="4285508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CF28BA1C-E66F-8804-4E6A-9A2F66C48984}"/>
              </a:ext>
            </a:extLst>
          </p:cNvPr>
          <p:cNvSpPr/>
          <p:nvPr/>
        </p:nvSpPr>
        <p:spPr>
          <a:xfrm>
            <a:off x="4870495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08D11DB0-A2CD-2E5E-7135-2A945682CF99}"/>
              </a:ext>
            </a:extLst>
          </p:cNvPr>
          <p:cNvSpPr/>
          <p:nvPr/>
        </p:nvSpPr>
        <p:spPr>
          <a:xfrm>
            <a:off x="5455482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24AA00A7-A8E7-7A26-6C80-AE81D0E1D467}"/>
              </a:ext>
            </a:extLst>
          </p:cNvPr>
          <p:cNvSpPr/>
          <p:nvPr/>
        </p:nvSpPr>
        <p:spPr>
          <a:xfrm>
            <a:off x="6040469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534E2654-DD25-E9E8-F51B-907EBB654556}"/>
              </a:ext>
            </a:extLst>
          </p:cNvPr>
          <p:cNvSpPr/>
          <p:nvPr/>
        </p:nvSpPr>
        <p:spPr>
          <a:xfrm>
            <a:off x="6625456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6918D7BE-8326-3A6B-E2B0-15F850D380B2}"/>
              </a:ext>
            </a:extLst>
          </p:cNvPr>
          <p:cNvSpPr/>
          <p:nvPr/>
        </p:nvSpPr>
        <p:spPr>
          <a:xfrm>
            <a:off x="7210443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66BD98AD-81BC-81A7-8370-BAD349DB4D1A}"/>
              </a:ext>
            </a:extLst>
          </p:cNvPr>
          <p:cNvSpPr/>
          <p:nvPr/>
        </p:nvSpPr>
        <p:spPr>
          <a:xfrm>
            <a:off x="7795433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3128F0DA-39F8-BC30-07D8-DCE9F576B98A}"/>
              </a:ext>
            </a:extLst>
          </p:cNvPr>
          <p:cNvSpPr/>
          <p:nvPr/>
        </p:nvSpPr>
        <p:spPr>
          <a:xfrm>
            <a:off x="2530547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7C0D8AF3-5306-152C-A9EB-4EF6515E35EE}"/>
              </a:ext>
            </a:extLst>
          </p:cNvPr>
          <p:cNvSpPr/>
          <p:nvPr/>
        </p:nvSpPr>
        <p:spPr>
          <a:xfrm>
            <a:off x="3115534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6EC96D57-0293-2130-A754-5FFB1C111149}"/>
              </a:ext>
            </a:extLst>
          </p:cNvPr>
          <p:cNvSpPr/>
          <p:nvPr/>
        </p:nvSpPr>
        <p:spPr>
          <a:xfrm>
            <a:off x="3700521" y="2412556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3D07FA98-0371-5245-1304-3361522927EB}"/>
              </a:ext>
            </a:extLst>
          </p:cNvPr>
          <p:cNvSpPr/>
          <p:nvPr/>
        </p:nvSpPr>
        <p:spPr>
          <a:xfrm>
            <a:off x="4285508" y="2412556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34A9FDC3-569C-9747-960A-8BCE29010AA0}"/>
              </a:ext>
            </a:extLst>
          </p:cNvPr>
          <p:cNvSpPr/>
          <p:nvPr/>
        </p:nvSpPr>
        <p:spPr>
          <a:xfrm>
            <a:off x="4870495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FFE04A67-BA26-A218-97BA-10E24F48E1D5}"/>
              </a:ext>
            </a:extLst>
          </p:cNvPr>
          <p:cNvSpPr/>
          <p:nvPr/>
        </p:nvSpPr>
        <p:spPr>
          <a:xfrm>
            <a:off x="5455482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FB370C5A-4CB7-5FAD-E446-CA3E4AB2C227}"/>
              </a:ext>
            </a:extLst>
          </p:cNvPr>
          <p:cNvSpPr/>
          <p:nvPr/>
        </p:nvSpPr>
        <p:spPr>
          <a:xfrm>
            <a:off x="6040469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35BB1553-5D59-568A-CD4A-F3786EFD2597}"/>
              </a:ext>
            </a:extLst>
          </p:cNvPr>
          <p:cNvSpPr/>
          <p:nvPr/>
        </p:nvSpPr>
        <p:spPr>
          <a:xfrm>
            <a:off x="6625456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8CCBDCC9-2A48-015E-A3EC-53C4BC82E04D}"/>
              </a:ext>
            </a:extLst>
          </p:cNvPr>
          <p:cNvSpPr/>
          <p:nvPr/>
        </p:nvSpPr>
        <p:spPr>
          <a:xfrm>
            <a:off x="721044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2AA8FCE7-E241-0636-9474-EB22318F333B}"/>
              </a:ext>
            </a:extLst>
          </p:cNvPr>
          <p:cNvSpPr/>
          <p:nvPr/>
        </p:nvSpPr>
        <p:spPr>
          <a:xfrm>
            <a:off x="779543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23996E1C-0E6D-8BA0-FD63-3A39A6775FCD}"/>
              </a:ext>
            </a:extLst>
          </p:cNvPr>
          <p:cNvSpPr/>
          <p:nvPr/>
        </p:nvSpPr>
        <p:spPr>
          <a:xfrm>
            <a:off x="2530547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D098BF22-AD09-0B0B-28F1-08EF469F571D}"/>
              </a:ext>
            </a:extLst>
          </p:cNvPr>
          <p:cNvSpPr/>
          <p:nvPr/>
        </p:nvSpPr>
        <p:spPr>
          <a:xfrm>
            <a:off x="3115534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A9DB570D-C4B4-C4FE-AC6F-BCFCA860F479}"/>
              </a:ext>
            </a:extLst>
          </p:cNvPr>
          <p:cNvSpPr/>
          <p:nvPr/>
        </p:nvSpPr>
        <p:spPr>
          <a:xfrm>
            <a:off x="3700521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F42EDCE1-1650-8E08-523D-BDFF81EA8935}"/>
              </a:ext>
            </a:extLst>
          </p:cNvPr>
          <p:cNvSpPr/>
          <p:nvPr/>
        </p:nvSpPr>
        <p:spPr>
          <a:xfrm>
            <a:off x="4285508" y="3537835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7AC301A4-72B7-B9D4-DF0E-D6EF3299A97B}"/>
              </a:ext>
            </a:extLst>
          </p:cNvPr>
          <p:cNvSpPr/>
          <p:nvPr/>
        </p:nvSpPr>
        <p:spPr>
          <a:xfrm>
            <a:off x="4870495" y="3537835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E20FA6CD-D210-CFE8-2319-09988B1DB2AC}"/>
              </a:ext>
            </a:extLst>
          </p:cNvPr>
          <p:cNvSpPr/>
          <p:nvPr/>
        </p:nvSpPr>
        <p:spPr>
          <a:xfrm>
            <a:off x="5455482" y="3537835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9E75F2A6-DC85-05A4-A7B7-DC2C13CB5A75}"/>
              </a:ext>
            </a:extLst>
          </p:cNvPr>
          <p:cNvSpPr/>
          <p:nvPr/>
        </p:nvSpPr>
        <p:spPr>
          <a:xfrm>
            <a:off x="6040469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29C7358D-6BD9-92C0-6DFF-CDA22E961349}"/>
              </a:ext>
            </a:extLst>
          </p:cNvPr>
          <p:cNvSpPr/>
          <p:nvPr/>
        </p:nvSpPr>
        <p:spPr>
          <a:xfrm>
            <a:off x="6625456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A0E5650A-5B49-CFB9-8359-DEDB3497BA55}"/>
              </a:ext>
            </a:extLst>
          </p:cNvPr>
          <p:cNvSpPr/>
          <p:nvPr/>
        </p:nvSpPr>
        <p:spPr>
          <a:xfrm>
            <a:off x="721044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74AB6E82-1AEC-9891-C1E0-F83200692916}"/>
              </a:ext>
            </a:extLst>
          </p:cNvPr>
          <p:cNvSpPr/>
          <p:nvPr/>
        </p:nvSpPr>
        <p:spPr>
          <a:xfrm>
            <a:off x="779543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1DA81DA8-6809-0F25-9990-0BCEBA2902D7}"/>
              </a:ext>
            </a:extLst>
          </p:cNvPr>
          <p:cNvSpPr/>
          <p:nvPr/>
        </p:nvSpPr>
        <p:spPr>
          <a:xfrm>
            <a:off x="2530547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A9ADE6A1-45BF-4C3D-033B-7ED18BB58719}"/>
              </a:ext>
            </a:extLst>
          </p:cNvPr>
          <p:cNvSpPr/>
          <p:nvPr/>
        </p:nvSpPr>
        <p:spPr>
          <a:xfrm>
            <a:off x="3115534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6074ADFC-FFC1-ECA6-0BE9-2711F86467D0}"/>
              </a:ext>
            </a:extLst>
          </p:cNvPr>
          <p:cNvSpPr/>
          <p:nvPr/>
        </p:nvSpPr>
        <p:spPr>
          <a:xfrm>
            <a:off x="3700521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6656D2F7-569E-6956-0B88-EF919D1F51B0}"/>
              </a:ext>
            </a:extLst>
          </p:cNvPr>
          <p:cNvSpPr/>
          <p:nvPr/>
        </p:nvSpPr>
        <p:spPr>
          <a:xfrm>
            <a:off x="4285508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7F0428D6-4BDF-C7F4-9702-F299ACAF1E6C}"/>
              </a:ext>
            </a:extLst>
          </p:cNvPr>
          <p:cNvSpPr/>
          <p:nvPr/>
        </p:nvSpPr>
        <p:spPr>
          <a:xfrm>
            <a:off x="4870495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652A07CA-630E-50B6-E271-ED1699B3D2DC}"/>
              </a:ext>
            </a:extLst>
          </p:cNvPr>
          <p:cNvSpPr/>
          <p:nvPr/>
        </p:nvSpPr>
        <p:spPr>
          <a:xfrm>
            <a:off x="5455482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341804EB-FD42-1745-9E0F-A2AE1EE76DE6}"/>
              </a:ext>
            </a:extLst>
          </p:cNvPr>
          <p:cNvSpPr/>
          <p:nvPr/>
        </p:nvSpPr>
        <p:spPr>
          <a:xfrm>
            <a:off x="6040469" y="4519575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6DF24B13-AD0F-5CD6-12FD-C8E0274EC7BF}"/>
              </a:ext>
            </a:extLst>
          </p:cNvPr>
          <p:cNvSpPr/>
          <p:nvPr/>
        </p:nvSpPr>
        <p:spPr>
          <a:xfrm>
            <a:off x="6625456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7CCBBEFB-867C-C4E7-3C43-8915ADF3C5F5}"/>
              </a:ext>
            </a:extLst>
          </p:cNvPr>
          <p:cNvSpPr/>
          <p:nvPr/>
        </p:nvSpPr>
        <p:spPr>
          <a:xfrm>
            <a:off x="7210443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C9BDAB5F-1A90-97F4-1943-85CF568E1E62}"/>
              </a:ext>
            </a:extLst>
          </p:cNvPr>
          <p:cNvSpPr/>
          <p:nvPr/>
        </p:nvSpPr>
        <p:spPr>
          <a:xfrm>
            <a:off x="7795433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EE6EE19F-4A89-4312-C193-7FCF847BCEDC}"/>
              </a:ext>
            </a:extLst>
          </p:cNvPr>
          <p:cNvSpPr/>
          <p:nvPr/>
        </p:nvSpPr>
        <p:spPr>
          <a:xfrm>
            <a:off x="2530547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26DFA4C4-B194-CCEC-DA28-022E48C6BCCE}"/>
              </a:ext>
            </a:extLst>
          </p:cNvPr>
          <p:cNvSpPr/>
          <p:nvPr/>
        </p:nvSpPr>
        <p:spPr>
          <a:xfrm>
            <a:off x="3115534" y="5660803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E4A470DD-F6E4-147A-CEAD-84661CD016CF}"/>
              </a:ext>
            </a:extLst>
          </p:cNvPr>
          <p:cNvSpPr/>
          <p:nvPr/>
        </p:nvSpPr>
        <p:spPr>
          <a:xfrm>
            <a:off x="3700521" y="5660803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7713BC82-9CAC-9DFA-4866-372306CC4133}"/>
              </a:ext>
            </a:extLst>
          </p:cNvPr>
          <p:cNvSpPr/>
          <p:nvPr/>
        </p:nvSpPr>
        <p:spPr>
          <a:xfrm>
            <a:off x="4285508" y="5660803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E886EF11-F412-D176-D38D-A4D6FFCB86B2}"/>
              </a:ext>
            </a:extLst>
          </p:cNvPr>
          <p:cNvSpPr/>
          <p:nvPr/>
        </p:nvSpPr>
        <p:spPr>
          <a:xfrm>
            <a:off x="4870495" y="5660803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C5028D87-8589-728F-0996-1F192FD0CE45}"/>
              </a:ext>
            </a:extLst>
          </p:cNvPr>
          <p:cNvSpPr/>
          <p:nvPr/>
        </p:nvSpPr>
        <p:spPr>
          <a:xfrm>
            <a:off x="5455482" y="5660803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CA86CA2D-4031-407E-1E85-4E705FD6C426}"/>
              </a:ext>
            </a:extLst>
          </p:cNvPr>
          <p:cNvSpPr/>
          <p:nvPr/>
        </p:nvSpPr>
        <p:spPr>
          <a:xfrm>
            <a:off x="6040469" y="5660803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688617F4-F121-069B-61CC-0AC4E78F812D}"/>
              </a:ext>
            </a:extLst>
          </p:cNvPr>
          <p:cNvSpPr/>
          <p:nvPr/>
        </p:nvSpPr>
        <p:spPr>
          <a:xfrm>
            <a:off x="6625456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73467259-E15C-6F59-09FB-C6772C2F4384}"/>
              </a:ext>
            </a:extLst>
          </p:cNvPr>
          <p:cNvSpPr/>
          <p:nvPr/>
        </p:nvSpPr>
        <p:spPr>
          <a:xfrm>
            <a:off x="721044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AC0F0D08-36B0-7024-FF46-A54F33DD783D}"/>
              </a:ext>
            </a:extLst>
          </p:cNvPr>
          <p:cNvSpPr/>
          <p:nvPr/>
        </p:nvSpPr>
        <p:spPr>
          <a:xfrm>
            <a:off x="779543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3591A8-B683-D456-F240-C9196EF44E7F}"/>
              </a:ext>
            </a:extLst>
          </p:cNvPr>
          <p:cNvSpPr txBox="1"/>
          <p:nvPr/>
        </p:nvSpPr>
        <p:spPr>
          <a:xfrm>
            <a:off x="2240976" y="6191397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16EEE2B-2190-C838-276D-FA3DB2A0B253}"/>
              </a:ext>
            </a:extLst>
          </p:cNvPr>
          <p:cNvSpPr txBox="1"/>
          <p:nvPr/>
        </p:nvSpPr>
        <p:spPr>
          <a:xfrm>
            <a:off x="8235985" y="6197154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AE095EC-73FD-948D-5544-A3AEDC4FFD1B}"/>
              </a:ext>
            </a:extLst>
          </p:cNvPr>
          <p:cNvCxnSpPr>
            <a:cxnSpLocks/>
          </p:cNvCxnSpPr>
          <p:nvPr/>
        </p:nvCxnSpPr>
        <p:spPr>
          <a:xfrm>
            <a:off x="2402953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A2BC7D-DC0A-4D7E-5EF5-AD0E9F7F9EA1}"/>
              </a:ext>
            </a:extLst>
          </p:cNvPr>
          <p:cNvCxnSpPr>
            <a:cxnSpLocks/>
          </p:cNvCxnSpPr>
          <p:nvPr/>
        </p:nvCxnSpPr>
        <p:spPr>
          <a:xfrm>
            <a:off x="8397962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D03F4FB-02E0-24D5-0452-4010ACD1D283}"/>
              </a:ext>
            </a:extLst>
          </p:cNvPr>
          <p:cNvSpPr txBox="1"/>
          <p:nvPr/>
        </p:nvSpPr>
        <p:spPr>
          <a:xfrm>
            <a:off x="2206594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😢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747F8D6-0CDE-00D8-8DB8-8B2C483627F6}"/>
              </a:ext>
            </a:extLst>
          </p:cNvPr>
          <p:cNvSpPr txBox="1"/>
          <p:nvPr/>
        </p:nvSpPr>
        <p:spPr>
          <a:xfrm>
            <a:off x="8185011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😃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4782CA1-DC38-A352-7098-705E59B1CD2E}"/>
              </a:ext>
            </a:extLst>
          </p:cNvPr>
          <p:cNvSpPr txBox="1"/>
          <p:nvPr/>
        </p:nvSpPr>
        <p:spPr>
          <a:xfrm>
            <a:off x="8630656" y="1379725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F38664-B86D-FF99-EB35-6A5995C280B8}"/>
              </a:ext>
            </a:extLst>
          </p:cNvPr>
          <p:cNvSpPr txBox="1"/>
          <p:nvPr/>
        </p:nvSpPr>
        <p:spPr>
          <a:xfrm>
            <a:off x="8630656" y="2455087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60368E7-5C46-3D33-8489-7F8073D0401F}"/>
              </a:ext>
            </a:extLst>
          </p:cNvPr>
          <p:cNvSpPr txBox="1"/>
          <p:nvPr/>
        </p:nvSpPr>
        <p:spPr>
          <a:xfrm>
            <a:off x="8630656" y="3584354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62815CA-9B34-4EED-CF92-A014B5DFF0F7}"/>
              </a:ext>
            </a:extLst>
          </p:cNvPr>
          <p:cNvSpPr txBox="1"/>
          <p:nvPr/>
        </p:nvSpPr>
        <p:spPr>
          <a:xfrm>
            <a:off x="8630656" y="457015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1C62B85-C0E0-59EA-7722-85D86801AFF7}"/>
              </a:ext>
            </a:extLst>
          </p:cNvPr>
          <p:cNvSpPr txBox="1"/>
          <p:nvPr/>
        </p:nvSpPr>
        <p:spPr>
          <a:xfrm>
            <a:off x="8630656" y="5710055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32194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69192-0090-7024-1C13-9190918C711F}"/>
              </a:ext>
            </a:extLst>
          </p:cNvPr>
          <p:cNvSpPr txBox="1"/>
          <p:nvPr/>
        </p:nvSpPr>
        <p:spPr>
          <a:xfrm>
            <a:off x="0" y="0"/>
            <a:ext cx="12192000" cy="78784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 Expectations per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C7359-00B5-C51B-A71C-355AE0C9B083}"/>
              </a:ext>
            </a:extLst>
          </p:cNvPr>
          <p:cNvSpPr txBox="1"/>
          <p:nvPr/>
        </p:nvSpPr>
        <p:spPr>
          <a:xfrm>
            <a:off x="590591" y="178597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Junior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Engineer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E401E-8D5F-9900-B17A-41D450EBD4B0}"/>
              </a:ext>
            </a:extLst>
          </p:cNvPr>
          <p:cNvSpPr txBox="1"/>
          <p:nvPr/>
        </p:nvSpPr>
        <p:spPr>
          <a:xfrm>
            <a:off x="590591" y="305523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Mid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BD919-CAF7-6DFA-437A-8592C8013F8D}"/>
              </a:ext>
            </a:extLst>
          </p:cNvPr>
          <p:cNvSpPr txBox="1"/>
          <p:nvPr/>
        </p:nvSpPr>
        <p:spPr>
          <a:xfrm>
            <a:off x="590591" y="4324499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EABDE-13AF-C48B-9AC0-3EC50FF3552C}"/>
              </a:ext>
            </a:extLst>
          </p:cNvPr>
          <p:cNvSpPr txBox="1"/>
          <p:nvPr/>
        </p:nvSpPr>
        <p:spPr>
          <a:xfrm>
            <a:off x="590591" y="5593761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Principal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AB0DAB-D5B3-7C28-F146-9A665695C459}"/>
              </a:ext>
            </a:extLst>
          </p:cNvPr>
          <p:cNvCxnSpPr>
            <a:cxnSpLocks/>
          </p:cNvCxnSpPr>
          <p:nvPr/>
        </p:nvCxnSpPr>
        <p:spPr>
          <a:xfrm>
            <a:off x="2402953" y="1706524"/>
            <a:ext cx="0" cy="4864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513AEC-BD4D-34E1-19E6-4E1CBA53D835}"/>
              </a:ext>
            </a:extLst>
          </p:cNvPr>
          <p:cNvSpPr txBox="1"/>
          <p:nvPr/>
        </p:nvSpPr>
        <p:spPr>
          <a:xfrm>
            <a:off x="2846938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0924EC-26B1-6AB4-60B2-27BBE1DD2F42}"/>
              </a:ext>
            </a:extLst>
          </p:cNvPr>
          <p:cNvSpPr txBox="1"/>
          <p:nvPr/>
        </p:nvSpPr>
        <p:spPr>
          <a:xfrm>
            <a:off x="4621570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2FCBC-0A70-F9AE-1E91-CDD74234CFEF}"/>
              </a:ext>
            </a:extLst>
          </p:cNvPr>
          <p:cNvSpPr txBox="1"/>
          <p:nvPr/>
        </p:nvSpPr>
        <p:spPr>
          <a:xfrm>
            <a:off x="6396202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2F8FDC-BA1A-1AFF-6C02-F97C4E4C67ED}"/>
              </a:ext>
            </a:extLst>
          </p:cNvPr>
          <p:cNvSpPr txBox="1"/>
          <p:nvPr/>
        </p:nvSpPr>
        <p:spPr>
          <a:xfrm>
            <a:off x="8170834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BAD7B2-1163-DD42-C6A0-41FFA1C3AEB1}"/>
              </a:ext>
            </a:extLst>
          </p:cNvPr>
          <p:cNvSpPr txBox="1"/>
          <p:nvPr/>
        </p:nvSpPr>
        <p:spPr>
          <a:xfrm>
            <a:off x="9945466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E853CA-848F-17B5-C981-032B7772DB8A}"/>
              </a:ext>
            </a:extLst>
          </p:cNvPr>
          <p:cNvCxnSpPr>
            <a:cxnSpLocks/>
          </p:cNvCxnSpPr>
          <p:nvPr/>
        </p:nvCxnSpPr>
        <p:spPr>
          <a:xfrm>
            <a:off x="2553099" y="1579670"/>
            <a:ext cx="8770575" cy="8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2EE9F3-7A3C-E8B4-C32B-C28B996588F0}"/>
              </a:ext>
            </a:extLst>
          </p:cNvPr>
          <p:cNvSpPr txBox="1"/>
          <p:nvPr/>
        </p:nvSpPr>
        <p:spPr>
          <a:xfrm>
            <a:off x="2846938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752296-EAAD-7D6E-7F16-506C1B06C722}"/>
              </a:ext>
            </a:extLst>
          </p:cNvPr>
          <p:cNvSpPr txBox="1"/>
          <p:nvPr/>
        </p:nvSpPr>
        <p:spPr>
          <a:xfrm>
            <a:off x="4621570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VERY HIGH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A51EB-ABD8-E0C2-FA70-D2C174766E64}"/>
              </a:ext>
            </a:extLst>
          </p:cNvPr>
          <p:cNvSpPr txBox="1"/>
          <p:nvPr/>
        </p:nvSpPr>
        <p:spPr>
          <a:xfrm>
            <a:off x="6396202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674B7E-5DAF-C12F-1E4F-52958151DF5E}"/>
              </a:ext>
            </a:extLst>
          </p:cNvPr>
          <p:cNvSpPr txBox="1"/>
          <p:nvPr/>
        </p:nvSpPr>
        <p:spPr>
          <a:xfrm>
            <a:off x="8170834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CFF66-CBBC-6C8A-7BBB-AF9C96F12FA1}"/>
              </a:ext>
            </a:extLst>
          </p:cNvPr>
          <p:cNvSpPr txBox="1"/>
          <p:nvPr/>
        </p:nvSpPr>
        <p:spPr>
          <a:xfrm>
            <a:off x="9945466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1611202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69192-0090-7024-1C13-9190918C711F}"/>
              </a:ext>
            </a:extLst>
          </p:cNvPr>
          <p:cNvSpPr txBox="1"/>
          <p:nvPr/>
        </p:nvSpPr>
        <p:spPr>
          <a:xfrm>
            <a:off x="0" y="0"/>
            <a:ext cx="12192000" cy="78784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 Expectations per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C7359-00B5-C51B-A71C-355AE0C9B083}"/>
              </a:ext>
            </a:extLst>
          </p:cNvPr>
          <p:cNvSpPr txBox="1"/>
          <p:nvPr/>
        </p:nvSpPr>
        <p:spPr>
          <a:xfrm>
            <a:off x="590591" y="178597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Junior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E401E-8D5F-9900-B17A-41D450EBD4B0}"/>
              </a:ext>
            </a:extLst>
          </p:cNvPr>
          <p:cNvSpPr txBox="1"/>
          <p:nvPr/>
        </p:nvSpPr>
        <p:spPr>
          <a:xfrm>
            <a:off x="590591" y="305523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Mid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Engineer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BD919-CAF7-6DFA-437A-8592C8013F8D}"/>
              </a:ext>
            </a:extLst>
          </p:cNvPr>
          <p:cNvSpPr txBox="1"/>
          <p:nvPr/>
        </p:nvSpPr>
        <p:spPr>
          <a:xfrm>
            <a:off x="590591" y="4324499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EABDE-13AF-C48B-9AC0-3EC50FF3552C}"/>
              </a:ext>
            </a:extLst>
          </p:cNvPr>
          <p:cNvSpPr txBox="1"/>
          <p:nvPr/>
        </p:nvSpPr>
        <p:spPr>
          <a:xfrm>
            <a:off x="590591" y="5593761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Principal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AB0DAB-D5B3-7C28-F146-9A665695C459}"/>
              </a:ext>
            </a:extLst>
          </p:cNvPr>
          <p:cNvCxnSpPr>
            <a:cxnSpLocks/>
          </p:cNvCxnSpPr>
          <p:nvPr/>
        </p:nvCxnSpPr>
        <p:spPr>
          <a:xfrm>
            <a:off x="2402953" y="1706524"/>
            <a:ext cx="0" cy="4864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513AEC-BD4D-34E1-19E6-4E1CBA53D835}"/>
              </a:ext>
            </a:extLst>
          </p:cNvPr>
          <p:cNvSpPr txBox="1"/>
          <p:nvPr/>
        </p:nvSpPr>
        <p:spPr>
          <a:xfrm>
            <a:off x="2846938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0924EC-26B1-6AB4-60B2-27BBE1DD2F42}"/>
              </a:ext>
            </a:extLst>
          </p:cNvPr>
          <p:cNvSpPr txBox="1"/>
          <p:nvPr/>
        </p:nvSpPr>
        <p:spPr>
          <a:xfrm>
            <a:off x="4621570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2FCBC-0A70-F9AE-1E91-CDD74234CFEF}"/>
              </a:ext>
            </a:extLst>
          </p:cNvPr>
          <p:cNvSpPr txBox="1"/>
          <p:nvPr/>
        </p:nvSpPr>
        <p:spPr>
          <a:xfrm>
            <a:off x="6396202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2F8FDC-BA1A-1AFF-6C02-F97C4E4C67ED}"/>
              </a:ext>
            </a:extLst>
          </p:cNvPr>
          <p:cNvSpPr txBox="1"/>
          <p:nvPr/>
        </p:nvSpPr>
        <p:spPr>
          <a:xfrm>
            <a:off x="8170834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BAD7B2-1163-DD42-C6A0-41FFA1C3AEB1}"/>
              </a:ext>
            </a:extLst>
          </p:cNvPr>
          <p:cNvSpPr txBox="1"/>
          <p:nvPr/>
        </p:nvSpPr>
        <p:spPr>
          <a:xfrm>
            <a:off x="9945466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E853CA-848F-17B5-C981-032B7772DB8A}"/>
              </a:ext>
            </a:extLst>
          </p:cNvPr>
          <p:cNvCxnSpPr>
            <a:cxnSpLocks/>
          </p:cNvCxnSpPr>
          <p:nvPr/>
        </p:nvCxnSpPr>
        <p:spPr>
          <a:xfrm>
            <a:off x="2553099" y="1579670"/>
            <a:ext cx="8770575" cy="8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2EE9F3-7A3C-E8B4-C32B-C28B996588F0}"/>
              </a:ext>
            </a:extLst>
          </p:cNvPr>
          <p:cNvSpPr txBox="1"/>
          <p:nvPr/>
        </p:nvSpPr>
        <p:spPr>
          <a:xfrm>
            <a:off x="2846938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752296-EAAD-7D6E-7F16-506C1B06C722}"/>
              </a:ext>
            </a:extLst>
          </p:cNvPr>
          <p:cNvSpPr txBox="1"/>
          <p:nvPr/>
        </p:nvSpPr>
        <p:spPr>
          <a:xfrm>
            <a:off x="4621570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VERY HIGH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A51EB-ABD8-E0C2-FA70-D2C174766E64}"/>
              </a:ext>
            </a:extLst>
          </p:cNvPr>
          <p:cNvSpPr txBox="1"/>
          <p:nvPr/>
        </p:nvSpPr>
        <p:spPr>
          <a:xfrm>
            <a:off x="6396202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674B7E-5DAF-C12F-1E4F-52958151DF5E}"/>
              </a:ext>
            </a:extLst>
          </p:cNvPr>
          <p:cNvSpPr txBox="1"/>
          <p:nvPr/>
        </p:nvSpPr>
        <p:spPr>
          <a:xfrm>
            <a:off x="8170834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CFF66-CBBC-6C8A-7BBB-AF9C96F12FA1}"/>
              </a:ext>
            </a:extLst>
          </p:cNvPr>
          <p:cNvSpPr txBox="1"/>
          <p:nvPr/>
        </p:nvSpPr>
        <p:spPr>
          <a:xfrm>
            <a:off x="9945466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9CF2AF-9DB9-50B1-3EFC-77E6DF17D939}"/>
              </a:ext>
            </a:extLst>
          </p:cNvPr>
          <p:cNvSpPr txBox="1"/>
          <p:nvPr/>
        </p:nvSpPr>
        <p:spPr>
          <a:xfrm>
            <a:off x="2846938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MEDIUM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10BEEF-C2D8-E375-CF82-B665F4A25D5C}"/>
              </a:ext>
            </a:extLst>
          </p:cNvPr>
          <p:cNvSpPr txBox="1"/>
          <p:nvPr/>
        </p:nvSpPr>
        <p:spPr>
          <a:xfrm>
            <a:off x="4621570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D4E54C-3E10-757C-D3BB-BFD5B029693B}"/>
              </a:ext>
            </a:extLst>
          </p:cNvPr>
          <p:cNvSpPr txBox="1"/>
          <p:nvPr/>
        </p:nvSpPr>
        <p:spPr>
          <a:xfrm>
            <a:off x="6396202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2766B8-5A5B-02BA-2741-3F0A2C47AB2B}"/>
              </a:ext>
            </a:extLst>
          </p:cNvPr>
          <p:cNvSpPr txBox="1"/>
          <p:nvPr/>
        </p:nvSpPr>
        <p:spPr>
          <a:xfrm>
            <a:off x="8170834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9C4B47-A8EC-B887-BBC4-CBBFA54DB782}"/>
              </a:ext>
            </a:extLst>
          </p:cNvPr>
          <p:cNvSpPr txBox="1"/>
          <p:nvPr/>
        </p:nvSpPr>
        <p:spPr>
          <a:xfrm>
            <a:off x="9945466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2578242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69192-0090-7024-1C13-9190918C711F}"/>
              </a:ext>
            </a:extLst>
          </p:cNvPr>
          <p:cNvSpPr txBox="1"/>
          <p:nvPr/>
        </p:nvSpPr>
        <p:spPr>
          <a:xfrm>
            <a:off x="0" y="0"/>
            <a:ext cx="12192000" cy="78784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 Expectations per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C7359-00B5-C51B-A71C-355AE0C9B083}"/>
              </a:ext>
            </a:extLst>
          </p:cNvPr>
          <p:cNvSpPr txBox="1"/>
          <p:nvPr/>
        </p:nvSpPr>
        <p:spPr>
          <a:xfrm>
            <a:off x="590591" y="178597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Junior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E401E-8D5F-9900-B17A-41D450EBD4B0}"/>
              </a:ext>
            </a:extLst>
          </p:cNvPr>
          <p:cNvSpPr txBox="1"/>
          <p:nvPr/>
        </p:nvSpPr>
        <p:spPr>
          <a:xfrm>
            <a:off x="590591" y="305523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Mid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BD919-CAF7-6DFA-437A-8592C8013F8D}"/>
              </a:ext>
            </a:extLst>
          </p:cNvPr>
          <p:cNvSpPr txBox="1"/>
          <p:nvPr/>
        </p:nvSpPr>
        <p:spPr>
          <a:xfrm>
            <a:off x="590591" y="4324499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Senior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Engineer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EABDE-13AF-C48B-9AC0-3EC50FF3552C}"/>
              </a:ext>
            </a:extLst>
          </p:cNvPr>
          <p:cNvSpPr txBox="1"/>
          <p:nvPr/>
        </p:nvSpPr>
        <p:spPr>
          <a:xfrm>
            <a:off x="590591" y="5593761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Principal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AB0DAB-D5B3-7C28-F146-9A665695C459}"/>
              </a:ext>
            </a:extLst>
          </p:cNvPr>
          <p:cNvCxnSpPr>
            <a:cxnSpLocks/>
          </p:cNvCxnSpPr>
          <p:nvPr/>
        </p:nvCxnSpPr>
        <p:spPr>
          <a:xfrm>
            <a:off x="2402953" y="1706524"/>
            <a:ext cx="0" cy="4864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513AEC-BD4D-34E1-19E6-4E1CBA53D835}"/>
              </a:ext>
            </a:extLst>
          </p:cNvPr>
          <p:cNvSpPr txBox="1"/>
          <p:nvPr/>
        </p:nvSpPr>
        <p:spPr>
          <a:xfrm>
            <a:off x="2846938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0924EC-26B1-6AB4-60B2-27BBE1DD2F42}"/>
              </a:ext>
            </a:extLst>
          </p:cNvPr>
          <p:cNvSpPr txBox="1"/>
          <p:nvPr/>
        </p:nvSpPr>
        <p:spPr>
          <a:xfrm>
            <a:off x="4621570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2FCBC-0A70-F9AE-1E91-CDD74234CFEF}"/>
              </a:ext>
            </a:extLst>
          </p:cNvPr>
          <p:cNvSpPr txBox="1"/>
          <p:nvPr/>
        </p:nvSpPr>
        <p:spPr>
          <a:xfrm>
            <a:off x="6396202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2F8FDC-BA1A-1AFF-6C02-F97C4E4C67ED}"/>
              </a:ext>
            </a:extLst>
          </p:cNvPr>
          <p:cNvSpPr txBox="1"/>
          <p:nvPr/>
        </p:nvSpPr>
        <p:spPr>
          <a:xfrm>
            <a:off x="8170834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BAD7B2-1163-DD42-C6A0-41FFA1C3AEB1}"/>
              </a:ext>
            </a:extLst>
          </p:cNvPr>
          <p:cNvSpPr txBox="1"/>
          <p:nvPr/>
        </p:nvSpPr>
        <p:spPr>
          <a:xfrm>
            <a:off x="9945466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E853CA-848F-17B5-C981-032B7772DB8A}"/>
              </a:ext>
            </a:extLst>
          </p:cNvPr>
          <p:cNvCxnSpPr>
            <a:cxnSpLocks/>
          </p:cNvCxnSpPr>
          <p:nvPr/>
        </p:nvCxnSpPr>
        <p:spPr>
          <a:xfrm>
            <a:off x="2553099" y="1579670"/>
            <a:ext cx="8770575" cy="8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2EE9F3-7A3C-E8B4-C32B-C28B996588F0}"/>
              </a:ext>
            </a:extLst>
          </p:cNvPr>
          <p:cNvSpPr txBox="1"/>
          <p:nvPr/>
        </p:nvSpPr>
        <p:spPr>
          <a:xfrm>
            <a:off x="2846938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752296-EAAD-7D6E-7F16-506C1B06C722}"/>
              </a:ext>
            </a:extLst>
          </p:cNvPr>
          <p:cNvSpPr txBox="1"/>
          <p:nvPr/>
        </p:nvSpPr>
        <p:spPr>
          <a:xfrm>
            <a:off x="4621570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VERY HIGH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A51EB-ABD8-E0C2-FA70-D2C174766E64}"/>
              </a:ext>
            </a:extLst>
          </p:cNvPr>
          <p:cNvSpPr txBox="1"/>
          <p:nvPr/>
        </p:nvSpPr>
        <p:spPr>
          <a:xfrm>
            <a:off x="6396202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674B7E-5DAF-C12F-1E4F-52958151DF5E}"/>
              </a:ext>
            </a:extLst>
          </p:cNvPr>
          <p:cNvSpPr txBox="1"/>
          <p:nvPr/>
        </p:nvSpPr>
        <p:spPr>
          <a:xfrm>
            <a:off x="8170834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CFF66-CBBC-6C8A-7BBB-AF9C96F12FA1}"/>
              </a:ext>
            </a:extLst>
          </p:cNvPr>
          <p:cNvSpPr txBox="1"/>
          <p:nvPr/>
        </p:nvSpPr>
        <p:spPr>
          <a:xfrm>
            <a:off x="9945466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9CF2AF-9DB9-50B1-3EFC-77E6DF17D939}"/>
              </a:ext>
            </a:extLst>
          </p:cNvPr>
          <p:cNvSpPr txBox="1"/>
          <p:nvPr/>
        </p:nvSpPr>
        <p:spPr>
          <a:xfrm>
            <a:off x="2846938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10BEEF-C2D8-E375-CF82-B665F4A25D5C}"/>
              </a:ext>
            </a:extLst>
          </p:cNvPr>
          <p:cNvSpPr txBox="1"/>
          <p:nvPr/>
        </p:nvSpPr>
        <p:spPr>
          <a:xfrm>
            <a:off x="4621570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D4E54C-3E10-757C-D3BB-BFD5B029693B}"/>
              </a:ext>
            </a:extLst>
          </p:cNvPr>
          <p:cNvSpPr txBox="1"/>
          <p:nvPr/>
        </p:nvSpPr>
        <p:spPr>
          <a:xfrm>
            <a:off x="6396202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2766B8-5A5B-02BA-2741-3F0A2C47AB2B}"/>
              </a:ext>
            </a:extLst>
          </p:cNvPr>
          <p:cNvSpPr txBox="1"/>
          <p:nvPr/>
        </p:nvSpPr>
        <p:spPr>
          <a:xfrm>
            <a:off x="8170834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9C4B47-A8EC-B887-BBC4-CBBFA54DB782}"/>
              </a:ext>
            </a:extLst>
          </p:cNvPr>
          <p:cNvSpPr txBox="1"/>
          <p:nvPr/>
        </p:nvSpPr>
        <p:spPr>
          <a:xfrm>
            <a:off x="9945466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1AE930-F419-C3EF-F174-B53CC5277539}"/>
              </a:ext>
            </a:extLst>
          </p:cNvPr>
          <p:cNvSpPr txBox="1"/>
          <p:nvPr/>
        </p:nvSpPr>
        <p:spPr>
          <a:xfrm>
            <a:off x="2846938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HIGH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E6B70F-2CD7-69A2-0709-870BCFCDD8D1}"/>
              </a:ext>
            </a:extLst>
          </p:cNvPr>
          <p:cNvSpPr txBox="1"/>
          <p:nvPr/>
        </p:nvSpPr>
        <p:spPr>
          <a:xfrm>
            <a:off x="4621570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MEDIUM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EED87F-0DEF-0F3C-4E79-9F3D7D47E6DF}"/>
              </a:ext>
            </a:extLst>
          </p:cNvPr>
          <p:cNvSpPr txBox="1"/>
          <p:nvPr/>
        </p:nvSpPr>
        <p:spPr>
          <a:xfrm>
            <a:off x="6396202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MEDIUM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47077B-C446-2C29-0245-593C80003380}"/>
              </a:ext>
            </a:extLst>
          </p:cNvPr>
          <p:cNvSpPr txBox="1"/>
          <p:nvPr/>
        </p:nvSpPr>
        <p:spPr>
          <a:xfrm>
            <a:off x="8170834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CCE213-B008-2EF1-EED2-B337A870EAE9}"/>
              </a:ext>
            </a:extLst>
          </p:cNvPr>
          <p:cNvSpPr txBox="1"/>
          <p:nvPr/>
        </p:nvSpPr>
        <p:spPr>
          <a:xfrm>
            <a:off x="9945466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MEDIUM</a:t>
            </a:r>
          </a:p>
        </p:txBody>
      </p:sp>
    </p:spTree>
    <p:extLst>
      <p:ext uri="{BB962C8B-B14F-4D97-AF65-F5344CB8AC3E}">
        <p14:creationId xmlns:p14="http://schemas.microsoft.com/office/powerpoint/2010/main" val="4104232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69192-0090-7024-1C13-9190918C711F}"/>
              </a:ext>
            </a:extLst>
          </p:cNvPr>
          <p:cNvSpPr txBox="1"/>
          <p:nvPr/>
        </p:nvSpPr>
        <p:spPr>
          <a:xfrm>
            <a:off x="0" y="0"/>
            <a:ext cx="12192000" cy="78784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 Expectations per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C7359-00B5-C51B-A71C-355AE0C9B083}"/>
              </a:ext>
            </a:extLst>
          </p:cNvPr>
          <p:cNvSpPr txBox="1"/>
          <p:nvPr/>
        </p:nvSpPr>
        <p:spPr>
          <a:xfrm>
            <a:off x="590591" y="178597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Junior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E401E-8D5F-9900-B17A-41D450EBD4B0}"/>
              </a:ext>
            </a:extLst>
          </p:cNvPr>
          <p:cNvSpPr txBox="1"/>
          <p:nvPr/>
        </p:nvSpPr>
        <p:spPr>
          <a:xfrm>
            <a:off x="590591" y="305523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Mid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BD919-CAF7-6DFA-437A-8592C8013F8D}"/>
              </a:ext>
            </a:extLst>
          </p:cNvPr>
          <p:cNvSpPr txBox="1"/>
          <p:nvPr/>
        </p:nvSpPr>
        <p:spPr>
          <a:xfrm>
            <a:off x="590591" y="4324499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EABDE-13AF-C48B-9AC0-3EC50FF3552C}"/>
              </a:ext>
            </a:extLst>
          </p:cNvPr>
          <p:cNvSpPr txBox="1"/>
          <p:nvPr/>
        </p:nvSpPr>
        <p:spPr>
          <a:xfrm>
            <a:off x="590591" y="5593761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Principal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Engineer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AB0DAB-D5B3-7C28-F146-9A665695C459}"/>
              </a:ext>
            </a:extLst>
          </p:cNvPr>
          <p:cNvCxnSpPr>
            <a:cxnSpLocks/>
          </p:cNvCxnSpPr>
          <p:nvPr/>
        </p:nvCxnSpPr>
        <p:spPr>
          <a:xfrm>
            <a:off x="2402953" y="1706524"/>
            <a:ext cx="0" cy="4864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513AEC-BD4D-34E1-19E6-4E1CBA53D835}"/>
              </a:ext>
            </a:extLst>
          </p:cNvPr>
          <p:cNvSpPr txBox="1"/>
          <p:nvPr/>
        </p:nvSpPr>
        <p:spPr>
          <a:xfrm>
            <a:off x="2846938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0924EC-26B1-6AB4-60B2-27BBE1DD2F42}"/>
              </a:ext>
            </a:extLst>
          </p:cNvPr>
          <p:cNvSpPr txBox="1"/>
          <p:nvPr/>
        </p:nvSpPr>
        <p:spPr>
          <a:xfrm>
            <a:off x="4621570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2FCBC-0A70-F9AE-1E91-CDD74234CFEF}"/>
              </a:ext>
            </a:extLst>
          </p:cNvPr>
          <p:cNvSpPr txBox="1"/>
          <p:nvPr/>
        </p:nvSpPr>
        <p:spPr>
          <a:xfrm>
            <a:off x="6396202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2F8FDC-BA1A-1AFF-6C02-F97C4E4C67ED}"/>
              </a:ext>
            </a:extLst>
          </p:cNvPr>
          <p:cNvSpPr txBox="1"/>
          <p:nvPr/>
        </p:nvSpPr>
        <p:spPr>
          <a:xfrm>
            <a:off x="8170834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BAD7B2-1163-DD42-C6A0-41FFA1C3AEB1}"/>
              </a:ext>
            </a:extLst>
          </p:cNvPr>
          <p:cNvSpPr txBox="1"/>
          <p:nvPr/>
        </p:nvSpPr>
        <p:spPr>
          <a:xfrm>
            <a:off x="9945466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E853CA-848F-17B5-C981-032B7772DB8A}"/>
              </a:ext>
            </a:extLst>
          </p:cNvPr>
          <p:cNvCxnSpPr>
            <a:cxnSpLocks/>
          </p:cNvCxnSpPr>
          <p:nvPr/>
        </p:nvCxnSpPr>
        <p:spPr>
          <a:xfrm>
            <a:off x="2553099" y="1579670"/>
            <a:ext cx="8770575" cy="8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2EE9F3-7A3C-E8B4-C32B-C28B996588F0}"/>
              </a:ext>
            </a:extLst>
          </p:cNvPr>
          <p:cNvSpPr txBox="1"/>
          <p:nvPr/>
        </p:nvSpPr>
        <p:spPr>
          <a:xfrm>
            <a:off x="2846938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752296-EAAD-7D6E-7F16-506C1B06C722}"/>
              </a:ext>
            </a:extLst>
          </p:cNvPr>
          <p:cNvSpPr txBox="1"/>
          <p:nvPr/>
        </p:nvSpPr>
        <p:spPr>
          <a:xfrm>
            <a:off x="4621570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VERY HIGH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A51EB-ABD8-E0C2-FA70-D2C174766E64}"/>
              </a:ext>
            </a:extLst>
          </p:cNvPr>
          <p:cNvSpPr txBox="1"/>
          <p:nvPr/>
        </p:nvSpPr>
        <p:spPr>
          <a:xfrm>
            <a:off x="6396202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674B7E-5DAF-C12F-1E4F-52958151DF5E}"/>
              </a:ext>
            </a:extLst>
          </p:cNvPr>
          <p:cNvSpPr txBox="1"/>
          <p:nvPr/>
        </p:nvSpPr>
        <p:spPr>
          <a:xfrm>
            <a:off x="8170834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CFF66-CBBC-6C8A-7BBB-AF9C96F12FA1}"/>
              </a:ext>
            </a:extLst>
          </p:cNvPr>
          <p:cNvSpPr txBox="1"/>
          <p:nvPr/>
        </p:nvSpPr>
        <p:spPr>
          <a:xfrm>
            <a:off x="9945466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9CF2AF-9DB9-50B1-3EFC-77E6DF17D939}"/>
              </a:ext>
            </a:extLst>
          </p:cNvPr>
          <p:cNvSpPr txBox="1"/>
          <p:nvPr/>
        </p:nvSpPr>
        <p:spPr>
          <a:xfrm>
            <a:off x="2846938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10BEEF-C2D8-E375-CF82-B665F4A25D5C}"/>
              </a:ext>
            </a:extLst>
          </p:cNvPr>
          <p:cNvSpPr txBox="1"/>
          <p:nvPr/>
        </p:nvSpPr>
        <p:spPr>
          <a:xfrm>
            <a:off x="4621570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D4E54C-3E10-757C-D3BB-BFD5B029693B}"/>
              </a:ext>
            </a:extLst>
          </p:cNvPr>
          <p:cNvSpPr txBox="1"/>
          <p:nvPr/>
        </p:nvSpPr>
        <p:spPr>
          <a:xfrm>
            <a:off x="6396202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2766B8-5A5B-02BA-2741-3F0A2C47AB2B}"/>
              </a:ext>
            </a:extLst>
          </p:cNvPr>
          <p:cNvSpPr txBox="1"/>
          <p:nvPr/>
        </p:nvSpPr>
        <p:spPr>
          <a:xfrm>
            <a:off x="8170834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9C4B47-A8EC-B887-BBC4-CBBFA54DB782}"/>
              </a:ext>
            </a:extLst>
          </p:cNvPr>
          <p:cNvSpPr txBox="1"/>
          <p:nvPr/>
        </p:nvSpPr>
        <p:spPr>
          <a:xfrm>
            <a:off x="9945466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1AE930-F419-C3EF-F174-B53CC5277539}"/>
              </a:ext>
            </a:extLst>
          </p:cNvPr>
          <p:cNvSpPr txBox="1"/>
          <p:nvPr/>
        </p:nvSpPr>
        <p:spPr>
          <a:xfrm>
            <a:off x="2846938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E6B70F-2CD7-69A2-0709-870BCFCDD8D1}"/>
              </a:ext>
            </a:extLst>
          </p:cNvPr>
          <p:cNvSpPr txBox="1"/>
          <p:nvPr/>
        </p:nvSpPr>
        <p:spPr>
          <a:xfrm>
            <a:off x="4621570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EED87F-0DEF-0F3C-4E79-9F3D7D47E6DF}"/>
              </a:ext>
            </a:extLst>
          </p:cNvPr>
          <p:cNvSpPr txBox="1"/>
          <p:nvPr/>
        </p:nvSpPr>
        <p:spPr>
          <a:xfrm>
            <a:off x="6396202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47077B-C446-2C29-0245-593C80003380}"/>
              </a:ext>
            </a:extLst>
          </p:cNvPr>
          <p:cNvSpPr txBox="1"/>
          <p:nvPr/>
        </p:nvSpPr>
        <p:spPr>
          <a:xfrm>
            <a:off x="8170834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CCE213-B008-2EF1-EED2-B337A870EAE9}"/>
              </a:ext>
            </a:extLst>
          </p:cNvPr>
          <p:cNvSpPr txBox="1"/>
          <p:nvPr/>
        </p:nvSpPr>
        <p:spPr>
          <a:xfrm>
            <a:off x="9945466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451723-0AEC-AE9F-3341-7CAFDD6948C5}"/>
              </a:ext>
            </a:extLst>
          </p:cNvPr>
          <p:cNvSpPr txBox="1"/>
          <p:nvPr/>
        </p:nvSpPr>
        <p:spPr>
          <a:xfrm>
            <a:off x="2816609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VERY HIGH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356593-5095-7127-14AA-F40C2B5AD768}"/>
              </a:ext>
            </a:extLst>
          </p:cNvPr>
          <p:cNvSpPr txBox="1"/>
          <p:nvPr/>
        </p:nvSpPr>
        <p:spPr>
          <a:xfrm>
            <a:off x="4591241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HIGH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799BA7-5E69-E042-34BE-F3B221F2F189}"/>
              </a:ext>
            </a:extLst>
          </p:cNvPr>
          <p:cNvSpPr txBox="1"/>
          <p:nvPr/>
        </p:nvSpPr>
        <p:spPr>
          <a:xfrm>
            <a:off x="6365873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HIGH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808369-90F4-E2C9-E791-74B2BECDC060}"/>
              </a:ext>
            </a:extLst>
          </p:cNvPr>
          <p:cNvSpPr txBox="1"/>
          <p:nvPr/>
        </p:nvSpPr>
        <p:spPr>
          <a:xfrm>
            <a:off x="8140505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MEDIUM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0AD811-5E0C-4185-F398-5673603A380E}"/>
              </a:ext>
            </a:extLst>
          </p:cNvPr>
          <p:cNvSpPr txBox="1"/>
          <p:nvPr/>
        </p:nvSpPr>
        <p:spPr>
          <a:xfrm>
            <a:off x="9915137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3209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258681-63A6-87AC-CD3B-3FD3A8562BB9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Mid-Level Software Engineer </a:t>
            </a:r>
          </a:p>
          <a:p>
            <a:r>
              <a:rPr lang="en-US" sz="3200" dirty="0">
                <a:solidFill>
                  <a:schemeClr val="bg1"/>
                </a:solidFill>
              </a:rPr>
              <a:t>at Aperture Science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Aperture Science is a scientific research company founded by Cave Johnson working with cutting edge AI technologies that will help power the future of all humanity.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2 to 5 years of experience</a:t>
            </a:r>
          </a:p>
          <a:p>
            <a:r>
              <a:rPr lang="en-US" sz="3200" dirty="0">
                <a:solidFill>
                  <a:schemeClr val="bg1"/>
                </a:solidFill>
              </a:rPr>
              <a:t>3 to 5 years working with the </a:t>
            </a:r>
            <a:r>
              <a:rPr lang="en-US" sz="3200" dirty="0" err="1">
                <a:solidFill>
                  <a:schemeClr val="bg1"/>
                </a:solidFill>
              </a:rPr>
              <a:t>Poopact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3+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Poopvelte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1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Poopify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Excellent communication skills</a:t>
            </a:r>
          </a:p>
        </p:txBody>
      </p:sp>
    </p:spTree>
    <p:extLst>
      <p:ext uri="{BB962C8B-B14F-4D97-AF65-F5344CB8AC3E}">
        <p14:creationId xmlns:p14="http://schemas.microsoft.com/office/powerpoint/2010/main" val="398965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FB3CF-5E55-66E6-6FA4-3FFA3480C79E}"/>
              </a:ext>
            </a:extLst>
          </p:cNvPr>
          <p:cNvSpPr txBox="1"/>
          <p:nvPr/>
        </p:nvSpPr>
        <p:spPr>
          <a:xfrm>
            <a:off x="0" y="0"/>
            <a:ext cx="12192000" cy="78784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 Expectations per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FE977-6959-F09A-A938-2889B8CEF258}"/>
              </a:ext>
            </a:extLst>
          </p:cNvPr>
          <p:cNvSpPr txBox="1"/>
          <p:nvPr/>
        </p:nvSpPr>
        <p:spPr>
          <a:xfrm>
            <a:off x="590591" y="178597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Junior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2A899-7932-8224-BFE1-889445A4B294}"/>
              </a:ext>
            </a:extLst>
          </p:cNvPr>
          <p:cNvSpPr txBox="1"/>
          <p:nvPr/>
        </p:nvSpPr>
        <p:spPr>
          <a:xfrm>
            <a:off x="590591" y="305523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Mid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0C69EC-0C8F-FB4B-97B2-F6F8D2A9E96D}"/>
              </a:ext>
            </a:extLst>
          </p:cNvPr>
          <p:cNvSpPr txBox="1"/>
          <p:nvPr/>
        </p:nvSpPr>
        <p:spPr>
          <a:xfrm>
            <a:off x="590591" y="4324499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065B71-3D3E-BDE5-1221-E8817A32636E}"/>
              </a:ext>
            </a:extLst>
          </p:cNvPr>
          <p:cNvSpPr txBox="1"/>
          <p:nvPr/>
        </p:nvSpPr>
        <p:spPr>
          <a:xfrm>
            <a:off x="590591" y="5593761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Principal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361BEB-6A3F-4FF7-C9F4-1547ABC0B360}"/>
              </a:ext>
            </a:extLst>
          </p:cNvPr>
          <p:cNvCxnSpPr>
            <a:cxnSpLocks/>
          </p:cNvCxnSpPr>
          <p:nvPr/>
        </p:nvCxnSpPr>
        <p:spPr>
          <a:xfrm>
            <a:off x="2402953" y="1706524"/>
            <a:ext cx="0" cy="4864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119C4F-40DA-E342-3726-27AB086A387B}"/>
              </a:ext>
            </a:extLst>
          </p:cNvPr>
          <p:cNvSpPr txBox="1"/>
          <p:nvPr/>
        </p:nvSpPr>
        <p:spPr>
          <a:xfrm>
            <a:off x="2846938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CE557-6501-0314-766E-B0FF96510723}"/>
              </a:ext>
            </a:extLst>
          </p:cNvPr>
          <p:cNvSpPr txBox="1"/>
          <p:nvPr/>
        </p:nvSpPr>
        <p:spPr>
          <a:xfrm>
            <a:off x="4621570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D42EBF-0D0C-F4CA-5598-30CD79751355}"/>
              </a:ext>
            </a:extLst>
          </p:cNvPr>
          <p:cNvSpPr txBox="1"/>
          <p:nvPr/>
        </p:nvSpPr>
        <p:spPr>
          <a:xfrm>
            <a:off x="6396202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63AA84-01AD-777D-26DC-D5F9A601E16F}"/>
              </a:ext>
            </a:extLst>
          </p:cNvPr>
          <p:cNvSpPr txBox="1"/>
          <p:nvPr/>
        </p:nvSpPr>
        <p:spPr>
          <a:xfrm>
            <a:off x="8170834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518FC3-8630-D5BE-76B2-249B6859DF10}"/>
              </a:ext>
            </a:extLst>
          </p:cNvPr>
          <p:cNvSpPr txBox="1"/>
          <p:nvPr/>
        </p:nvSpPr>
        <p:spPr>
          <a:xfrm>
            <a:off x="9945466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9730A-4723-321B-4201-BEDCDCAFD922}"/>
              </a:ext>
            </a:extLst>
          </p:cNvPr>
          <p:cNvCxnSpPr>
            <a:cxnSpLocks/>
          </p:cNvCxnSpPr>
          <p:nvPr/>
        </p:nvCxnSpPr>
        <p:spPr>
          <a:xfrm>
            <a:off x="2553099" y="1579670"/>
            <a:ext cx="8770575" cy="8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317F2E-77BB-6898-A925-8D32E1A2089A}"/>
              </a:ext>
            </a:extLst>
          </p:cNvPr>
          <p:cNvSpPr txBox="1"/>
          <p:nvPr/>
        </p:nvSpPr>
        <p:spPr>
          <a:xfrm>
            <a:off x="2846938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CDD22-C2CE-CF51-0084-E390238A622A}"/>
              </a:ext>
            </a:extLst>
          </p:cNvPr>
          <p:cNvSpPr txBox="1"/>
          <p:nvPr/>
        </p:nvSpPr>
        <p:spPr>
          <a:xfrm>
            <a:off x="4621570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VERY HIGH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F84B3E-6F54-5D6E-E66B-EA53E50663A0}"/>
              </a:ext>
            </a:extLst>
          </p:cNvPr>
          <p:cNvSpPr txBox="1"/>
          <p:nvPr/>
        </p:nvSpPr>
        <p:spPr>
          <a:xfrm>
            <a:off x="6396202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B77116-C2ED-C69C-FF4A-4B43B116C691}"/>
              </a:ext>
            </a:extLst>
          </p:cNvPr>
          <p:cNvSpPr txBox="1"/>
          <p:nvPr/>
        </p:nvSpPr>
        <p:spPr>
          <a:xfrm>
            <a:off x="8170834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2ACBC7-0552-DFB2-2CAD-65ED479AD830}"/>
              </a:ext>
            </a:extLst>
          </p:cNvPr>
          <p:cNvSpPr txBox="1"/>
          <p:nvPr/>
        </p:nvSpPr>
        <p:spPr>
          <a:xfrm>
            <a:off x="9945466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D00B1D-1DEB-E6A0-AD85-C294BF7278A4}"/>
              </a:ext>
            </a:extLst>
          </p:cNvPr>
          <p:cNvSpPr txBox="1"/>
          <p:nvPr/>
        </p:nvSpPr>
        <p:spPr>
          <a:xfrm>
            <a:off x="2846938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06F08B-BE88-2381-AD69-A6900E739769}"/>
              </a:ext>
            </a:extLst>
          </p:cNvPr>
          <p:cNvSpPr txBox="1"/>
          <p:nvPr/>
        </p:nvSpPr>
        <p:spPr>
          <a:xfrm>
            <a:off x="4621570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D17324-942A-70C4-CF81-6AF7B867C007}"/>
              </a:ext>
            </a:extLst>
          </p:cNvPr>
          <p:cNvSpPr txBox="1"/>
          <p:nvPr/>
        </p:nvSpPr>
        <p:spPr>
          <a:xfrm>
            <a:off x="6396202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3CAD73-E347-64E3-DDDA-C33E0A344FC0}"/>
              </a:ext>
            </a:extLst>
          </p:cNvPr>
          <p:cNvSpPr txBox="1"/>
          <p:nvPr/>
        </p:nvSpPr>
        <p:spPr>
          <a:xfrm>
            <a:off x="8170834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37BFED-45EB-80DA-C5CE-B7D8DEE0B806}"/>
              </a:ext>
            </a:extLst>
          </p:cNvPr>
          <p:cNvSpPr txBox="1"/>
          <p:nvPr/>
        </p:nvSpPr>
        <p:spPr>
          <a:xfrm>
            <a:off x="9945466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7DE3B-3A9A-0F3B-CD7B-DCC41F724C8A}"/>
              </a:ext>
            </a:extLst>
          </p:cNvPr>
          <p:cNvSpPr txBox="1"/>
          <p:nvPr/>
        </p:nvSpPr>
        <p:spPr>
          <a:xfrm>
            <a:off x="2846938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A47DE7-9D4F-0A0D-ED70-77A95A00D5A3}"/>
              </a:ext>
            </a:extLst>
          </p:cNvPr>
          <p:cNvSpPr txBox="1"/>
          <p:nvPr/>
        </p:nvSpPr>
        <p:spPr>
          <a:xfrm>
            <a:off x="4621570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227914-F682-5C89-8B15-4F616D6B56E9}"/>
              </a:ext>
            </a:extLst>
          </p:cNvPr>
          <p:cNvSpPr txBox="1"/>
          <p:nvPr/>
        </p:nvSpPr>
        <p:spPr>
          <a:xfrm>
            <a:off x="6396202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3BFC10-BA7F-E0C3-CDF4-8F616D11A284}"/>
              </a:ext>
            </a:extLst>
          </p:cNvPr>
          <p:cNvSpPr txBox="1"/>
          <p:nvPr/>
        </p:nvSpPr>
        <p:spPr>
          <a:xfrm>
            <a:off x="8170834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236846-463F-CE08-1921-1C4922D98A85}"/>
              </a:ext>
            </a:extLst>
          </p:cNvPr>
          <p:cNvSpPr txBox="1"/>
          <p:nvPr/>
        </p:nvSpPr>
        <p:spPr>
          <a:xfrm>
            <a:off x="9945466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4AA632-12BD-297C-7D2C-2F55C8EDC7C1}"/>
              </a:ext>
            </a:extLst>
          </p:cNvPr>
          <p:cNvSpPr txBox="1"/>
          <p:nvPr/>
        </p:nvSpPr>
        <p:spPr>
          <a:xfrm>
            <a:off x="2816609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VERY HIGH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9CD54A-4DBF-0E4A-41A0-28B01AA77633}"/>
              </a:ext>
            </a:extLst>
          </p:cNvPr>
          <p:cNvSpPr txBox="1"/>
          <p:nvPr/>
        </p:nvSpPr>
        <p:spPr>
          <a:xfrm>
            <a:off x="4591241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D78C22-644D-2510-A07B-8F00516CDF36}"/>
              </a:ext>
            </a:extLst>
          </p:cNvPr>
          <p:cNvSpPr txBox="1"/>
          <p:nvPr/>
        </p:nvSpPr>
        <p:spPr>
          <a:xfrm>
            <a:off x="6365873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58BFDC-1BE0-7AE7-3644-FDDC81A57E6F}"/>
              </a:ext>
            </a:extLst>
          </p:cNvPr>
          <p:cNvSpPr txBox="1"/>
          <p:nvPr/>
        </p:nvSpPr>
        <p:spPr>
          <a:xfrm>
            <a:off x="8140505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AB2162-EA85-2BE8-1622-5FD53083EF99}"/>
              </a:ext>
            </a:extLst>
          </p:cNvPr>
          <p:cNvSpPr txBox="1"/>
          <p:nvPr/>
        </p:nvSpPr>
        <p:spPr>
          <a:xfrm>
            <a:off x="9915137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1734181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17F137BC-2B03-4632-EF34-A5EB5235576E}"/>
              </a:ext>
            </a:extLst>
          </p:cNvPr>
          <p:cNvSpPr txBox="1"/>
          <p:nvPr/>
        </p:nvSpPr>
        <p:spPr>
          <a:xfrm>
            <a:off x="0" y="0"/>
            <a:ext cx="12192000" cy="78784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 Expectations per Level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08DA24-E723-6609-BD8B-3977955AD31B}"/>
              </a:ext>
            </a:extLst>
          </p:cNvPr>
          <p:cNvSpPr txBox="1"/>
          <p:nvPr/>
        </p:nvSpPr>
        <p:spPr>
          <a:xfrm>
            <a:off x="590591" y="178597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Junior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2170A0-046A-C5D4-61B7-7DAB2F500E94}"/>
              </a:ext>
            </a:extLst>
          </p:cNvPr>
          <p:cNvSpPr txBox="1"/>
          <p:nvPr/>
        </p:nvSpPr>
        <p:spPr>
          <a:xfrm>
            <a:off x="590591" y="305523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Mid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7626FD-709D-1B0A-0626-E504DD1D54E0}"/>
              </a:ext>
            </a:extLst>
          </p:cNvPr>
          <p:cNvSpPr txBox="1"/>
          <p:nvPr/>
        </p:nvSpPr>
        <p:spPr>
          <a:xfrm>
            <a:off x="590591" y="4324499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AA91AF-CB18-EF5E-D694-5519809B7677}"/>
              </a:ext>
            </a:extLst>
          </p:cNvPr>
          <p:cNvSpPr txBox="1"/>
          <p:nvPr/>
        </p:nvSpPr>
        <p:spPr>
          <a:xfrm>
            <a:off x="590591" y="5593761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Principal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3C63240-B592-C1F8-237A-40703E4ABBAE}"/>
              </a:ext>
            </a:extLst>
          </p:cNvPr>
          <p:cNvCxnSpPr>
            <a:cxnSpLocks/>
          </p:cNvCxnSpPr>
          <p:nvPr/>
        </p:nvCxnSpPr>
        <p:spPr>
          <a:xfrm>
            <a:off x="2402953" y="1706524"/>
            <a:ext cx="0" cy="4864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667094-14D3-546E-F649-6488254EFF40}"/>
              </a:ext>
            </a:extLst>
          </p:cNvPr>
          <p:cNvSpPr txBox="1"/>
          <p:nvPr/>
        </p:nvSpPr>
        <p:spPr>
          <a:xfrm>
            <a:off x="2846938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AADF43-0C09-4B4A-8C50-6620A192A275}"/>
              </a:ext>
            </a:extLst>
          </p:cNvPr>
          <p:cNvSpPr txBox="1"/>
          <p:nvPr/>
        </p:nvSpPr>
        <p:spPr>
          <a:xfrm>
            <a:off x="4621570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7378B5-C201-247D-6EEE-ADFDC921358A}"/>
              </a:ext>
            </a:extLst>
          </p:cNvPr>
          <p:cNvSpPr txBox="1"/>
          <p:nvPr/>
        </p:nvSpPr>
        <p:spPr>
          <a:xfrm>
            <a:off x="6396202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96B97E-106B-AEB6-F199-EE602C397BBB}"/>
              </a:ext>
            </a:extLst>
          </p:cNvPr>
          <p:cNvSpPr txBox="1"/>
          <p:nvPr/>
        </p:nvSpPr>
        <p:spPr>
          <a:xfrm>
            <a:off x="8170834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276EAB-771D-1AF5-EC9B-E1324E61D9CA}"/>
              </a:ext>
            </a:extLst>
          </p:cNvPr>
          <p:cNvSpPr txBox="1"/>
          <p:nvPr/>
        </p:nvSpPr>
        <p:spPr>
          <a:xfrm>
            <a:off x="9945466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234D6BE-8473-F01F-E558-F4D9B58E27A9}"/>
              </a:ext>
            </a:extLst>
          </p:cNvPr>
          <p:cNvCxnSpPr>
            <a:cxnSpLocks/>
          </p:cNvCxnSpPr>
          <p:nvPr/>
        </p:nvCxnSpPr>
        <p:spPr>
          <a:xfrm>
            <a:off x="2553099" y="1579670"/>
            <a:ext cx="8770575" cy="8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20E28AB-3A76-02D2-FA66-A3DD7F7355EB}"/>
              </a:ext>
            </a:extLst>
          </p:cNvPr>
          <p:cNvSpPr txBox="1"/>
          <p:nvPr/>
        </p:nvSpPr>
        <p:spPr>
          <a:xfrm>
            <a:off x="2846938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F86CDD-8345-92FA-E16C-847C6C22CEDF}"/>
              </a:ext>
            </a:extLst>
          </p:cNvPr>
          <p:cNvSpPr txBox="1"/>
          <p:nvPr/>
        </p:nvSpPr>
        <p:spPr>
          <a:xfrm>
            <a:off x="4621570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VERY HIGH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035D76C-64FF-F496-AC65-219D56C7F22D}"/>
              </a:ext>
            </a:extLst>
          </p:cNvPr>
          <p:cNvSpPr txBox="1"/>
          <p:nvPr/>
        </p:nvSpPr>
        <p:spPr>
          <a:xfrm>
            <a:off x="6396202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667F41-3550-7209-7EC7-FDD0997C7D85}"/>
              </a:ext>
            </a:extLst>
          </p:cNvPr>
          <p:cNvSpPr txBox="1"/>
          <p:nvPr/>
        </p:nvSpPr>
        <p:spPr>
          <a:xfrm>
            <a:off x="8170834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E19E4B-3B76-09D5-960A-5CC86BE30369}"/>
              </a:ext>
            </a:extLst>
          </p:cNvPr>
          <p:cNvSpPr txBox="1"/>
          <p:nvPr/>
        </p:nvSpPr>
        <p:spPr>
          <a:xfrm>
            <a:off x="9945466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D140F5-3881-6207-8ACA-B4788246F4CA}"/>
              </a:ext>
            </a:extLst>
          </p:cNvPr>
          <p:cNvSpPr txBox="1"/>
          <p:nvPr/>
        </p:nvSpPr>
        <p:spPr>
          <a:xfrm>
            <a:off x="2846938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00D7369-7725-F679-426C-140A645F7874}"/>
              </a:ext>
            </a:extLst>
          </p:cNvPr>
          <p:cNvSpPr txBox="1"/>
          <p:nvPr/>
        </p:nvSpPr>
        <p:spPr>
          <a:xfrm>
            <a:off x="4621570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81971D-538B-750B-0980-B3BE7ED46CE8}"/>
              </a:ext>
            </a:extLst>
          </p:cNvPr>
          <p:cNvSpPr txBox="1"/>
          <p:nvPr/>
        </p:nvSpPr>
        <p:spPr>
          <a:xfrm>
            <a:off x="6396202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3E22DF3-9A10-3CD8-0D3E-55E4C9BD365A}"/>
              </a:ext>
            </a:extLst>
          </p:cNvPr>
          <p:cNvSpPr txBox="1"/>
          <p:nvPr/>
        </p:nvSpPr>
        <p:spPr>
          <a:xfrm>
            <a:off x="8170834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651839-C5C8-C340-74E0-AB6D69DB6E82}"/>
              </a:ext>
            </a:extLst>
          </p:cNvPr>
          <p:cNvSpPr txBox="1"/>
          <p:nvPr/>
        </p:nvSpPr>
        <p:spPr>
          <a:xfrm>
            <a:off x="9945466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6FB3B1-4720-5EBA-8364-3832BEAC660A}"/>
              </a:ext>
            </a:extLst>
          </p:cNvPr>
          <p:cNvSpPr txBox="1"/>
          <p:nvPr/>
        </p:nvSpPr>
        <p:spPr>
          <a:xfrm>
            <a:off x="2846938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91F5F6E-1F60-E8FB-9952-9C61944FD8CC}"/>
              </a:ext>
            </a:extLst>
          </p:cNvPr>
          <p:cNvSpPr txBox="1"/>
          <p:nvPr/>
        </p:nvSpPr>
        <p:spPr>
          <a:xfrm>
            <a:off x="4621570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CB65D4-965F-4C28-E813-927B9A8CD672}"/>
              </a:ext>
            </a:extLst>
          </p:cNvPr>
          <p:cNvSpPr txBox="1"/>
          <p:nvPr/>
        </p:nvSpPr>
        <p:spPr>
          <a:xfrm>
            <a:off x="6396202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6B81F4-E228-6524-9C2D-C3568411AF2A}"/>
              </a:ext>
            </a:extLst>
          </p:cNvPr>
          <p:cNvSpPr txBox="1"/>
          <p:nvPr/>
        </p:nvSpPr>
        <p:spPr>
          <a:xfrm>
            <a:off x="8170834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E0BE96-9007-57E7-8E18-C50D74544BCE}"/>
              </a:ext>
            </a:extLst>
          </p:cNvPr>
          <p:cNvSpPr txBox="1"/>
          <p:nvPr/>
        </p:nvSpPr>
        <p:spPr>
          <a:xfrm>
            <a:off x="9945466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B94F46A-A473-AA75-D038-76B201BD1616}"/>
              </a:ext>
            </a:extLst>
          </p:cNvPr>
          <p:cNvSpPr txBox="1"/>
          <p:nvPr/>
        </p:nvSpPr>
        <p:spPr>
          <a:xfrm>
            <a:off x="2816609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VERY HIGH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FF1D197-3BAB-ED03-C5B3-80E98A377A0E}"/>
              </a:ext>
            </a:extLst>
          </p:cNvPr>
          <p:cNvSpPr txBox="1"/>
          <p:nvPr/>
        </p:nvSpPr>
        <p:spPr>
          <a:xfrm>
            <a:off x="4591241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4570A2-2219-62F3-B230-64B475425B78}"/>
              </a:ext>
            </a:extLst>
          </p:cNvPr>
          <p:cNvSpPr txBox="1"/>
          <p:nvPr/>
        </p:nvSpPr>
        <p:spPr>
          <a:xfrm>
            <a:off x="6365873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B6EDBF5-EF0A-1F86-6D2D-1D249EABF2FF}"/>
              </a:ext>
            </a:extLst>
          </p:cNvPr>
          <p:cNvSpPr txBox="1"/>
          <p:nvPr/>
        </p:nvSpPr>
        <p:spPr>
          <a:xfrm>
            <a:off x="8140505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F0FAC50-46E3-E50D-D59F-1578DE0B77B5}"/>
              </a:ext>
            </a:extLst>
          </p:cNvPr>
          <p:cNvSpPr txBox="1"/>
          <p:nvPr/>
        </p:nvSpPr>
        <p:spPr>
          <a:xfrm>
            <a:off x="9915137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52771B-4C75-256D-101E-C82C748C281E}"/>
              </a:ext>
            </a:extLst>
          </p:cNvPr>
          <p:cNvSpPr txBox="1"/>
          <p:nvPr/>
        </p:nvSpPr>
        <p:spPr>
          <a:xfrm>
            <a:off x="590591" y="2457398"/>
            <a:ext cx="19589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 to 2 Years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08B328-26E8-11C4-AE9E-4D732E450480}"/>
              </a:ext>
            </a:extLst>
          </p:cNvPr>
          <p:cNvSpPr txBox="1"/>
          <p:nvPr/>
        </p:nvSpPr>
        <p:spPr>
          <a:xfrm>
            <a:off x="590590" y="3726661"/>
            <a:ext cx="19589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 to 5 Years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265923-E21D-4377-7A13-95A3C96AD660}"/>
              </a:ext>
            </a:extLst>
          </p:cNvPr>
          <p:cNvSpPr txBox="1"/>
          <p:nvPr/>
        </p:nvSpPr>
        <p:spPr>
          <a:xfrm>
            <a:off x="590590" y="4995923"/>
            <a:ext cx="19589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5 to 10 Years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F17CC6A-EF48-30BD-6B26-C776828FD233}"/>
              </a:ext>
            </a:extLst>
          </p:cNvPr>
          <p:cNvSpPr txBox="1"/>
          <p:nvPr/>
        </p:nvSpPr>
        <p:spPr>
          <a:xfrm>
            <a:off x="590589" y="6260302"/>
            <a:ext cx="19589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10 to 20 Years</a:t>
            </a:r>
          </a:p>
        </p:txBody>
      </p:sp>
    </p:spTree>
    <p:extLst>
      <p:ext uri="{BB962C8B-B14F-4D97-AF65-F5344CB8AC3E}">
        <p14:creationId xmlns:p14="http://schemas.microsoft.com/office/powerpoint/2010/main" val="415476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urt Adopts New Evidentiary Standard for Science | Green Building Law  Update">
            <a:extLst>
              <a:ext uri="{FF2B5EF4-FFF2-40B4-BE49-F238E27FC236}">
                <a16:creationId xmlns:a16="http://schemas.microsoft.com/office/drawing/2014/main" id="{34735F31-A855-5A40-132E-8B1A3FBDE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583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044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cott Pilgrim Hardon GIF">
            <a:extLst>
              <a:ext uri="{FF2B5EF4-FFF2-40B4-BE49-F238E27FC236}">
                <a16:creationId xmlns:a16="http://schemas.microsoft.com/office/drawing/2014/main" id="{2F621F12-0B15-2DF0-A03B-44B85AEF9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1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556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56465-A083-C9DF-AE57-AFE63489D96A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3B056-3AE9-1C9A-CDB1-D8BE363CB3EB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FAB9A-5FE8-94FC-6892-08DE65F19E6A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E7535-4911-4FE0-39B2-63E7D0886CB1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23AE2-7DD6-655E-6E76-4010EBA93152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8FD01-912E-F1E0-9E3B-7FE4D49CD199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</p:spTree>
    <p:extLst>
      <p:ext uri="{BB962C8B-B14F-4D97-AF65-F5344CB8AC3E}">
        <p14:creationId xmlns:p14="http://schemas.microsoft.com/office/powerpoint/2010/main" val="3585645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7C5DE5-A5FA-03E1-A33A-D46595752D21}"/>
              </a:ext>
            </a:extLst>
          </p:cNvPr>
          <p:cNvSpPr txBox="1"/>
          <p:nvPr/>
        </p:nvSpPr>
        <p:spPr>
          <a:xfrm>
            <a:off x="0" y="0"/>
            <a:ext cx="12192000" cy="855178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 &gt; Growth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878E7F-7C72-5975-EA6E-04D3183A5EB8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Getting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Paid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CCCAD2DC-7B81-55B0-1027-F4FFFF6FE79B}"/>
              </a:ext>
            </a:extLst>
          </p:cNvPr>
          <p:cNvSpPr/>
          <p:nvPr/>
        </p:nvSpPr>
        <p:spPr>
          <a:xfrm>
            <a:off x="2418908" y="1331429"/>
            <a:ext cx="1866013" cy="443322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8F49A4-9EF3-02AB-2FB3-1462FD3B8D11}"/>
              </a:ext>
            </a:extLst>
          </p:cNvPr>
          <p:cNvSpPr txBox="1"/>
          <p:nvPr/>
        </p:nvSpPr>
        <p:spPr>
          <a:xfrm>
            <a:off x="4602609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Knowledge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E78AFE-F112-8514-9D2B-3BF099F5DB1C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B54843-F634-C143-688E-C979628F3F49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360A8A-520A-43DE-ED1C-87C8CE5A21E6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D5A2C-FE88-CB21-C313-94AFBAF729A3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</p:spTree>
    <p:extLst>
      <p:ext uri="{BB962C8B-B14F-4D97-AF65-F5344CB8AC3E}">
        <p14:creationId xmlns:p14="http://schemas.microsoft.com/office/powerpoint/2010/main" val="778408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F525EC-EAEB-F47F-0D27-9ED4856748F6}"/>
              </a:ext>
            </a:extLst>
          </p:cNvPr>
          <p:cNvSpPr txBox="1"/>
          <p:nvPr/>
        </p:nvSpPr>
        <p:spPr>
          <a:xfrm>
            <a:off x="0" y="0"/>
            <a:ext cx="12192000" cy="855178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 &gt;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0FDE3-BF61-D8FA-63A7-4E4DB04F3D28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73CD5-A73A-EFC3-2B4B-7B24B3EB6A0A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Technical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Challenge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F8F967A9-4B5F-2403-4B06-BE2BD2144771}"/>
              </a:ext>
            </a:extLst>
          </p:cNvPr>
          <p:cNvSpPr/>
          <p:nvPr/>
        </p:nvSpPr>
        <p:spPr>
          <a:xfrm>
            <a:off x="2418908" y="1331429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0F613FE2-98D0-5363-C811-0578E60D73A2}"/>
              </a:ext>
            </a:extLst>
          </p:cNvPr>
          <p:cNvSpPr/>
          <p:nvPr/>
        </p:nvSpPr>
        <p:spPr>
          <a:xfrm>
            <a:off x="2418907" y="2398673"/>
            <a:ext cx="1866013" cy="443322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B39C95-D527-7CB0-AD96-7F7F72641ACB}"/>
              </a:ext>
            </a:extLst>
          </p:cNvPr>
          <p:cNvSpPr txBox="1"/>
          <p:nvPr/>
        </p:nvSpPr>
        <p:spPr>
          <a:xfrm>
            <a:off x="4602609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E6EDFD-3FB5-D78F-81C4-E4B522CE03E0}"/>
              </a:ext>
            </a:extLst>
          </p:cNvPr>
          <p:cNvSpPr txBox="1"/>
          <p:nvPr/>
        </p:nvSpPr>
        <p:spPr>
          <a:xfrm>
            <a:off x="4602609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Tenacity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443783-63A7-F6FF-BAA6-B3E7F293CAA7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940492-5AFC-36A0-3E1B-5E0035D0A2FB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F8232C-F56B-E6FE-657E-0FE77DFAD2FB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</p:spTree>
    <p:extLst>
      <p:ext uri="{BB962C8B-B14F-4D97-AF65-F5344CB8AC3E}">
        <p14:creationId xmlns:p14="http://schemas.microsoft.com/office/powerpoint/2010/main" val="1371553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F14CA9-8A27-4EE3-BE38-4E937416F61C}"/>
              </a:ext>
            </a:extLst>
          </p:cNvPr>
          <p:cNvSpPr txBox="1"/>
          <p:nvPr/>
        </p:nvSpPr>
        <p:spPr>
          <a:xfrm>
            <a:off x="0" y="0"/>
            <a:ext cx="12192000" cy="855178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 &gt;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F5F17-A8B1-F0E0-D549-23B214CDACD8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C8337-E539-3ED9-67C2-42D7474D9A74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92BDD-1E65-5A63-1FDA-25F973D08A3F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Creative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Opportunity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A4B542CE-FCE3-1AB1-E4BD-33788C4AC3CF}"/>
              </a:ext>
            </a:extLst>
          </p:cNvPr>
          <p:cNvSpPr/>
          <p:nvPr/>
        </p:nvSpPr>
        <p:spPr>
          <a:xfrm>
            <a:off x="2418908" y="1331429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61C6FCCE-C39C-B8AF-4AEF-9DAF9F4B0498}"/>
              </a:ext>
            </a:extLst>
          </p:cNvPr>
          <p:cNvSpPr/>
          <p:nvPr/>
        </p:nvSpPr>
        <p:spPr>
          <a:xfrm>
            <a:off x="2418907" y="2398673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5053FDDF-0505-9C24-DFB6-BB8AD0F5ABC4}"/>
              </a:ext>
            </a:extLst>
          </p:cNvPr>
          <p:cNvSpPr/>
          <p:nvPr/>
        </p:nvSpPr>
        <p:spPr>
          <a:xfrm>
            <a:off x="2418907" y="3465917"/>
            <a:ext cx="1866013" cy="443322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4F6917-6FB9-55DC-6ECF-691FE60B80A1}"/>
              </a:ext>
            </a:extLst>
          </p:cNvPr>
          <p:cNvSpPr txBox="1"/>
          <p:nvPr/>
        </p:nvSpPr>
        <p:spPr>
          <a:xfrm>
            <a:off x="4602609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7C4BB-DA54-4CDC-70A8-BC36D682EF1C}"/>
              </a:ext>
            </a:extLst>
          </p:cNvPr>
          <p:cNvSpPr txBox="1"/>
          <p:nvPr/>
        </p:nvSpPr>
        <p:spPr>
          <a:xfrm>
            <a:off x="4602609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Tenacity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705DA3-B487-C080-0C46-0CFCA974B1E9}"/>
              </a:ext>
            </a:extLst>
          </p:cNvPr>
          <p:cNvSpPr txBox="1"/>
          <p:nvPr/>
        </p:nvSpPr>
        <p:spPr>
          <a:xfrm>
            <a:off x="4602609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Insight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8CB753-D1FE-0F88-3E09-2D7EE571EF19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027D16-AA35-BFC7-E43D-276EC7708BCF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</p:spTree>
    <p:extLst>
      <p:ext uri="{BB962C8B-B14F-4D97-AF65-F5344CB8AC3E}">
        <p14:creationId xmlns:p14="http://schemas.microsoft.com/office/powerpoint/2010/main" val="3961300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9FD413-3E0A-D6CD-B0B2-A4CD28E34023}"/>
              </a:ext>
            </a:extLst>
          </p:cNvPr>
          <p:cNvSpPr txBox="1"/>
          <p:nvPr/>
        </p:nvSpPr>
        <p:spPr>
          <a:xfrm>
            <a:off x="0" y="0"/>
            <a:ext cx="12192000" cy="855178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 &gt;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B8786-A8DD-C3DA-C186-3B11B1FF4FA0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D1BD7-3397-C2DA-BB17-7D5E78D7DEF5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E638D-68B4-28BE-97F3-DA549CF2CCC3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50893E-D3DA-ECC0-5A13-54640C2BDF80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Wielding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Influence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C9A8EA31-8E16-C20F-8908-14835EA9CC0A}"/>
              </a:ext>
            </a:extLst>
          </p:cNvPr>
          <p:cNvSpPr/>
          <p:nvPr/>
        </p:nvSpPr>
        <p:spPr>
          <a:xfrm>
            <a:off x="2418908" y="1331429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60BE3061-A49F-8F9B-747A-4001BE32B71D}"/>
              </a:ext>
            </a:extLst>
          </p:cNvPr>
          <p:cNvSpPr/>
          <p:nvPr/>
        </p:nvSpPr>
        <p:spPr>
          <a:xfrm>
            <a:off x="2418907" y="2398673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66D7C8BE-252F-7B8C-2A90-8DCAE2D8EDE2}"/>
              </a:ext>
            </a:extLst>
          </p:cNvPr>
          <p:cNvSpPr/>
          <p:nvPr/>
        </p:nvSpPr>
        <p:spPr>
          <a:xfrm>
            <a:off x="2418907" y="3465917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6905E0B6-8141-471F-8259-5CB08C3FBE60}"/>
              </a:ext>
            </a:extLst>
          </p:cNvPr>
          <p:cNvSpPr/>
          <p:nvPr/>
        </p:nvSpPr>
        <p:spPr>
          <a:xfrm>
            <a:off x="2418907" y="4533161"/>
            <a:ext cx="1866013" cy="443322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5D46E1-2057-BBBE-5384-49FE8EB9CDBA}"/>
              </a:ext>
            </a:extLst>
          </p:cNvPr>
          <p:cNvSpPr txBox="1"/>
          <p:nvPr/>
        </p:nvSpPr>
        <p:spPr>
          <a:xfrm>
            <a:off x="4602609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A93FEC-18C2-69E7-C2E5-9A089712C310}"/>
              </a:ext>
            </a:extLst>
          </p:cNvPr>
          <p:cNvSpPr txBox="1"/>
          <p:nvPr/>
        </p:nvSpPr>
        <p:spPr>
          <a:xfrm>
            <a:off x="4602609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Tenacity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0FBC45-E668-B9F3-D049-C449AA3C572F}"/>
              </a:ext>
            </a:extLst>
          </p:cNvPr>
          <p:cNvSpPr txBox="1"/>
          <p:nvPr/>
        </p:nvSpPr>
        <p:spPr>
          <a:xfrm>
            <a:off x="4602609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12E05E-0958-264B-EF6E-7DA3FA35585C}"/>
              </a:ext>
            </a:extLst>
          </p:cNvPr>
          <p:cNvSpPr txBox="1"/>
          <p:nvPr/>
        </p:nvSpPr>
        <p:spPr>
          <a:xfrm>
            <a:off x="4602609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Leadership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485C3C-CCC0-862C-CB84-3E92CBA57FBC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</p:spTree>
    <p:extLst>
      <p:ext uri="{BB962C8B-B14F-4D97-AF65-F5344CB8AC3E}">
        <p14:creationId xmlns:p14="http://schemas.microsoft.com/office/powerpoint/2010/main" val="91418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E1304E-7AC0-0105-835E-E0657E11092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Senior Software Engineer </a:t>
            </a:r>
          </a:p>
          <a:p>
            <a:r>
              <a:rPr lang="en-US" sz="3200" dirty="0">
                <a:solidFill>
                  <a:schemeClr val="bg1"/>
                </a:solidFill>
              </a:rPr>
              <a:t>at Aperture Science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Aperture Science is a scientific research company founded by Cave Johnson working with cutting edge AI technologies that will help power the future of all humanity.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5 to 10 years of experience</a:t>
            </a:r>
          </a:p>
          <a:p>
            <a:r>
              <a:rPr lang="en-US" sz="3200" dirty="0">
                <a:solidFill>
                  <a:schemeClr val="bg1"/>
                </a:solidFill>
              </a:rPr>
              <a:t>3 to 5 years working with the </a:t>
            </a:r>
            <a:r>
              <a:rPr lang="en-US" sz="3200" dirty="0" err="1">
                <a:solidFill>
                  <a:schemeClr val="bg1"/>
                </a:solidFill>
              </a:rPr>
              <a:t>Poopact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3+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Poopvelte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1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Poopify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Excellent communication skills</a:t>
            </a:r>
          </a:p>
        </p:txBody>
      </p:sp>
    </p:spTree>
    <p:extLst>
      <p:ext uri="{BB962C8B-B14F-4D97-AF65-F5344CB8AC3E}">
        <p14:creationId xmlns:p14="http://schemas.microsoft.com/office/powerpoint/2010/main" val="873830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B45CB8-54DD-F446-7681-0E95507F331D}"/>
              </a:ext>
            </a:extLst>
          </p:cNvPr>
          <p:cNvSpPr txBox="1"/>
          <p:nvPr/>
        </p:nvSpPr>
        <p:spPr>
          <a:xfrm>
            <a:off x="0" y="0"/>
            <a:ext cx="12192000" cy="855178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 &gt;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F85F7-1B2A-514F-FF2D-2143530F45C5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03A37-D89F-FED5-332D-AAE8E98AFF4D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0A58B1-9DC9-1295-CFA8-8CDDB42E884B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5F2058-10A1-DAB3-F647-D4205E756AB8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FF200C-A0BE-06CC-EC78-5289CB3B40B6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Avoiding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Hassle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30F9AEAD-3211-13EC-2257-399300E440E9}"/>
              </a:ext>
            </a:extLst>
          </p:cNvPr>
          <p:cNvSpPr/>
          <p:nvPr/>
        </p:nvSpPr>
        <p:spPr>
          <a:xfrm>
            <a:off x="2418908" y="1331429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7FE2BABD-F37D-8263-444E-79DF2E7ABCD1}"/>
              </a:ext>
            </a:extLst>
          </p:cNvPr>
          <p:cNvSpPr/>
          <p:nvPr/>
        </p:nvSpPr>
        <p:spPr>
          <a:xfrm>
            <a:off x="2418907" y="2398673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64C6B089-DA5E-0026-38EF-EC5666461B45}"/>
              </a:ext>
            </a:extLst>
          </p:cNvPr>
          <p:cNvSpPr/>
          <p:nvPr/>
        </p:nvSpPr>
        <p:spPr>
          <a:xfrm>
            <a:off x="2418907" y="3465917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FED3A8E8-F1A0-C2E8-4463-F723E4F2FEFA}"/>
              </a:ext>
            </a:extLst>
          </p:cNvPr>
          <p:cNvSpPr/>
          <p:nvPr/>
        </p:nvSpPr>
        <p:spPr>
          <a:xfrm>
            <a:off x="2418907" y="4533161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2FC32993-6664-8691-3B7D-6E0D321F2995}"/>
              </a:ext>
            </a:extLst>
          </p:cNvPr>
          <p:cNvSpPr/>
          <p:nvPr/>
        </p:nvSpPr>
        <p:spPr>
          <a:xfrm>
            <a:off x="2418907" y="5600404"/>
            <a:ext cx="1866013" cy="443322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E28CD-8873-0AF0-EFF7-261B683B872B}"/>
              </a:ext>
            </a:extLst>
          </p:cNvPr>
          <p:cNvSpPr txBox="1"/>
          <p:nvPr/>
        </p:nvSpPr>
        <p:spPr>
          <a:xfrm>
            <a:off x="4602609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8B7A0-FDF0-87B4-104F-84176F1C0107}"/>
              </a:ext>
            </a:extLst>
          </p:cNvPr>
          <p:cNvSpPr txBox="1"/>
          <p:nvPr/>
        </p:nvSpPr>
        <p:spPr>
          <a:xfrm>
            <a:off x="4602609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Tenacity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C669F2-C11A-712A-71BA-FBDD199E0099}"/>
              </a:ext>
            </a:extLst>
          </p:cNvPr>
          <p:cNvSpPr txBox="1"/>
          <p:nvPr/>
        </p:nvSpPr>
        <p:spPr>
          <a:xfrm>
            <a:off x="4602609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54C295-79F4-21AD-CF02-81BB9188BDEA}"/>
              </a:ext>
            </a:extLst>
          </p:cNvPr>
          <p:cNvSpPr txBox="1"/>
          <p:nvPr/>
        </p:nvSpPr>
        <p:spPr>
          <a:xfrm>
            <a:off x="4602609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Leadership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E93092-E698-656E-9B44-B70E5EB3BB9A}"/>
              </a:ext>
            </a:extLst>
          </p:cNvPr>
          <p:cNvSpPr txBox="1"/>
          <p:nvPr/>
        </p:nvSpPr>
        <p:spPr>
          <a:xfrm>
            <a:off x="4602609" y="5452733"/>
            <a:ext cx="2425512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4167563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CD6D7F-464A-2D3C-FF23-BCB9978AFC90}"/>
              </a:ext>
            </a:extLst>
          </p:cNvPr>
          <p:cNvSpPr txBox="1"/>
          <p:nvPr/>
        </p:nvSpPr>
        <p:spPr>
          <a:xfrm>
            <a:off x="0" y="0"/>
            <a:ext cx="12192000" cy="855178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 &gt;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82059-A0E1-B22D-A17E-17AB63BDD114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EE385-60A0-585F-7026-36BF7E359DD1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B5327-1CD1-9EC6-AC13-1CE981E11428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7C5F2-6D1C-E59A-E5A7-4DED9A230009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FFB22B-7A0F-6013-1346-A7C8749E4D6E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931470BC-2B84-CC11-3C6F-018133B628EA}"/>
              </a:ext>
            </a:extLst>
          </p:cNvPr>
          <p:cNvSpPr/>
          <p:nvPr/>
        </p:nvSpPr>
        <p:spPr>
          <a:xfrm>
            <a:off x="2418908" y="1331429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58081807-8AF3-AC99-32C2-F8ECA006CF05}"/>
              </a:ext>
            </a:extLst>
          </p:cNvPr>
          <p:cNvSpPr/>
          <p:nvPr/>
        </p:nvSpPr>
        <p:spPr>
          <a:xfrm>
            <a:off x="2418907" y="2398673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DE6D162A-100E-26BB-FE25-A401B33E3519}"/>
              </a:ext>
            </a:extLst>
          </p:cNvPr>
          <p:cNvSpPr/>
          <p:nvPr/>
        </p:nvSpPr>
        <p:spPr>
          <a:xfrm>
            <a:off x="2418907" y="3465917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A2D10D51-C444-AD59-A36E-56136234B980}"/>
              </a:ext>
            </a:extLst>
          </p:cNvPr>
          <p:cNvSpPr/>
          <p:nvPr/>
        </p:nvSpPr>
        <p:spPr>
          <a:xfrm>
            <a:off x="2418907" y="4533161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66A99A73-F13B-B02F-5205-9E28FD5B4C8D}"/>
              </a:ext>
            </a:extLst>
          </p:cNvPr>
          <p:cNvSpPr/>
          <p:nvPr/>
        </p:nvSpPr>
        <p:spPr>
          <a:xfrm>
            <a:off x="2418907" y="5600404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5002C6-80C4-51B1-89AE-93B8B9AE5059}"/>
              </a:ext>
            </a:extLst>
          </p:cNvPr>
          <p:cNvSpPr txBox="1"/>
          <p:nvPr/>
        </p:nvSpPr>
        <p:spPr>
          <a:xfrm>
            <a:off x="4602609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498C6C-E475-3896-A87D-D07621C7636D}"/>
              </a:ext>
            </a:extLst>
          </p:cNvPr>
          <p:cNvSpPr txBox="1"/>
          <p:nvPr/>
        </p:nvSpPr>
        <p:spPr>
          <a:xfrm>
            <a:off x="4602609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Tenacity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BA903E-69EA-AD10-61F2-BB47A50A913E}"/>
              </a:ext>
            </a:extLst>
          </p:cNvPr>
          <p:cNvSpPr txBox="1"/>
          <p:nvPr/>
        </p:nvSpPr>
        <p:spPr>
          <a:xfrm>
            <a:off x="4602609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C3AE98-A280-91E3-5FB6-E88EC2C9D20C}"/>
              </a:ext>
            </a:extLst>
          </p:cNvPr>
          <p:cNvSpPr txBox="1"/>
          <p:nvPr/>
        </p:nvSpPr>
        <p:spPr>
          <a:xfrm>
            <a:off x="4602609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Leadership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50F8EE-5299-CEEE-96B0-B098E35B3E94}"/>
              </a:ext>
            </a:extLst>
          </p:cNvPr>
          <p:cNvSpPr txBox="1"/>
          <p:nvPr/>
        </p:nvSpPr>
        <p:spPr>
          <a:xfrm>
            <a:off x="4602609" y="5452733"/>
            <a:ext cx="2425512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993115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CD6D7F-464A-2D3C-FF23-BCB9978AFC90}"/>
              </a:ext>
            </a:extLst>
          </p:cNvPr>
          <p:cNvSpPr txBox="1"/>
          <p:nvPr/>
        </p:nvSpPr>
        <p:spPr>
          <a:xfrm>
            <a:off x="0" y="0"/>
            <a:ext cx="12192000" cy="855178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 &gt;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82059-A0E1-B22D-A17E-17AB63BDD114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EE385-60A0-585F-7026-36BF7E359DD1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B5327-1CD1-9EC6-AC13-1CE981E11428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7C5F2-6D1C-E59A-E5A7-4DED9A230009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FFB22B-7A0F-6013-1346-A7C8749E4D6E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931470BC-2B84-CC11-3C6F-018133B628EA}"/>
              </a:ext>
            </a:extLst>
          </p:cNvPr>
          <p:cNvSpPr/>
          <p:nvPr/>
        </p:nvSpPr>
        <p:spPr>
          <a:xfrm>
            <a:off x="2418908" y="1331429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58081807-8AF3-AC99-32C2-F8ECA006CF05}"/>
              </a:ext>
            </a:extLst>
          </p:cNvPr>
          <p:cNvSpPr/>
          <p:nvPr/>
        </p:nvSpPr>
        <p:spPr>
          <a:xfrm>
            <a:off x="2418907" y="2398673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DE6D162A-100E-26BB-FE25-A401B33E3519}"/>
              </a:ext>
            </a:extLst>
          </p:cNvPr>
          <p:cNvSpPr/>
          <p:nvPr/>
        </p:nvSpPr>
        <p:spPr>
          <a:xfrm>
            <a:off x="2418907" y="3465917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A2D10D51-C444-AD59-A36E-56136234B980}"/>
              </a:ext>
            </a:extLst>
          </p:cNvPr>
          <p:cNvSpPr/>
          <p:nvPr/>
        </p:nvSpPr>
        <p:spPr>
          <a:xfrm>
            <a:off x="2418907" y="4533161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66A99A73-F13B-B02F-5205-9E28FD5B4C8D}"/>
              </a:ext>
            </a:extLst>
          </p:cNvPr>
          <p:cNvSpPr/>
          <p:nvPr/>
        </p:nvSpPr>
        <p:spPr>
          <a:xfrm>
            <a:off x="2418907" y="5600404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5002C6-80C4-51B1-89AE-93B8B9AE5059}"/>
              </a:ext>
            </a:extLst>
          </p:cNvPr>
          <p:cNvSpPr txBox="1"/>
          <p:nvPr/>
        </p:nvSpPr>
        <p:spPr>
          <a:xfrm>
            <a:off x="4602609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498C6C-E475-3896-A87D-D07621C7636D}"/>
              </a:ext>
            </a:extLst>
          </p:cNvPr>
          <p:cNvSpPr txBox="1"/>
          <p:nvPr/>
        </p:nvSpPr>
        <p:spPr>
          <a:xfrm>
            <a:off x="4602609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Tenacity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BA903E-69EA-AD10-61F2-BB47A50A913E}"/>
              </a:ext>
            </a:extLst>
          </p:cNvPr>
          <p:cNvSpPr txBox="1"/>
          <p:nvPr/>
        </p:nvSpPr>
        <p:spPr>
          <a:xfrm>
            <a:off x="4602609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C3AE98-A280-91E3-5FB6-E88EC2C9D20C}"/>
              </a:ext>
            </a:extLst>
          </p:cNvPr>
          <p:cNvSpPr txBox="1"/>
          <p:nvPr/>
        </p:nvSpPr>
        <p:spPr>
          <a:xfrm>
            <a:off x="4602609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Leadership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50F8EE-5299-CEEE-96B0-B098E35B3E94}"/>
              </a:ext>
            </a:extLst>
          </p:cNvPr>
          <p:cNvSpPr txBox="1"/>
          <p:nvPr/>
        </p:nvSpPr>
        <p:spPr>
          <a:xfrm>
            <a:off x="4602609" y="5452733"/>
            <a:ext cx="2425512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977028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982D59-3479-2DFF-3932-A17A77FCE478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Knowledge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Always be open to learning new technology.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9734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982D59-3479-2DFF-3932-A17A77FCE478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Knowledge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be open to learning new technology.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Never be afraid to try a new way of doing something.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1696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982D59-3479-2DFF-3932-A17A77FCE478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Knowledge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be open to learning new technology.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Never be afraid to try a new way of doing something.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Stay current via newsletters, podcasts, and meetups.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153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1016CB-0FBA-9F29-01E3-13A519F3308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Tenacity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Demonstrate Tenacity by not giving up.</a:t>
            </a:r>
          </a:p>
        </p:txBody>
      </p:sp>
    </p:spTree>
    <p:extLst>
      <p:ext uri="{BB962C8B-B14F-4D97-AF65-F5344CB8AC3E}">
        <p14:creationId xmlns:p14="http://schemas.microsoft.com/office/powerpoint/2010/main" val="21686028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1016CB-0FBA-9F29-01E3-13A519F3308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Tenacity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Demonstrate Tenacity by not giving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But know when to ask for help.</a:t>
            </a:r>
          </a:p>
        </p:txBody>
      </p:sp>
    </p:spTree>
    <p:extLst>
      <p:ext uri="{BB962C8B-B14F-4D97-AF65-F5344CB8AC3E}">
        <p14:creationId xmlns:p14="http://schemas.microsoft.com/office/powerpoint/2010/main" val="15073260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1016CB-0FBA-9F29-01E3-13A519F3308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Tenacity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Demonstrate Tenacity by not giving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But know when to ask for help.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Always be eager to help others, even if you </a:t>
            </a:r>
            <a:r>
              <a:rPr lang="en-US" sz="3200" dirty="0" err="1">
                <a:solidFill>
                  <a:srgbClr val="FFFF00"/>
                </a:solidFill>
              </a:rPr>
              <a:t>dont</a:t>
            </a:r>
            <a:r>
              <a:rPr lang="en-US" sz="3200" dirty="0">
                <a:solidFill>
                  <a:srgbClr val="FFFF00"/>
                </a:solidFill>
              </a:rPr>
              <a:t> know the answer.</a:t>
            </a:r>
          </a:p>
        </p:txBody>
      </p:sp>
    </p:spTree>
    <p:extLst>
      <p:ext uri="{BB962C8B-B14F-4D97-AF65-F5344CB8AC3E}">
        <p14:creationId xmlns:p14="http://schemas.microsoft.com/office/powerpoint/2010/main" val="18498418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0CC0ED-6653-2D20-991D-34C3857E12D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Never be afraid to suggest a different approach, even if everyone disagrees.</a:t>
            </a:r>
          </a:p>
        </p:txBody>
      </p:sp>
    </p:spTree>
    <p:extLst>
      <p:ext uri="{BB962C8B-B14F-4D97-AF65-F5344CB8AC3E}">
        <p14:creationId xmlns:p14="http://schemas.microsoft.com/office/powerpoint/2010/main" val="414207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D98028-0E42-4938-834C-5398A4687268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Principal Software Engineer </a:t>
            </a:r>
          </a:p>
          <a:p>
            <a:r>
              <a:rPr lang="en-US" sz="3200" dirty="0">
                <a:solidFill>
                  <a:schemeClr val="bg1"/>
                </a:solidFill>
              </a:rPr>
              <a:t>at Aperture Science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Aperture Science is a scientific research company founded by Cave Johnson working with cutting edge AI technologies that will help power the future of all humanity.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10 to 20 years of experience</a:t>
            </a:r>
          </a:p>
          <a:p>
            <a:r>
              <a:rPr lang="en-US" sz="3200" dirty="0">
                <a:solidFill>
                  <a:schemeClr val="bg1"/>
                </a:solidFill>
              </a:rPr>
              <a:t>3 to 5 years working with the </a:t>
            </a:r>
            <a:r>
              <a:rPr lang="en-US" sz="3200" dirty="0" err="1">
                <a:solidFill>
                  <a:schemeClr val="bg1"/>
                </a:solidFill>
              </a:rPr>
              <a:t>Poopact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3+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Poopvelte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1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Poopify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Excellent communication skills</a:t>
            </a:r>
          </a:p>
        </p:txBody>
      </p:sp>
    </p:spTree>
    <p:extLst>
      <p:ext uri="{BB962C8B-B14F-4D97-AF65-F5344CB8AC3E}">
        <p14:creationId xmlns:p14="http://schemas.microsoft.com/office/powerpoint/2010/main" val="3273333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0CC0ED-6653-2D20-991D-34C3857E12D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Never be afraid to suggest a different approach, even if everyone disagrees.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Always try to look at the problem from a different angle.</a:t>
            </a:r>
          </a:p>
        </p:txBody>
      </p:sp>
    </p:spTree>
    <p:extLst>
      <p:ext uri="{BB962C8B-B14F-4D97-AF65-F5344CB8AC3E}">
        <p14:creationId xmlns:p14="http://schemas.microsoft.com/office/powerpoint/2010/main" val="36750164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0CC0ED-6653-2D20-991D-34C3857E12D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Never be afraid to suggest a different approach, even if everyone disagrees.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try to look at the problem from a different angle.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Champion your ideas; no one else will.</a:t>
            </a:r>
          </a:p>
        </p:txBody>
      </p:sp>
    </p:spTree>
    <p:extLst>
      <p:ext uri="{BB962C8B-B14F-4D97-AF65-F5344CB8AC3E}">
        <p14:creationId xmlns:p14="http://schemas.microsoft.com/office/powerpoint/2010/main" val="5623104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0CC0ED-6653-2D20-991D-34C3857E12D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Never be afraid to suggest a different approach, even if everyone disagrees.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try to look at the problem from a different angle.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Champion your ideas; no one else will.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FFFF00"/>
                </a:solidFill>
              </a:rPr>
              <a:t>Dont</a:t>
            </a:r>
            <a:r>
              <a:rPr lang="en-US" sz="3200" dirty="0">
                <a:solidFill>
                  <a:srgbClr val="FFFF00"/>
                </a:solidFill>
              </a:rPr>
              <a:t> stay silent, challenge the status quo.</a:t>
            </a:r>
          </a:p>
        </p:txBody>
      </p:sp>
    </p:spTree>
    <p:extLst>
      <p:ext uri="{BB962C8B-B14F-4D97-AF65-F5344CB8AC3E}">
        <p14:creationId xmlns:p14="http://schemas.microsoft.com/office/powerpoint/2010/main" val="41293273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B09DF9-FB52-7454-250A-77137E7A3B12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ALWAYS Help Others.</a:t>
            </a:r>
          </a:p>
        </p:txBody>
      </p:sp>
    </p:spTree>
    <p:extLst>
      <p:ext uri="{BB962C8B-B14F-4D97-AF65-F5344CB8AC3E}">
        <p14:creationId xmlns:p14="http://schemas.microsoft.com/office/powerpoint/2010/main" val="42847234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B09DF9-FB52-7454-250A-77137E7A3B12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Help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Champion other people's ideas; and make sure they get the credit.</a:t>
            </a:r>
          </a:p>
        </p:txBody>
      </p:sp>
    </p:spTree>
    <p:extLst>
      <p:ext uri="{BB962C8B-B14F-4D97-AF65-F5344CB8AC3E}">
        <p14:creationId xmlns:p14="http://schemas.microsoft.com/office/powerpoint/2010/main" val="23738709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B09DF9-FB52-7454-250A-77137E7A3B12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Help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Champion other people's ideas; and make sure they get the credit.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Listen.</a:t>
            </a:r>
          </a:p>
        </p:txBody>
      </p:sp>
    </p:spTree>
    <p:extLst>
      <p:ext uri="{BB962C8B-B14F-4D97-AF65-F5344CB8AC3E}">
        <p14:creationId xmlns:p14="http://schemas.microsoft.com/office/powerpoint/2010/main" val="40234255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B09DF9-FB52-7454-250A-77137E7A3B12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Help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Champion other people's ideas; and make sure they get the credit.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Listen.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Take ownership.</a:t>
            </a:r>
          </a:p>
        </p:txBody>
      </p:sp>
    </p:spTree>
    <p:extLst>
      <p:ext uri="{BB962C8B-B14F-4D97-AF65-F5344CB8AC3E}">
        <p14:creationId xmlns:p14="http://schemas.microsoft.com/office/powerpoint/2010/main" val="3463063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B09DF9-FB52-7454-250A-77137E7A3B12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Help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Champion other people's ideas; and make sure they get the credit.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Listen.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Take ownership.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Own your shit.</a:t>
            </a:r>
          </a:p>
        </p:txBody>
      </p:sp>
    </p:spTree>
    <p:extLst>
      <p:ext uri="{BB962C8B-B14F-4D97-AF65-F5344CB8AC3E}">
        <p14:creationId xmlns:p14="http://schemas.microsoft.com/office/powerpoint/2010/main" val="39793829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1B000F-74AA-53CB-9C3E-2DA89BBFA36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Be verbose.</a:t>
            </a:r>
          </a:p>
        </p:txBody>
      </p:sp>
    </p:spTree>
    <p:extLst>
      <p:ext uri="{BB962C8B-B14F-4D97-AF65-F5344CB8AC3E}">
        <p14:creationId xmlns:p14="http://schemas.microsoft.com/office/powerpoint/2010/main" val="24720780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1B000F-74AA-53CB-9C3E-2DA89BBFA36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Be verbose.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Stop being afraid to write.</a:t>
            </a:r>
          </a:p>
        </p:txBody>
      </p:sp>
    </p:spTree>
    <p:extLst>
      <p:ext uri="{BB962C8B-B14F-4D97-AF65-F5344CB8AC3E}">
        <p14:creationId xmlns:p14="http://schemas.microsoft.com/office/powerpoint/2010/main" val="32518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D98028-0E42-4938-834C-5398A4687268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Principal Software Engineer </a:t>
            </a:r>
          </a:p>
          <a:p>
            <a:r>
              <a:rPr lang="en-US" sz="3200" dirty="0">
                <a:solidFill>
                  <a:schemeClr val="bg1"/>
                </a:solidFill>
              </a:rPr>
              <a:t>at Aperture Science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Aperture Science is a scientific research company founded by Cave Johnson working with cutting edge AI technologies that will help power the future of all humanity.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rgbClr val="FFFF00"/>
                </a:solidFill>
              </a:rPr>
              <a:t>10 to 20 years of experience</a:t>
            </a:r>
          </a:p>
          <a:p>
            <a:r>
              <a:rPr lang="en-US" sz="3200" dirty="0">
                <a:solidFill>
                  <a:schemeClr val="bg1"/>
                </a:solidFill>
              </a:rPr>
              <a:t>3 to 5 years working with the </a:t>
            </a:r>
            <a:r>
              <a:rPr lang="en-US" sz="3200" dirty="0" err="1">
                <a:solidFill>
                  <a:schemeClr val="bg1"/>
                </a:solidFill>
              </a:rPr>
              <a:t>Poopact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3+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Poopvelte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1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Poopify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Excellent communication skills</a:t>
            </a:r>
          </a:p>
        </p:txBody>
      </p:sp>
    </p:spTree>
    <p:extLst>
      <p:ext uri="{BB962C8B-B14F-4D97-AF65-F5344CB8AC3E}">
        <p14:creationId xmlns:p14="http://schemas.microsoft.com/office/powerpoint/2010/main" val="12959149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1B000F-74AA-53CB-9C3E-2DA89BBFA36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Be verbose.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Write everything; design docs, documentation, missives.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Speak up.</a:t>
            </a:r>
          </a:p>
        </p:txBody>
      </p:sp>
    </p:spTree>
    <p:extLst>
      <p:ext uri="{BB962C8B-B14F-4D97-AF65-F5344CB8AC3E}">
        <p14:creationId xmlns:p14="http://schemas.microsoft.com/office/powerpoint/2010/main" val="28511515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1B000F-74AA-53CB-9C3E-2DA89BBFA36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Be verbose.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Stop being afraid to write.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Speak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Get great at presenting and public speaking.</a:t>
            </a:r>
          </a:p>
        </p:txBody>
      </p:sp>
    </p:spTree>
    <p:extLst>
      <p:ext uri="{BB962C8B-B14F-4D97-AF65-F5344CB8AC3E}">
        <p14:creationId xmlns:p14="http://schemas.microsoft.com/office/powerpoint/2010/main" val="33592457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1B000F-74AA-53CB-9C3E-2DA89BBFA36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Be verbose.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Stop being afraid to write.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Speak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Get great at presenting and public speaking.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Make small talk.</a:t>
            </a:r>
          </a:p>
        </p:txBody>
      </p:sp>
    </p:spTree>
    <p:extLst>
      <p:ext uri="{BB962C8B-B14F-4D97-AF65-F5344CB8AC3E}">
        <p14:creationId xmlns:p14="http://schemas.microsoft.com/office/powerpoint/2010/main" val="18887675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3347DA-C68B-995D-659B-31E54DD429F9}"/>
              </a:ext>
            </a:extLst>
          </p:cNvPr>
          <p:cNvSpPr txBox="1"/>
          <p:nvPr/>
        </p:nvSpPr>
        <p:spPr>
          <a:xfrm>
            <a:off x="6778255" y="3429000"/>
            <a:ext cx="3514060" cy="3179135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Be verbose.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Stop being afraid to write.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Speak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Get great at presenting and public speaking.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Make small talk.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2E9754-EEAE-C04D-DE08-49E20343F2B1}"/>
              </a:ext>
            </a:extLst>
          </p:cNvPr>
          <p:cNvSpPr txBox="1"/>
          <p:nvPr/>
        </p:nvSpPr>
        <p:spPr>
          <a:xfrm>
            <a:off x="1568302" y="3429000"/>
            <a:ext cx="4758070" cy="315787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Help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Champion other people's ideas; and make sure they get the credit.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Listen.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Take ownership.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Own your shit.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FFCFC1-FCBC-DAFC-8888-49130A224A0D}"/>
              </a:ext>
            </a:extLst>
          </p:cNvPr>
          <p:cNvSpPr txBox="1"/>
          <p:nvPr/>
        </p:nvSpPr>
        <p:spPr>
          <a:xfrm>
            <a:off x="0" y="0"/>
            <a:ext cx="4295553" cy="29718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Insight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Never be afraid to suggest a different approach, even if everyone disagrees.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try to look at the problem from a different angle.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Champion your ideas; no one else will.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Dont</a:t>
            </a:r>
            <a:r>
              <a:rPr lang="en-US" sz="2000" dirty="0">
                <a:solidFill>
                  <a:schemeClr val="bg1"/>
                </a:solidFill>
              </a:rPr>
              <a:t> stay silent, challenge the status quo.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D5B33-875D-1F5C-E08A-3572C0960EB9}"/>
              </a:ext>
            </a:extLst>
          </p:cNvPr>
          <p:cNvSpPr txBox="1"/>
          <p:nvPr/>
        </p:nvSpPr>
        <p:spPr>
          <a:xfrm>
            <a:off x="4494915" y="0"/>
            <a:ext cx="3514059" cy="2535865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Tenacity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Demonstrate Tenacity by not giving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But know when to ask for help.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be eager to help others, even if you </a:t>
            </a:r>
            <a:r>
              <a:rPr lang="en-US" sz="2000" dirty="0" err="1">
                <a:solidFill>
                  <a:schemeClr val="bg1"/>
                </a:solidFill>
              </a:rPr>
              <a:t>dont</a:t>
            </a:r>
            <a:r>
              <a:rPr lang="en-US" sz="2000" dirty="0">
                <a:solidFill>
                  <a:schemeClr val="bg1"/>
                </a:solidFill>
              </a:rPr>
              <a:t> know the answer.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344F15-DE19-DBBF-6E0B-936388B028ED}"/>
              </a:ext>
            </a:extLst>
          </p:cNvPr>
          <p:cNvSpPr txBox="1"/>
          <p:nvPr/>
        </p:nvSpPr>
        <p:spPr>
          <a:xfrm>
            <a:off x="8208335" y="0"/>
            <a:ext cx="3848986" cy="2668772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Knowledge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be open to learning new technology.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Never be afraid to try a new way of doing something.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Stay current via newsletters, podcasts, and meetups.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0022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BA738E0-B77A-7650-C260-FBE30ED0EC39}"/>
              </a:ext>
            </a:extLst>
          </p:cNvPr>
          <p:cNvSpPr txBox="1"/>
          <p:nvPr/>
        </p:nvSpPr>
        <p:spPr>
          <a:xfrm>
            <a:off x="6778255" y="3429000"/>
            <a:ext cx="3514060" cy="3179135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Be verbose.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Stop being afraid to write.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Speak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Get great at presenting and public speaking.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Make small talk.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B09FAD-E13E-8F94-FFCF-15DEA0822CF9}"/>
              </a:ext>
            </a:extLst>
          </p:cNvPr>
          <p:cNvSpPr txBox="1"/>
          <p:nvPr/>
        </p:nvSpPr>
        <p:spPr>
          <a:xfrm>
            <a:off x="1568302" y="3429000"/>
            <a:ext cx="4758070" cy="315787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Help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Champion other people's ideas; and make sure they get the credit.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Listen.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Take ownership.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Own your shit.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5091E-9464-C002-08B1-CB0CFBA8D092}"/>
              </a:ext>
            </a:extLst>
          </p:cNvPr>
          <p:cNvSpPr txBox="1"/>
          <p:nvPr/>
        </p:nvSpPr>
        <p:spPr>
          <a:xfrm>
            <a:off x="0" y="0"/>
            <a:ext cx="4295553" cy="29718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Insight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Never be afraid to suggest a different approach, even if everyone disagrees.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try to look at the problem from a different angle.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Champion your ideas; no one else will.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Dont</a:t>
            </a:r>
            <a:r>
              <a:rPr lang="en-US" sz="2000" dirty="0">
                <a:solidFill>
                  <a:schemeClr val="bg1"/>
                </a:solidFill>
              </a:rPr>
              <a:t> stay silent, challenge the status quo.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DE9622-6DA2-C1D5-2F6A-8BB950D52006}"/>
              </a:ext>
            </a:extLst>
          </p:cNvPr>
          <p:cNvSpPr txBox="1"/>
          <p:nvPr/>
        </p:nvSpPr>
        <p:spPr>
          <a:xfrm>
            <a:off x="4494915" y="0"/>
            <a:ext cx="3514059" cy="2535865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Tenacity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Demonstrate Tenacity by not giving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But know when to ask for help.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be eager to help others, even if you </a:t>
            </a:r>
            <a:r>
              <a:rPr lang="en-US" sz="2000" dirty="0" err="1">
                <a:solidFill>
                  <a:schemeClr val="bg1"/>
                </a:solidFill>
              </a:rPr>
              <a:t>dont</a:t>
            </a:r>
            <a:r>
              <a:rPr lang="en-US" sz="2000" dirty="0">
                <a:solidFill>
                  <a:schemeClr val="bg1"/>
                </a:solidFill>
              </a:rPr>
              <a:t> know the answer.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365468-3324-9751-1115-4C9B9989DBDA}"/>
              </a:ext>
            </a:extLst>
          </p:cNvPr>
          <p:cNvSpPr txBox="1"/>
          <p:nvPr/>
        </p:nvSpPr>
        <p:spPr>
          <a:xfrm>
            <a:off x="8208335" y="0"/>
            <a:ext cx="3848986" cy="2668772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Knowledge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be open to learning new technology.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Never be afraid to try a new way of doing something.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Stay current via newsletters, podcasts, and meetups.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0353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D891748-B796-B90F-3019-436CF7F7A7C7}"/>
              </a:ext>
            </a:extLst>
          </p:cNvPr>
          <p:cNvSpPr txBox="1"/>
          <p:nvPr/>
        </p:nvSpPr>
        <p:spPr>
          <a:xfrm>
            <a:off x="6778255" y="3429000"/>
            <a:ext cx="3514060" cy="3179135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Be verbose.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Stop being afraid to write.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Speak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Get great at presenting and public speaking.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Make small talk.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77B8C6-DE62-5D3C-2E8A-96B98F342775}"/>
              </a:ext>
            </a:extLst>
          </p:cNvPr>
          <p:cNvSpPr txBox="1"/>
          <p:nvPr/>
        </p:nvSpPr>
        <p:spPr>
          <a:xfrm>
            <a:off x="1568302" y="3429000"/>
            <a:ext cx="4758070" cy="315787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Help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Champion other people's ideas; and make sure they get the credit.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Listen.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Take ownership.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Own your shit.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E73B7C-2DA8-2256-B17E-FF832185BD68}"/>
              </a:ext>
            </a:extLst>
          </p:cNvPr>
          <p:cNvSpPr txBox="1"/>
          <p:nvPr/>
        </p:nvSpPr>
        <p:spPr>
          <a:xfrm>
            <a:off x="0" y="0"/>
            <a:ext cx="4295553" cy="29718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Insight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Never be afraid to suggest a different approach, even if everyone disagrees.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try to look at the problem from a different angle.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Champion your ideas; no one else will.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Dont</a:t>
            </a:r>
            <a:r>
              <a:rPr lang="en-US" sz="2000" dirty="0">
                <a:solidFill>
                  <a:schemeClr val="bg1"/>
                </a:solidFill>
              </a:rPr>
              <a:t> stay silent, challenge the status quo.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331368-99AB-5E88-5D02-867EC1298F9E}"/>
              </a:ext>
            </a:extLst>
          </p:cNvPr>
          <p:cNvSpPr txBox="1"/>
          <p:nvPr/>
        </p:nvSpPr>
        <p:spPr>
          <a:xfrm>
            <a:off x="4494915" y="0"/>
            <a:ext cx="3514059" cy="2535865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Tenacity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Demonstrate Tenacity by not giving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But know when to ask for help.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be eager to help others, even if you </a:t>
            </a:r>
            <a:r>
              <a:rPr lang="en-US" sz="2000" dirty="0" err="1">
                <a:solidFill>
                  <a:schemeClr val="bg1"/>
                </a:solidFill>
              </a:rPr>
              <a:t>dont</a:t>
            </a:r>
            <a:r>
              <a:rPr lang="en-US" sz="2000" dirty="0">
                <a:solidFill>
                  <a:schemeClr val="bg1"/>
                </a:solidFill>
              </a:rPr>
              <a:t> know the answer.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24CFA8-59E0-C892-2350-4EDF6F9B26E7}"/>
              </a:ext>
            </a:extLst>
          </p:cNvPr>
          <p:cNvSpPr txBox="1"/>
          <p:nvPr/>
        </p:nvSpPr>
        <p:spPr>
          <a:xfrm>
            <a:off x="8208335" y="0"/>
            <a:ext cx="3848986" cy="2668772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Knowledge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be open to learning new technology.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Never be afraid to try a new way of doing something.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Stay current via newsletters, podcasts, and meetups.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5159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Brian Posehn - Wikipedia">
            <a:extLst>
              <a:ext uri="{FF2B5EF4-FFF2-40B4-BE49-F238E27FC236}">
                <a16:creationId xmlns:a16="http://schemas.microsoft.com/office/drawing/2014/main" id="{CA52C683-6884-C473-8F7A-A2A190B9D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3" y="599890"/>
            <a:ext cx="3436857" cy="565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84F5EA-23EC-CD98-4E99-53E8D4F21732}"/>
              </a:ext>
            </a:extLst>
          </p:cNvPr>
          <p:cNvSpPr txBox="1"/>
          <p:nvPr/>
        </p:nvSpPr>
        <p:spPr>
          <a:xfrm>
            <a:off x="4478993" y="331434"/>
            <a:ext cx="5564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FFFF"/>
                </a:solidFill>
              </a:rPr>
              <a:t>Glen R. Goodwin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A35A7B-B0E5-B6C3-568C-F37EDC2CE446}"/>
              </a:ext>
            </a:extLst>
          </p:cNvPr>
          <p:cNvGrpSpPr/>
          <p:nvPr/>
        </p:nvGrpSpPr>
        <p:grpSpPr>
          <a:xfrm>
            <a:off x="4546142" y="5290800"/>
            <a:ext cx="6312917" cy="1049812"/>
            <a:chOff x="4546142" y="4825764"/>
            <a:chExt cx="6312917" cy="104981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B477C0-83AC-B852-095A-176203DFBE15}"/>
                </a:ext>
              </a:extLst>
            </p:cNvPr>
            <p:cNvSpPr txBox="1"/>
            <p:nvPr/>
          </p:nvSpPr>
          <p:spPr>
            <a:xfrm>
              <a:off x="5516699" y="4825764"/>
              <a:ext cx="53423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>
                      <a:lumMod val="75000"/>
                    </a:schemeClr>
                  </a:solidFill>
                </a:rPr>
                <a:t>github.com/arei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046EBA-D8B4-C701-2DFB-04A65BD93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6142" y="5007173"/>
              <a:ext cx="873747" cy="868403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EA28AD6-19DF-EB3E-EBC0-52863D88C954}"/>
              </a:ext>
            </a:extLst>
          </p:cNvPr>
          <p:cNvGrpSpPr/>
          <p:nvPr/>
        </p:nvGrpSpPr>
        <p:grpSpPr>
          <a:xfrm>
            <a:off x="4546143" y="3237849"/>
            <a:ext cx="3645199" cy="1015663"/>
            <a:chOff x="4546143" y="3402224"/>
            <a:chExt cx="3645199" cy="101566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C028E4-6802-6B63-F522-AC481452B116}"/>
                </a:ext>
              </a:extLst>
            </p:cNvPr>
            <p:cNvSpPr txBox="1"/>
            <p:nvPr/>
          </p:nvSpPr>
          <p:spPr>
            <a:xfrm>
              <a:off x="5516699" y="3402224"/>
              <a:ext cx="26746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>
                      <a:lumMod val="75000"/>
                    </a:schemeClr>
                  </a:solidFill>
                </a:rPr>
                <a:t>arei.net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751CA09-D595-9EFC-958B-5401B6401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46143" y="3593220"/>
              <a:ext cx="873747" cy="805663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A718C5-0ED2-CC81-33E0-5E3548AC4379}"/>
              </a:ext>
            </a:extLst>
          </p:cNvPr>
          <p:cNvGrpSpPr/>
          <p:nvPr/>
        </p:nvGrpSpPr>
        <p:grpSpPr>
          <a:xfrm>
            <a:off x="4546142" y="4264452"/>
            <a:ext cx="4130909" cy="1016239"/>
            <a:chOff x="4546142" y="1968690"/>
            <a:chExt cx="4130909" cy="101623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B86193-F262-E8EF-6BCA-B747DBE12800}"/>
                </a:ext>
              </a:extLst>
            </p:cNvPr>
            <p:cNvSpPr txBox="1"/>
            <p:nvPr/>
          </p:nvSpPr>
          <p:spPr>
            <a:xfrm>
              <a:off x="5516699" y="1968690"/>
              <a:ext cx="316035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>
                      <a:lumMod val="75000"/>
                    </a:schemeClr>
                  </a:solidFill>
                </a:rPr>
                <a:t>@</a:t>
              </a:r>
              <a:r>
                <a:rPr lang="en-US" sz="6000" b="1" dirty="0" err="1">
                  <a:solidFill>
                    <a:schemeClr val="bg1">
                      <a:lumMod val="75000"/>
                    </a:schemeClr>
                  </a:solidFill>
                </a:rPr>
                <a:t>areinet</a:t>
              </a:r>
              <a:endParaRPr lang="en-US" sz="6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DE032C7-33D0-48A1-FCA2-BA15B9F8F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46142" y="2116526"/>
              <a:ext cx="873747" cy="868403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6D983AA-BC5C-6EA5-570E-060A49D8FB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142" y="1539822"/>
            <a:ext cx="3914719" cy="170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862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453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ick And Morty You Pass Butter GIF - Rick And Morty You Pass Butter Welcome To The Club GIFs">
            <a:extLst>
              <a:ext uri="{FF2B5EF4-FFF2-40B4-BE49-F238E27FC236}">
                <a16:creationId xmlns:a16="http://schemas.microsoft.com/office/drawing/2014/main" id="{32CDD563-626C-AAFD-E345-2075B2E8F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40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ee Images : male, pet, bucket, sad, fun, vertebrate, within, a serious,  small to medium sized cats, cat like mammal 1669x2397 - - 370999 - Free  stock photos - PxHere">
            <a:extLst>
              <a:ext uri="{FF2B5EF4-FFF2-40B4-BE49-F238E27FC236}">
                <a16:creationId xmlns:a16="http://schemas.microsoft.com/office/drawing/2014/main" id="{DBB7EB91-58A6-1CF5-8A37-D1D918A0B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69" y="179378"/>
            <a:ext cx="4518062" cy="649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81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D801882-6442-F2EF-A1CF-F96DA6CC6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272481"/>
      </p:ext>
    </p:extLst>
  </p:cSld>
  <p:clrMapOvr>
    <a:masterClrMapping/>
  </p:clrMapOvr>
</p:sld>
</file>

<file path=ppt/theme/theme1.xml><?xml version="1.0" encoding="utf-8"?>
<a:theme xmlns:a="http://schemas.openxmlformats.org/drawingml/2006/main" name="GlenDefaultBlac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enDefaultBlack" id="{93AA3ADA-3CA0-49E5-A275-DED49343F50B}" vid="{FB9BF9E2-D6FD-491F-A6DD-30F78DF57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GlenDefaultBlack</Template>
  <TotalTime>1641</TotalTime>
  <Words>5623</Words>
  <Application>Microsoft Office PowerPoint</Application>
  <PresentationFormat>Widescreen</PresentationFormat>
  <Paragraphs>1291</Paragraphs>
  <Slides>67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Calibri</vt:lpstr>
      <vt:lpstr>Calibri Light</vt:lpstr>
      <vt:lpstr>GlenDefaultBlack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 Goodwin</dc:creator>
  <cp:lastModifiedBy>Glen Goodwin</cp:lastModifiedBy>
  <cp:revision>24</cp:revision>
  <dcterms:created xsi:type="dcterms:W3CDTF">2023-01-29T20:35:55Z</dcterms:created>
  <dcterms:modified xsi:type="dcterms:W3CDTF">2023-01-30T23:57:51Z</dcterms:modified>
</cp:coreProperties>
</file>