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8" r:id="rId3"/>
    <p:sldId id="446" r:id="rId4"/>
    <p:sldId id="365" r:id="rId5"/>
    <p:sldId id="332" r:id="rId6"/>
    <p:sldId id="338" r:id="rId7"/>
    <p:sldId id="344" r:id="rId8"/>
    <p:sldId id="345" r:id="rId9"/>
    <p:sldId id="346" r:id="rId10"/>
    <p:sldId id="339" r:id="rId11"/>
    <p:sldId id="371" r:id="rId12"/>
    <p:sldId id="372" r:id="rId13"/>
    <p:sldId id="350" r:id="rId14"/>
    <p:sldId id="355" r:id="rId15"/>
    <p:sldId id="373" r:id="rId16"/>
    <p:sldId id="374" r:id="rId17"/>
    <p:sldId id="356" r:id="rId18"/>
    <p:sldId id="375" r:id="rId19"/>
    <p:sldId id="358" r:id="rId20"/>
    <p:sldId id="360" r:id="rId21"/>
    <p:sldId id="361" r:id="rId22"/>
    <p:sldId id="362" r:id="rId23"/>
    <p:sldId id="363" r:id="rId24"/>
    <p:sldId id="364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4" r:id="rId40"/>
    <p:sldId id="393" r:id="rId41"/>
    <p:sldId id="392" r:id="rId42"/>
    <p:sldId id="391" r:id="rId43"/>
    <p:sldId id="390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6" r:id="rId55"/>
    <p:sldId id="407" r:id="rId56"/>
    <p:sldId id="412" r:id="rId57"/>
    <p:sldId id="447" r:id="rId58"/>
    <p:sldId id="415" r:id="rId59"/>
    <p:sldId id="419" r:id="rId60"/>
    <p:sldId id="418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41" r:id="rId72"/>
    <p:sldId id="442" r:id="rId73"/>
    <p:sldId id="430" r:id="rId74"/>
    <p:sldId id="431" r:id="rId75"/>
    <p:sldId id="432" r:id="rId76"/>
    <p:sldId id="433" r:id="rId77"/>
    <p:sldId id="434" r:id="rId78"/>
    <p:sldId id="435" r:id="rId79"/>
    <p:sldId id="445" r:id="rId80"/>
    <p:sldId id="436" r:id="rId81"/>
    <p:sldId id="437" r:id="rId82"/>
    <p:sldId id="438" r:id="rId83"/>
    <p:sldId id="439" r:id="rId84"/>
    <p:sldId id="443" r:id="rId85"/>
    <p:sldId id="444" r:id="rId86"/>
    <p:sldId id="440" r:id="rId87"/>
    <p:sldId id="405" r:id="rId88"/>
    <p:sldId id="33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E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6193" autoAdjust="0"/>
  </p:normalViewPr>
  <p:slideViewPr>
    <p:cSldViewPr snapToGrid="0">
      <p:cViewPr varScale="1">
        <p:scale>
          <a:sx n="123" d="100"/>
          <a:sy n="123" d="100"/>
        </p:scale>
        <p:origin x="15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A6C85-6D17-41BC-B268-7A24D529B2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91A4-FEF1-422C-B90B-6C35972E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right, let's get going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case</a:t>
            </a:r>
          </a:p>
          <a:p>
            <a:endParaRPr lang="en-US" dirty="0"/>
          </a:p>
          <a:p>
            <a:r>
              <a:rPr lang="en-US" dirty="0"/>
              <a:t>when we say enterprise software</a:t>
            </a:r>
          </a:p>
          <a:p>
            <a:r>
              <a:rPr lang="en-US" dirty="0"/>
              <a:t>We mean software that is</a:t>
            </a:r>
          </a:p>
          <a:p>
            <a:endParaRPr lang="en-US" dirty="0"/>
          </a:p>
          <a:p>
            <a:r>
              <a:rPr lang="en-US" dirty="0"/>
              <a:t>Stable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Configurable</a:t>
            </a:r>
          </a:p>
          <a:p>
            <a:r>
              <a:rPr lang="en-US" dirty="0"/>
              <a:t>Performant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specifically for tonight</a:t>
            </a:r>
          </a:p>
          <a:p>
            <a:r>
              <a:rPr lang="en-US" dirty="0"/>
              <a:t>We are going to focus</a:t>
            </a:r>
          </a:p>
          <a:p>
            <a:r>
              <a:rPr lang="en-US" dirty="0"/>
              <a:t>On these three qualities</a:t>
            </a:r>
          </a:p>
          <a:p>
            <a:r>
              <a:rPr lang="en-US" dirty="0"/>
              <a:t>In the interest of</a:t>
            </a:r>
          </a:p>
          <a:p>
            <a:r>
              <a:rPr lang="en-US" dirty="0"/>
              <a:t>Getting to the beer quicker</a:t>
            </a:r>
          </a:p>
          <a:p>
            <a:endParaRPr lang="en-US" dirty="0"/>
          </a:p>
          <a:p>
            <a:r>
              <a:rPr lang="en-US" dirty="0"/>
              <a:t>The other three are also important</a:t>
            </a:r>
          </a:p>
          <a:p>
            <a:r>
              <a:rPr lang="en-US" dirty="0"/>
              <a:t>But they are a talk </a:t>
            </a:r>
          </a:p>
          <a:p>
            <a:r>
              <a:rPr lang="en-US" dirty="0"/>
              <a:t>for another day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now,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begin with </a:t>
            </a:r>
            <a:r>
              <a:rPr lang="en-US" dirty="0" err="1"/>
              <a:t>AwesomeLog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r>
              <a:rPr lang="en-US" dirty="0"/>
              <a:t> provides a basic</a:t>
            </a:r>
          </a:p>
          <a:p>
            <a:r>
              <a:rPr lang="en-US" dirty="0"/>
              <a:t>out of the box</a:t>
            </a:r>
          </a:p>
          <a:p>
            <a:r>
              <a:rPr lang="en-US" dirty="0"/>
              <a:t>logging solution that is</a:t>
            </a:r>
          </a:p>
          <a:p>
            <a:r>
              <a:rPr lang="en-US" dirty="0"/>
              <a:t>ready to go with</a:t>
            </a:r>
          </a:p>
          <a:p>
            <a:r>
              <a:rPr lang="en-US" dirty="0"/>
              <a:t>zero configuration</a:t>
            </a:r>
          </a:p>
          <a:p>
            <a:r>
              <a:rPr lang="en-US" dirty="0"/>
              <a:t>but also allows for a</a:t>
            </a:r>
          </a:p>
          <a:p>
            <a:r>
              <a:rPr lang="en-US" dirty="0"/>
              <a:t>highly configurable</a:t>
            </a:r>
          </a:p>
          <a:p>
            <a:r>
              <a:rPr lang="en-US" dirty="0"/>
              <a:t>logging solution</a:t>
            </a:r>
          </a:p>
          <a:p>
            <a:r>
              <a:rPr lang="en-US" dirty="0"/>
              <a:t>to handle your logging right.</a:t>
            </a:r>
          </a:p>
          <a:p>
            <a:endParaRPr lang="en-US" dirty="0"/>
          </a:p>
          <a:p>
            <a:r>
              <a:rPr lang="en-US" dirty="0"/>
              <a:t>But really,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4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</a:t>
            </a:r>
          </a:p>
          <a:p>
            <a:r>
              <a:rPr lang="en-US" dirty="0"/>
              <a:t>by installing it.</a:t>
            </a:r>
          </a:p>
          <a:p>
            <a:endParaRPr lang="en-US" dirty="0"/>
          </a:p>
          <a:p>
            <a:r>
              <a:rPr lang="en-US" dirty="0"/>
              <a:t>Once installed, </a:t>
            </a:r>
          </a:p>
          <a:p>
            <a:r>
              <a:rPr lang="en-US" dirty="0"/>
              <a:t>we can use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In </a:t>
            </a:r>
            <a:r>
              <a:rPr lang="en-US" b="1" dirty="0"/>
              <a:t>three</a:t>
            </a:r>
            <a:r>
              <a:rPr lang="en-US" dirty="0"/>
              <a:t> simple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That's 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AwesomeLog</a:t>
            </a:r>
            <a:r>
              <a:rPr lang="en-US" dirty="0"/>
              <a:t> will spin itself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3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start handling any Log calls you make,</a:t>
            </a:r>
          </a:p>
          <a:p>
            <a:r>
              <a:rPr lang="en-US" dirty="0"/>
              <a:t>like these examples here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Once you've started </a:t>
            </a:r>
            <a:r>
              <a:rPr lang="en-US" dirty="0" err="1"/>
              <a:t>AwesomeLog</a:t>
            </a:r>
            <a:r>
              <a:rPr lang="en-US" dirty="0"/>
              <a:t> you can use</a:t>
            </a:r>
          </a:p>
          <a:p>
            <a:r>
              <a:rPr lang="en-US" dirty="0"/>
              <a:t>it anywhere in your application</a:t>
            </a:r>
          </a:p>
          <a:p>
            <a:r>
              <a:rPr lang="en-US" dirty="0"/>
              <a:t>without needing to initialize </a:t>
            </a:r>
          </a:p>
          <a:p>
            <a:r>
              <a:rPr lang="en-US" dirty="0"/>
              <a:t>or start it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0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just require it,</a:t>
            </a:r>
          </a:p>
          <a:p>
            <a:r>
              <a:rPr lang="en-US" dirty="0"/>
              <a:t>and use it</a:t>
            </a:r>
          </a:p>
          <a:p>
            <a:r>
              <a:rPr lang="en-US" dirty="0"/>
              <a:t>in any of your sub-modules.</a:t>
            </a:r>
          </a:p>
          <a:p>
            <a:endParaRPr lang="en-US" dirty="0"/>
          </a:p>
          <a:p>
            <a:r>
              <a:rPr lang="en-US" dirty="0"/>
              <a:t>I mentioned earlier that </a:t>
            </a:r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is highly configurable.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7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initialize </a:t>
            </a:r>
            <a:r>
              <a:rPr lang="en-US" dirty="0" err="1"/>
              <a:t>AwesomeLog</a:t>
            </a:r>
            <a:r>
              <a:rPr lang="en-US" dirty="0"/>
              <a:t>,</a:t>
            </a:r>
          </a:p>
          <a:p>
            <a:r>
              <a:rPr lang="en-US" dirty="0"/>
              <a:t>you may pass an optional configuration object</a:t>
            </a:r>
          </a:p>
          <a:p>
            <a:r>
              <a:rPr lang="en-US" dirty="0"/>
              <a:t>to change </a:t>
            </a:r>
            <a:r>
              <a:rPr lang="en-US" dirty="0" err="1"/>
              <a:t>AwesomeLog</a:t>
            </a:r>
            <a:r>
              <a:rPr lang="en-US" dirty="0"/>
              <a:t> from its defaults.</a:t>
            </a:r>
          </a:p>
          <a:p>
            <a:endParaRPr lang="en-US" dirty="0"/>
          </a:p>
          <a:p>
            <a:r>
              <a:rPr lang="en-US" dirty="0"/>
              <a:t>For example, by default </a:t>
            </a:r>
            <a:r>
              <a:rPr lang="en-US" dirty="0" err="1"/>
              <a:t>AwesomeLog</a:t>
            </a:r>
            <a:r>
              <a:rPr lang="en-US" dirty="0"/>
              <a:t> has five logging levels:</a:t>
            </a:r>
          </a:p>
          <a:p>
            <a:r>
              <a:rPr lang="en-US" dirty="0"/>
              <a:t>Access, Error, Warn, Info and Debug.</a:t>
            </a:r>
          </a:p>
          <a:p>
            <a:endParaRPr lang="en-US" dirty="0"/>
          </a:p>
          <a:p>
            <a:r>
              <a:rPr lang="en-US" dirty="0"/>
              <a:t>Say we wanted to add a new level: SILLY</a:t>
            </a:r>
          </a:p>
          <a:p>
            <a:endParaRPr lang="en-US" dirty="0"/>
          </a:p>
          <a:p>
            <a:r>
              <a:rPr lang="en-US" dirty="0"/>
              <a:t>We just tell </a:t>
            </a:r>
            <a:r>
              <a:rPr lang="en-US" dirty="0" err="1"/>
              <a:t>AwesomeLog</a:t>
            </a:r>
            <a:r>
              <a:rPr lang="en-US" dirty="0"/>
              <a:t> during initialization</a:t>
            </a:r>
          </a:p>
          <a:p>
            <a:r>
              <a:rPr lang="en-US" dirty="0"/>
              <a:t>our new configuration,</a:t>
            </a:r>
          </a:p>
          <a:p>
            <a:r>
              <a:rPr lang="en-US" dirty="0"/>
              <a:t>in this example </a:t>
            </a:r>
          </a:p>
          <a:p>
            <a:r>
              <a:rPr lang="en-US" dirty="0"/>
              <a:t>changing the levels,</a:t>
            </a:r>
          </a:p>
          <a:p>
            <a:r>
              <a:rPr lang="en-US" dirty="0"/>
              <a:t>and </a:t>
            </a:r>
            <a:r>
              <a:rPr lang="en-US" dirty="0" err="1"/>
              <a:t>AwesomeLog</a:t>
            </a:r>
            <a:r>
              <a:rPr lang="en-US" dirty="0"/>
              <a:t> handles the rest.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There is a lot more you can do with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with very little configuration...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Glen.</a:t>
            </a:r>
          </a:p>
          <a:p>
            <a:endParaRPr lang="en-US" dirty="0"/>
          </a:p>
          <a:p>
            <a:r>
              <a:rPr lang="en-US" dirty="0"/>
              <a:t>BIG UP FRONT WARNING FOR EVERYONE</a:t>
            </a:r>
          </a:p>
          <a:p>
            <a:endParaRPr lang="en-US" dirty="0"/>
          </a:p>
          <a:p>
            <a:r>
              <a:rPr lang="en-US" dirty="0"/>
              <a:t>I am going to be going</a:t>
            </a:r>
          </a:p>
          <a:p>
            <a:r>
              <a:rPr lang="en-US" dirty="0"/>
              <a:t>pretty fast through this.</a:t>
            </a:r>
          </a:p>
          <a:p>
            <a:r>
              <a:rPr lang="en-US" dirty="0"/>
              <a:t>I have 87 slides</a:t>
            </a:r>
          </a:p>
          <a:p>
            <a:r>
              <a:rPr lang="en-US" dirty="0"/>
              <a:t>and a demo</a:t>
            </a:r>
          </a:p>
          <a:p>
            <a:r>
              <a:rPr lang="en-US" dirty="0"/>
              <a:t>to get through.</a:t>
            </a:r>
          </a:p>
          <a:p>
            <a:endParaRPr lang="en-US" dirty="0"/>
          </a:p>
          <a:p>
            <a:r>
              <a:rPr lang="en-US" dirty="0"/>
              <a:t>If you are getting lost</a:t>
            </a:r>
          </a:p>
          <a:p>
            <a:r>
              <a:rPr lang="en-US" dirty="0"/>
              <a:t>or want to refer back to something later</a:t>
            </a:r>
          </a:p>
          <a:p>
            <a:r>
              <a:rPr lang="en-US" dirty="0"/>
              <a:t>A link to the slide deck</a:t>
            </a:r>
          </a:p>
          <a:p>
            <a:r>
              <a:rPr lang="en-US" dirty="0"/>
              <a:t>is already posted to the slack channel.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1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or JSON Output Formatting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1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to a File</a:t>
            </a:r>
          </a:p>
          <a:p>
            <a:r>
              <a:rPr lang="en-US" dirty="0"/>
              <a:t>With Date formatting </a:t>
            </a:r>
          </a:p>
          <a:p>
            <a:r>
              <a:rPr lang="en-US" dirty="0"/>
              <a:t>In the filename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5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add your own formats or writers.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has lots of other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[pause]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it's best if you just read the documentation: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3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next library</a:t>
            </a:r>
          </a:p>
          <a:p>
            <a:r>
              <a:rPr lang="en-US" dirty="0" err="1"/>
              <a:t>AwesomeConfig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6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r>
              <a:rPr lang="en-US" dirty="0"/>
              <a:t> provides</a:t>
            </a:r>
          </a:p>
          <a:p>
            <a:r>
              <a:rPr lang="en-US" dirty="0"/>
              <a:t>a unified,</a:t>
            </a:r>
          </a:p>
          <a:p>
            <a:r>
              <a:rPr lang="en-US" dirty="0"/>
              <a:t>transparent,</a:t>
            </a:r>
          </a:p>
          <a:p>
            <a:r>
              <a:rPr lang="en-US" dirty="0"/>
              <a:t>configuration object</a:t>
            </a:r>
          </a:p>
          <a:p>
            <a:r>
              <a:rPr lang="en-US" dirty="0"/>
              <a:t>to your application</a:t>
            </a:r>
          </a:p>
          <a:p>
            <a:r>
              <a:rPr lang="en-US" dirty="0"/>
              <a:t>based on configuration files </a:t>
            </a:r>
          </a:p>
          <a:p>
            <a:r>
              <a:rPr lang="en-US" dirty="0"/>
              <a:t>or objects that you define.</a:t>
            </a:r>
          </a:p>
          <a:p>
            <a:r>
              <a:rPr lang="en-US" dirty="0"/>
              <a:t>It includes support for</a:t>
            </a:r>
          </a:p>
          <a:p>
            <a:r>
              <a:rPr lang="en-US" dirty="0"/>
              <a:t>Inline or File based configuration,</a:t>
            </a:r>
          </a:p>
          <a:p>
            <a:r>
              <a:rPr lang="en-US" dirty="0"/>
              <a:t>conditional configuration sections,</a:t>
            </a:r>
          </a:p>
          <a:p>
            <a:r>
              <a:rPr lang="en-US" dirty="0"/>
              <a:t>variables to reference one part of your configuration from another;</a:t>
            </a:r>
          </a:p>
          <a:p>
            <a:r>
              <a:rPr lang="en-US" dirty="0"/>
              <a:t>and lots more.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2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</a:t>
            </a:r>
          </a:p>
          <a:p>
            <a:r>
              <a:rPr lang="en-US" dirty="0"/>
              <a:t>by installing it.	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config </a:t>
            </a:r>
          </a:p>
          <a:p>
            <a:r>
              <a:rPr lang="en-US" dirty="0"/>
              <a:t>happens in </a:t>
            </a:r>
            <a:r>
              <a:rPr lang="en-US" b="1" dirty="0"/>
              <a:t>four</a:t>
            </a:r>
            <a:r>
              <a:rPr lang="en-US" dirty="0"/>
              <a:t>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8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63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7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objects or files: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Again,</a:t>
            </a:r>
          </a:p>
          <a:p>
            <a:endParaRPr lang="en-US" dirty="0"/>
          </a:p>
          <a:p>
            <a:r>
              <a:rPr lang="en-US" dirty="0"/>
              <a:t>Hello, My name is Glen.</a:t>
            </a:r>
          </a:p>
          <a:p>
            <a:endParaRPr lang="en-US" dirty="0"/>
          </a:p>
          <a:p>
            <a:r>
              <a:rPr lang="en-US" dirty="0"/>
              <a:t>And I am here to talk</a:t>
            </a:r>
          </a:p>
          <a:p>
            <a:r>
              <a:rPr lang="en-US" dirty="0"/>
              <a:t>To you tonight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3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AwesomeConfig</a:t>
            </a:r>
            <a:r>
              <a:rPr lang="en-US" dirty="0"/>
              <a:t> is now up and running and you can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configuration using the config object.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a few key things to note</a:t>
            </a:r>
          </a:p>
          <a:p>
            <a:r>
              <a:rPr lang="en-US" dirty="0"/>
              <a:t>about </a:t>
            </a:r>
            <a:r>
              <a:rPr lang="en-US" dirty="0" err="1"/>
              <a:t>AwesomeConfig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9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when calling methods</a:t>
            </a:r>
          </a:p>
          <a:p>
            <a:r>
              <a:rPr lang="en-US" dirty="0"/>
              <a:t>like </a:t>
            </a:r>
            <a:r>
              <a:rPr lang="en-US" dirty="0" err="1"/>
              <a:t>init</a:t>
            </a:r>
            <a:r>
              <a:rPr lang="en-US" dirty="0"/>
              <a:t>() or add() or start()</a:t>
            </a:r>
          </a:p>
          <a:p>
            <a:r>
              <a:rPr lang="en-US" dirty="0"/>
              <a:t>we use the config() method signature.</a:t>
            </a:r>
          </a:p>
          <a:p>
            <a:endParaRPr lang="en-US" dirty="0"/>
          </a:p>
          <a:p>
            <a:r>
              <a:rPr lang="en-US" dirty="0"/>
              <a:t>Shown here in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accessing </a:t>
            </a:r>
          </a:p>
          <a:p>
            <a:r>
              <a:rPr lang="en-US" dirty="0"/>
              <a:t>the config data,</a:t>
            </a:r>
          </a:p>
          <a:p>
            <a:r>
              <a:rPr lang="en-US" dirty="0"/>
              <a:t>we use </a:t>
            </a:r>
          </a:p>
          <a:p>
            <a:r>
              <a:rPr lang="en-US" dirty="0"/>
              <a:t>the config object dot notation.</a:t>
            </a:r>
          </a:p>
          <a:p>
            <a:r>
              <a:rPr lang="en-US" dirty="0"/>
              <a:t>Shown here in </a:t>
            </a:r>
            <a:r>
              <a:rPr lang="en-US" dirty="0" err="1"/>
              <a:t>Yello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a little trick</a:t>
            </a:r>
          </a:p>
          <a:p>
            <a:r>
              <a:rPr lang="en-US" dirty="0"/>
              <a:t>to prevent our config functions</a:t>
            </a:r>
          </a:p>
          <a:p>
            <a:r>
              <a:rPr lang="en-US" dirty="0"/>
              <a:t>from being overwritten</a:t>
            </a:r>
          </a:p>
          <a:p>
            <a:r>
              <a:rPr lang="en-US" dirty="0"/>
              <a:t>by our config data</a:t>
            </a:r>
          </a:p>
          <a:p>
            <a:r>
              <a:rPr lang="en-US" dirty="0"/>
              <a:t>and it allows </a:t>
            </a:r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to have zero reserved words</a:t>
            </a:r>
          </a:p>
          <a:p>
            <a:r>
              <a:rPr lang="en-US" dirty="0"/>
              <a:t>which can be a problem in</a:t>
            </a:r>
          </a:p>
          <a:p>
            <a:r>
              <a:rPr lang="en-US" dirty="0"/>
              <a:t>other configuration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0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Second, config is completely immutable.</a:t>
            </a:r>
          </a:p>
          <a:p>
            <a:r>
              <a:rPr lang="en-US" dirty="0"/>
              <a:t>the only way to change configuration</a:t>
            </a:r>
          </a:p>
          <a:p>
            <a:r>
              <a:rPr lang="en-US" dirty="0"/>
              <a:t>is via the add() method.</a:t>
            </a:r>
          </a:p>
          <a:p>
            <a:r>
              <a:rPr lang="en-US" dirty="0"/>
              <a:t>And once start() is called,</a:t>
            </a:r>
          </a:p>
          <a:p>
            <a:r>
              <a:rPr lang="en-US" dirty="0"/>
              <a:t>add() can no longer be called.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47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Third, you can call add()</a:t>
            </a:r>
          </a:p>
          <a:p>
            <a:r>
              <a:rPr lang="en-US" dirty="0"/>
              <a:t>with either a JavaScript Object</a:t>
            </a:r>
          </a:p>
          <a:p>
            <a:r>
              <a:rPr lang="en-US" dirty="0"/>
              <a:t>or a filename.</a:t>
            </a:r>
          </a:p>
          <a:p>
            <a:endParaRPr lang="en-US" dirty="0"/>
          </a:p>
          <a:p>
            <a:r>
              <a:rPr lang="en-US" dirty="0"/>
              <a:t>If a filename is used,</a:t>
            </a:r>
          </a:p>
          <a:p>
            <a:r>
              <a:rPr lang="en-US" dirty="0" err="1"/>
              <a:t>AwesomeConfig</a:t>
            </a:r>
            <a:r>
              <a:rPr lang="en-US" dirty="0"/>
              <a:t> will read that file</a:t>
            </a:r>
          </a:p>
          <a:p>
            <a:r>
              <a:rPr lang="en-US" dirty="0"/>
              <a:t>and if it is a valid config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4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Fourth, you can call add() as many times as you want,</a:t>
            </a:r>
          </a:p>
          <a:p>
            <a:r>
              <a:rPr lang="en-US" dirty="0"/>
              <a:t>adding multiple config objects/files.</a:t>
            </a:r>
          </a:p>
          <a:p>
            <a:endParaRPr lang="en-US" dirty="0"/>
          </a:p>
          <a:p>
            <a:r>
              <a:rPr lang="en-US" dirty="0"/>
              <a:t>When you call start(),</a:t>
            </a:r>
          </a:p>
          <a:p>
            <a:r>
              <a:rPr lang="en-US" dirty="0" err="1"/>
              <a:t>AwesomeConfig</a:t>
            </a:r>
            <a:r>
              <a:rPr lang="en-US" dirty="0"/>
              <a:t> will </a:t>
            </a:r>
          </a:p>
          <a:p>
            <a:r>
              <a:rPr lang="en-US" dirty="0"/>
              <a:t>merge </a:t>
            </a:r>
          </a:p>
          <a:p>
            <a:r>
              <a:rPr lang="en-US" dirty="0"/>
              <a:t>all the configurations together</a:t>
            </a:r>
          </a:p>
          <a:p>
            <a:r>
              <a:rPr lang="en-US" dirty="0"/>
              <a:t>into a unified configuration object</a:t>
            </a:r>
          </a:p>
          <a:p>
            <a:r>
              <a:rPr lang="en-US" dirty="0"/>
              <a:t>overwriting earlier config values</a:t>
            </a:r>
          </a:p>
          <a:p>
            <a:r>
              <a:rPr lang="en-US" dirty="0"/>
              <a:t>with later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used JSON in all of the examples,</a:t>
            </a:r>
          </a:p>
          <a:p>
            <a:r>
              <a:rPr lang="en-US" dirty="0"/>
              <a:t>and that's fine if you like that sort of thing.</a:t>
            </a:r>
          </a:p>
          <a:p>
            <a:r>
              <a:rPr lang="en-US" dirty="0"/>
              <a:t>but </a:t>
            </a:r>
            <a:r>
              <a:rPr lang="en-US" dirty="0" err="1"/>
              <a:t>AwesomeConfig</a:t>
            </a:r>
            <a:r>
              <a:rPr lang="en-US" dirty="0"/>
              <a:t> really works best when you use</a:t>
            </a:r>
          </a:p>
          <a:p>
            <a:r>
              <a:rPr lang="en-US" dirty="0"/>
              <a:t>the </a:t>
            </a:r>
            <a:r>
              <a:rPr lang="en-US" dirty="0" err="1"/>
              <a:t>AwesomeConfig</a:t>
            </a:r>
            <a:r>
              <a:rPr lang="en-US" dirty="0"/>
              <a:t> Notation.</a:t>
            </a:r>
          </a:p>
          <a:p>
            <a:endParaRPr lang="en-US" dirty="0"/>
          </a:p>
          <a:p>
            <a:r>
              <a:rPr lang="en-US" dirty="0" err="1"/>
              <a:t>AwesomeConfig</a:t>
            </a:r>
            <a:r>
              <a:rPr lang="en-US" dirty="0"/>
              <a:t> notation is almost identical to JSON,</a:t>
            </a:r>
          </a:p>
          <a:p>
            <a:r>
              <a:rPr lang="en-US" dirty="0"/>
              <a:t>but with a few added bonuses: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6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  <a:p>
            <a:r>
              <a:rPr lang="en-US" dirty="0"/>
              <a:t>An AWESOME</a:t>
            </a:r>
          </a:p>
          <a:p>
            <a:r>
              <a:rPr lang="en-US" dirty="0"/>
              <a:t>Enterprise</a:t>
            </a:r>
          </a:p>
          <a:p>
            <a:r>
              <a:rPr lang="en-US" dirty="0"/>
              <a:t>API Server</a:t>
            </a:r>
          </a:p>
          <a:p>
            <a:endParaRPr lang="en-US" dirty="0"/>
          </a:p>
          <a:p>
            <a:r>
              <a:rPr lang="en-US" dirty="0"/>
              <a:t>So, About a 6 months ago</a:t>
            </a:r>
          </a:p>
          <a:p>
            <a:r>
              <a:rPr lang="en-US" dirty="0"/>
              <a:t>I started this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0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Key/Value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54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and Key/Values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25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Variables allow you to reference</a:t>
            </a:r>
          </a:p>
          <a:p>
            <a:r>
              <a:rPr lang="en-US" dirty="0"/>
              <a:t>one part of your configuration</a:t>
            </a:r>
          </a:p>
          <a:p>
            <a:r>
              <a:rPr lang="en-US" dirty="0"/>
              <a:t>from another part of your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1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  <a:p>
            <a:endParaRPr lang="en-US" dirty="0"/>
          </a:p>
          <a:p>
            <a:r>
              <a:rPr lang="en-US" dirty="0"/>
              <a:t>Conditions precede a section of configuration</a:t>
            </a:r>
          </a:p>
          <a:p>
            <a:r>
              <a:rPr lang="en-US" dirty="0"/>
              <a:t>and that configuration is only applied</a:t>
            </a:r>
          </a:p>
          <a:p>
            <a:r>
              <a:rPr lang="en-US" dirty="0"/>
              <a:t>if the conditions evaluate true.</a:t>
            </a:r>
          </a:p>
          <a:p>
            <a:endParaRPr lang="en-US" dirty="0"/>
          </a:p>
          <a:p>
            <a:r>
              <a:rPr lang="en-US" dirty="0"/>
              <a:t>Variables and conditions when used</a:t>
            </a:r>
          </a:p>
          <a:p>
            <a:r>
              <a:rPr lang="en-US" dirty="0"/>
              <a:t>together can be really powerful.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1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5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final library</a:t>
            </a:r>
          </a:p>
          <a:p>
            <a:r>
              <a:rPr lang="en-US" dirty="0" err="1"/>
              <a:t>AwesomeServer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3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AwesomeServer</a:t>
            </a:r>
            <a:r>
              <a:rPr lang="en-US" dirty="0"/>
              <a:t> is an easy to setup</a:t>
            </a:r>
          </a:p>
          <a:p>
            <a:r>
              <a:rPr lang="en-US" dirty="0"/>
              <a:t>HTTP or</a:t>
            </a:r>
          </a:p>
          <a:p>
            <a:r>
              <a:rPr lang="en-US" dirty="0"/>
              <a:t>HTTPS or</a:t>
            </a:r>
          </a:p>
          <a:p>
            <a:r>
              <a:rPr lang="en-US" dirty="0"/>
              <a:t>HTTP/2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allowing you to provide flexible</a:t>
            </a:r>
          </a:p>
          <a:p>
            <a:r>
              <a:rPr lang="en-US" dirty="0"/>
              <a:t>routing and controllers</a:t>
            </a:r>
          </a:p>
          <a:p>
            <a:r>
              <a:rPr lang="en-US" dirty="0"/>
              <a:t>for responding to incoming requests</a:t>
            </a:r>
          </a:p>
          <a:p>
            <a:r>
              <a:rPr lang="en-US" dirty="0"/>
              <a:t>in a consistent, repeatable, performant fashion.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9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</a:t>
            </a:r>
          </a:p>
          <a:p>
            <a:r>
              <a:rPr lang="en-US" dirty="0"/>
              <a:t>by installing it.	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</a:t>
            </a:r>
            <a:r>
              <a:rPr lang="en-US" dirty="0" err="1"/>
              <a:t>AwesomeServer</a:t>
            </a:r>
            <a:r>
              <a:rPr lang="en-US" dirty="0"/>
              <a:t> </a:t>
            </a:r>
          </a:p>
          <a:p>
            <a:r>
              <a:rPr lang="en-US" dirty="0"/>
              <a:t>happens in </a:t>
            </a:r>
            <a:r>
              <a:rPr lang="en-US" b="1" dirty="0"/>
              <a:t>five</a:t>
            </a:r>
            <a:r>
              <a:rPr lang="en-US" dirty="0"/>
              <a:t>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7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3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build tools</a:t>
            </a:r>
          </a:p>
          <a:p>
            <a:r>
              <a:rPr lang="en-US" dirty="0"/>
              <a:t>For enabling Enterprise applications</a:t>
            </a:r>
          </a:p>
          <a:p>
            <a:r>
              <a:rPr lang="en-US" dirty="0"/>
              <a:t>Written in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And Today I’m going to introduce you</a:t>
            </a:r>
          </a:p>
          <a:p>
            <a:r>
              <a:rPr lang="en-US" dirty="0"/>
              <a:t>To three of our libraries</a:t>
            </a:r>
          </a:p>
          <a:p>
            <a:r>
              <a:rPr lang="en-US" dirty="0"/>
              <a:t>You can use</a:t>
            </a:r>
          </a:p>
          <a:p>
            <a:r>
              <a:rPr lang="en-US" dirty="0"/>
              <a:t>For your own </a:t>
            </a:r>
          </a:p>
          <a:p>
            <a:r>
              <a:rPr lang="en-US" dirty="0"/>
              <a:t>enterprise-ready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3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r>
              <a:rPr lang="en-US" dirty="0" err="1"/>
              <a:t>AwesomeServer</a:t>
            </a:r>
            <a:r>
              <a:rPr lang="en-US" dirty="0"/>
              <a:t> is now </a:t>
            </a:r>
          </a:p>
          <a:p>
            <a:r>
              <a:rPr lang="en-US" dirty="0"/>
              <a:t>up and running </a:t>
            </a:r>
          </a:p>
          <a:p>
            <a:r>
              <a:rPr lang="en-US" dirty="0"/>
              <a:t>on port 80 </a:t>
            </a:r>
          </a:p>
          <a:p>
            <a:r>
              <a:rPr lang="en-US" dirty="0"/>
              <a:t>and serving requests: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7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can verify</a:t>
            </a:r>
          </a:p>
          <a:p>
            <a:r>
              <a:rPr lang="en-US" dirty="0"/>
              <a:t>with a simple curl request.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There are two key parts </a:t>
            </a:r>
          </a:p>
          <a:p>
            <a:r>
              <a:rPr lang="en-US" dirty="0"/>
              <a:t>to setting up </a:t>
            </a:r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that I just moved through</a:t>
            </a:r>
          </a:p>
          <a:p>
            <a:r>
              <a:rPr lang="en-US" dirty="0"/>
              <a:t>pretty quickly, </a:t>
            </a:r>
          </a:p>
          <a:p>
            <a:r>
              <a:rPr lang="en-US" dirty="0"/>
              <a:t>so lets look a little closer.</a:t>
            </a:r>
          </a:p>
          <a:p>
            <a:endParaRPr lang="en-US" dirty="0"/>
          </a:p>
          <a:p>
            <a:r>
              <a:rPr lang="en-US" dirty="0"/>
              <a:t>The first part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9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Servers</a:t>
            </a:r>
          </a:p>
          <a:p>
            <a:endParaRPr lang="en-US" dirty="0"/>
          </a:p>
          <a:p>
            <a:r>
              <a:rPr lang="en-US" dirty="0"/>
              <a:t>And the second part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19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Routes</a:t>
            </a:r>
          </a:p>
          <a:p>
            <a:endParaRPr lang="en-US" dirty="0"/>
          </a:p>
          <a:p>
            <a:r>
              <a:rPr lang="en-US" dirty="0"/>
              <a:t>So, back to the first part, </a:t>
            </a:r>
          </a:p>
          <a:p>
            <a:r>
              <a:rPr lang="en-US" dirty="0"/>
              <a:t>Adding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8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add a server </a:t>
            </a:r>
          </a:p>
          <a:p>
            <a:r>
              <a:rPr lang="en-US" dirty="0"/>
              <a:t>to an instance </a:t>
            </a:r>
          </a:p>
          <a:p>
            <a:r>
              <a:rPr lang="en-US" dirty="0"/>
              <a:t>of </a:t>
            </a:r>
            <a:r>
              <a:rPr lang="en-US" dirty="0" err="1"/>
              <a:t>AwesomeServer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may add a single server</a:t>
            </a:r>
          </a:p>
          <a:p>
            <a:r>
              <a:rPr lang="en-US" dirty="0"/>
              <a:t>or multiple servers </a:t>
            </a:r>
          </a:p>
          <a:p>
            <a:r>
              <a:rPr lang="en-US" dirty="0"/>
              <a:t>to the same instance</a:t>
            </a:r>
          </a:p>
          <a:p>
            <a:r>
              <a:rPr lang="en-US" dirty="0"/>
              <a:t>and each will handle the same routing,</a:t>
            </a:r>
          </a:p>
          <a:p>
            <a:r>
              <a:rPr lang="en-US" dirty="0"/>
              <a:t>just from different entry points.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82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  <a:p>
            <a:r>
              <a:rPr lang="en-US" dirty="0"/>
              <a:t>you can have a single</a:t>
            </a:r>
          </a:p>
          <a:p>
            <a:r>
              <a:rPr lang="en-US" dirty="0" err="1"/>
              <a:t>AwesomeServer</a:t>
            </a:r>
            <a:r>
              <a:rPr lang="en-US" dirty="0"/>
              <a:t> instance</a:t>
            </a:r>
          </a:p>
          <a:p>
            <a:r>
              <a:rPr lang="en-US" dirty="0"/>
              <a:t>with both an HTTP </a:t>
            </a:r>
          </a:p>
          <a:p>
            <a:r>
              <a:rPr lang="en-US" dirty="0"/>
              <a:t>and a HTTPS server</a:t>
            </a:r>
          </a:p>
          <a:p>
            <a:r>
              <a:rPr lang="en-US" dirty="0"/>
              <a:t>handling the same routing.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second key part of setup is adding routes.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62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form of adding a route</a:t>
            </a:r>
          </a:p>
          <a:p>
            <a:r>
              <a:rPr lang="en-US" dirty="0"/>
              <a:t>is the route() command.</a:t>
            </a:r>
          </a:p>
          <a:p>
            <a:endParaRPr lang="en-US" dirty="0"/>
          </a:p>
          <a:p>
            <a:r>
              <a:rPr lang="en-US" dirty="0"/>
              <a:t>the route command takes three arguments: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0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  <a:p>
            <a:r>
              <a:rPr lang="en-US" dirty="0"/>
              <a:t>which corresponds to the HTTP Method</a:t>
            </a:r>
          </a:p>
          <a:p>
            <a:r>
              <a:rPr lang="en-US" dirty="0"/>
              <a:t>of the incoming request.</a:t>
            </a:r>
          </a:p>
          <a:p>
            <a:r>
              <a:rPr lang="en-US" dirty="0"/>
              <a:t>GET, HEAD, POST, etc.</a:t>
            </a:r>
          </a:p>
          <a:p>
            <a:endParaRPr lang="en-US" dirty="0"/>
          </a:p>
          <a:p>
            <a:r>
              <a:rPr lang="en-US" dirty="0"/>
              <a:t>You may also specify </a:t>
            </a:r>
          </a:p>
          <a:p>
            <a:r>
              <a:rPr lang="en-US" dirty="0"/>
              <a:t>the wildcard character</a:t>
            </a:r>
          </a:p>
          <a:p>
            <a:r>
              <a:rPr lang="en-US" dirty="0"/>
              <a:t>to match ALL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for easy, smart logging.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</a:t>
            </a:r>
          </a:p>
          <a:p>
            <a:r>
              <a:rPr lang="en-US" dirty="0"/>
              <a:t>describes how to match </a:t>
            </a:r>
          </a:p>
          <a:p>
            <a:r>
              <a:rPr lang="en-US" dirty="0"/>
              <a:t>the incoming requests</a:t>
            </a:r>
          </a:p>
          <a:p>
            <a:r>
              <a:rPr lang="en-US" dirty="0"/>
              <a:t>to a specific route.</a:t>
            </a:r>
          </a:p>
          <a:p>
            <a:endParaRPr lang="en-US" dirty="0"/>
          </a:p>
          <a:p>
            <a:r>
              <a:rPr lang="en-US" dirty="0"/>
              <a:t>Paths can either be</a:t>
            </a:r>
          </a:p>
          <a:p>
            <a:r>
              <a:rPr lang="en-US" dirty="0"/>
              <a:t>Exact</a:t>
            </a:r>
          </a:p>
          <a:p>
            <a:r>
              <a:rPr lang="en-US" dirty="0"/>
              <a:t>Starts With</a:t>
            </a:r>
          </a:p>
          <a:p>
            <a:r>
              <a:rPr lang="en-US" dirty="0"/>
              <a:t>Ends With</a:t>
            </a:r>
          </a:p>
          <a:p>
            <a:r>
              <a:rPr lang="en-US" dirty="0"/>
              <a:t>Contains</a:t>
            </a:r>
          </a:p>
          <a:p>
            <a:r>
              <a:rPr lang="en-US" dirty="0" err="1"/>
              <a:t>RegEx</a:t>
            </a:r>
            <a:endParaRPr lang="en-US" dirty="0"/>
          </a:p>
          <a:p>
            <a:r>
              <a:rPr lang="en-US" dirty="0"/>
              <a:t>or an OR EXPRESSION separated by PIPE "|"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08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Handler</a:t>
            </a:r>
          </a:p>
          <a:p>
            <a:r>
              <a:rPr lang="en-US" dirty="0"/>
              <a:t>which can be</a:t>
            </a:r>
          </a:p>
          <a:p>
            <a:r>
              <a:rPr lang="en-US" dirty="0"/>
              <a:t>a function</a:t>
            </a:r>
          </a:p>
          <a:p>
            <a:r>
              <a:rPr lang="en-US" dirty="0"/>
              <a:t>a Controller</a:t>
            </a:r>
          </a:p>
          <a:p>
            <a:r>
              <a:rPr lang="en-US" dirty="0"/>
              <a:t>a Filename String</a:t>
            </a:r>
          </a:p>
          <a:p>
            <a:r>
              <a:rPr lang="en-US" dirty="0"/>
              <a:t>or a Directory name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0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Particular</a:t>
            </a:r>
          </a:p>
          <a:p>
            <a:r>
              <a:rPr lang="en-US" dirty="0"/>
              <a:t>Controllers provide</a:t>
            </a:r>
          </a:p>
          <a:p>
            <a:r>
              <a:rPr lang="en-US" dirty="0"/>
              <a:t>a structured way to organize your code</a:t>
            </a:r>
          </a:p>
          <a:p>
            <a:r>
              <a:rPr lang="en-US" dirty="0"/>
              <a:t>around a specific endpoint</a:t>
            </a:r>
          </a:p>
          <a:p>
            <a:r>
              <a:rPr lang="en-US" dirty="0"/>
              <a:t>and are the recommended </a:t>
            </a:r>
          </a:p>
          <a:p>
            <a:r>
              <a:rPr lang="en-US" dirty="0"/>
              <a:t>routing approach.</a:t>
            </a:r>
          </a:p>
          <a:p>
            <a:endParaRPr lang="en-US" dirty="0"/>
          </a:p>
          <a:p>
            <a:r>
              <a:rPr lang="en-US" dirty="0"/>
              <a:t>The filename and directory versions of </a:t>
            </a:r>
            <a:r>
              <a:rPr lang="en-US" dirty="0" err="1"/>
              <a:t>server.route</a:t>
            </a:r>
            <a:r>
              <a:rPr lang="en-US" dirty="0"/>
              <a:t>()</a:t>
            </a:r>
          </a:p>
          <a:p>
            <a:r>
              <a:rPr lang="en-US" dirty="0"/>
              <a:t>make it really easy to define controllers</a:t>
            </a:r>
          </a:p>
          <a:p>
            <a:r>
              <a:rPr lang="en-US" dirty="0"/>
              <a:t>and tie them to your code without</a:t>
            </a:r>
          </a:p>
          <a:p>
            <a:r>
              <a:rPr lang="en-US" dirty="0"/>
              <a:t>getting bogged down in giant mess</a:t>
            </a:r>
          </a:p>
          <a:p>
            <a:r>
              <a:rPr lang="en-US" dirty="0"/>
              <a:t>of code </a:t>
            </a:r>
            <a:r>
              <a:rPr lang="en-US" dirty="0" err="1"/>
              <a:t>spagetti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15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09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for our final part of tonight,</a:t>
            </a:r>
          </a:p>
          <a:p>
            <a:r>
              <a:rPr lang="en-US" dirty="0"/>
              <a:t>lets put all three libraries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74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example we are going to write a quick API Server</a:t>
            </a:r>
          </a:p>
          <a:p>
            <a:r>
              <a:rPr lang="en-US" dirty="0"/>
              <a:t>that will server up images of kittens.</a:t>
            </a:r>
          </a:p>
          <a:p>
            <a:r>
              <a:rPr lang="en-US" dirty="0"/>
              <a:t>It will have two endpoints:</a:t>
            </a:r>
          </a:p>
          <a:p>
            <a:endParaRPr lang="en-US" dirty="0"/>
          </a:p>
          <a:p>
            <a:r>
              <a:rPr lang="en-US" dirty="0"/>
              <a:t>	GET /kittens - return a list of all kitten ids</a:t>
            </a:r>
          </a:p>
          <a:p>
            <a:r>
              <a:rPr lang="en-US" dirty="0"/>
              <a:t>	GET /kittens/&lt;id&gt; - return a specific kitten image.</a:t>
            </a:r>
          </a:p>
          <a:p>
            <a:endParaRPr lang="en-US" dirty="0"/>
          </a:p>
          <a:p>
            <a:r>
              <a:rPr lang="en-US" dirty="0"/>
              <a:t>Additionally, we will log each request we get out.</a:t>
            </a:r>
          </a:p>
          <a:p>
            <a:endParaRPr lang="en-US" dirty="0"/>
          </a:p>
          <a:p>
            <a:r>
              <a:rPr lang="en-US" dirty="0"/>
              <a:t>Finally, we will provide both a local environment configuration</a:t>
            </a:r>
          </a:p>
          <a:p>
            <a:r>
              <a:rPr lang="en-US" dirty="0"/>
              <a:t>and a production environment configuration.</a:t>
            </a:r>
          </a:p>
          <a:p>
            <a:endParaRPr lang="en-US" dirty="0"/>
          </a:p>
          <a:p>
            <a:r>
              <a:rPr lang="en-US" dirty="0"/>
              <a:t>I'm going to visually walk through this</a:t>
            </a:r>
          </a:p>
          <a:p>
            <a:r>
              <a:rPr lang="en-US" dirty="0"/>
              <a:t>on the slides here</a:t>
            </a:r>
          </a:p>
          <a:p>
            <a:r>
              <a:rPr lang="en-US" dirty="0"/>
              <a:t>then I'll switch over to the code</a:t>
            </a:r>
          </a:p>
          <a:p>
            <a:r>
              <a:rPr lang="en-US" dirty="0"/>
              <a:t>and run it all for you</a:t>
            </a:r>
          </a:p>
          <a:p>
            <a:r>
              <a:rPr lang="en-US" dirty="0"/>
              <a:t>to see it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18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install the three libraries.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66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write </a:t>
            </a:r>
          </a:p>
          <a:p>
            <a:r>
              <a:rPr lang="en-US" dirty="0"/>
              <a:t>a </a:t>
            </a:r>
            <a:r>
              <a:rPr lang="en-US" dirty="0" err="1"/>
              <a:t>KittenController</a:t>
            </a:r>
            <a:r>
              <a:rPr lang="en-US" dirty="0"/>
              <a:t> </a:t>
            </a:r>
          </a:p>
          <a:p>
            <a:r>
              <a:rPr lang="en-US" dirty="0"/>
              <a:t>to handle both our endpoints.</a:t>
            </a:r>
          </a:p>
          <a:p>
            <a:endParaRPr lang="en-US" dirty="0"/>
          </a:p>
          <a:p>
            <a:r>
              <a:rPr lang="en-US" dirty="0"/>
              <a:t>[short pause]</a:t>
            </a:r>
          </a:p>
          <a:p>
            <a:endParaRPr lang="en-US" dirty="0"/>
          </a:p>
          <a:p>
            <a:r>
              <a:rPr lang="en-US" dirty="0"/>
              <a:t>We start out simple enough</a:t>
            </a:r>
          </a:p>
          <a:p>
            <a:r>
              <a:rPr lang="en-US" dirty="0"/>
              <a:t>defining our </a:t>
            </a:r>
            <a:r>
              <a:rPr lang="en-US" dirty="0" err="1"/>
              <a:t>KittenController</a:t>
            </a:r>
            <a:r>
              <a:rPr lang="en-US" dirty="0"/>
              <a:t> Class.</a:t>
            </a:r>
          </a:p>
          <a:p>
            <a:r>
              <a:rPr lang="en-US" dirty="0"/>
              <a:t>Controllers are built around </a:t>
            </a:r>
          </a:p>
          <a:p>
            <a:r>
              <a:rPr lang="en-US" dirty="0"/>
              <a:t>request methods,</a:t>
            </a:r>
          </a:p>
          <a:p>
            <a:r>
              <a:rPr lang="en-US" dirty="0"/>
              <a:t>so here we are handling the GET method.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r>
              <a:rPr lang="en-US" dirty="0"/>
              <a:t>We have two types of get requests we want to service</a:t>
            </a:r>
          </a:p>
          <a:p>
            <a:r>
              <a:rPr lang="en-US" dirty="0"/>
              <a:t>with this controller.</a:t>
            </a:r>
          </a:p>
          <a:p>
            <a:endParaRPr lang="en-US" dirty="0"/>
          </a:p>
          <a:p>
            <a:r>
              <a:rPr lang="en-US" dirty="0"/>
              <a:t>So lets add some logic to our get() to separate the two: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46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if we receive </a:t>
            </a:r>
          </a:p>
          <a:p>
            <a:r>
              <a:rPr lang="en-US" dirty="0"/>
              <a:t>an id in the path, </a:t>
            </a:r>
          </a:p>
          <a:p>
            <a:r>
              <a:rPr lang="en-US" dirty="0"/>
              <a:t>we will execute different functions.</a:t>
            </a:r>
          </a:p>
          <a:p>
            <a:endParaRPr lang="en-US" dirty="0"/>
          </a:p>
          <a:p>
            <a:r>
              <a:rPr lang="en-US" dirty="0"/>
              <a:t>Next, let us implement </a:t>
            </a:r>
          </a:p>
          <a:p>
            <a:r>
              <a:rPr lang="en-US" dirty="0"/>
              <a:t>the </a:t>
            </a:r>
            <a:r>
              <a:rPr lang="en-US" dirty="0" err="1"/>
              <a:t>getKittensId</a:t>
            </a:r>
            <a:r>
              <a:rPr lang="en-US" dirty="0"/>
              <a:t>() function</a:t>
            </a:r>
          </a:p>
          <a:p>
            <a:r>
              <a:rPr lang="en-US" dirty="0"/>
              <a:t>That we've called here.</a:t>
            </a:r>
          </a:p>
          <a:p>
            <a:endParaRPr lang="en-US" dirty="0"/>
          </a:p>
          <a:p>
            <a:r>
              <a:rPr lang="en-US" dirty="0"/>
              <a:t>The key objective for this function</a:t>
            </a:r>
          </a:p>
          <a:p>
            <a:r>
              <a:rPr lang="en-US" dirty="0"/>
              <a:t>is to get a list of all the .jpg files on the disk</a:t>
            </a:r>
          </a:p>
          <a:p>
            <a:r>
              <a:rPr lang="en-US" dirty="0"/>
              <a:t>trim the .jpg off those names,</a:t>
            </a:r>
          </a:p>
          <a:p>
            <a:r>
              <a:rPr lang="en-US" dirty="0"/>
              <a:t>and return that as a json array of our ids</a:t>
            </a:r>
          </a:p>
          <a:p>
            <a:r>
              <a:rPr lang="en-US" dirty="0"/>
              <a:t>from those filename.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not going to go into this,</a:t>
            </a:r>
          </a:p>
          <a:p>
            <a:r>
              <a:rPr lang="en-US" dirty="0"/>
              <a:t>suffice it to say, </a:t>
            </a:r>
          </a:p>
          <a:p>
            <a:r>
              <a:rPr lang="en-US" dirty="0"/>
              <a:t>it does what we want.</a:t>
            </a:r>
          </a:p>
          <a:p>
            <a:endParaRPr lang="en-US" dirty="0"/>
          </a:p>
          <a:p>
            <a:r>
              <a:rPr lang="en-US" dirty="0"/>
              <a:t>Next, we will implement our </a:t>
            </a:r>
            <a:r>
              <a:rPr lang="en-US" dirty="0" err="1"/>
              <a:t>getSpecificKitten</a:t>
            </a:r>
            <a:r>
              <a:rPr lang="en-US" dirty="0"/>
              <a:t>() method…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for dealing with external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8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just one line of code.</a:t>
            </a:r>
          </a:p>
          <a:p>
            <a:endParaRPr lang="en-US" dirty="0"/>
          </a:p>
          <a:p>
            <a:r>
              <a:rPr lang="en-US" dirty="0"/>
              <a:t>You might notice here</a:t>
            </a:r>
          </a:p>
          <a:p>
            <a:r>
              <a:rPr lang="en-US" dirty="0"/>
              <a:t>we are doing some things </a:t>
            </a:r>
          </a:p>
          <a:p>
            <a:r>
              <a:rPr lang="en-US" dirty="0"/>
              <a:t>with the response object</a:t>
            </a:r>
          </a:p>
          <a:p>
            <a:r>
              <a:rPr lang="en-US" dirty="0"/>
              <a:t>that </a:t>
            </a:r>
            <a:r>
              <a:rPr lang="en-US" dirty="0" err="1"/>
              <a:t>isnt</a:t>
            </a:r>
            <a:r>
              <a:rPr lang="en-US" dirty="0"/>
              <a:t> quite </a:t>
            </a:r>
          </a:p>
          <a:p>
            <a:r>
              <a:rPr lang="en-US" dirty="0"/>
              <a:t>what you would be used to.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AwesomeServer</a:t>
            </a:r>
            <a:r>
              <a:rPr lang="en-US" dirty="0"/>
              <a:t> </a:t>
            </a:r>
          </a:p>
          <a:p>
            <a:r>
              <a:rPr lang="en-US" dirty="0"/>
              <a:t>each request and response received</a:t>
            </a:r>
          </a:p>
          <a:p>
            <a:r>
              <a:rPr lang="en-US" dirty="0"/>
              <a:t>is wrapped</a:t>
            </a:r>
          </a:p>
          <a:p>
            <a:r>
              <a:rPr lang="en-US" dirty="0"/>
              <a:t>to add a collection of shortcuts</a:t>
            </a:r>
          </a:p>
          <a:p>
            <a:r>
              <a:rPr lang="en-US" dirty="0"/>
              <a:t>to make working with them easier.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9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gets shortcuts for</a:t>
            </a:r>
          </a:p>
          <a:p>
            <a:r>
              <a:rPr lang="en-US" dirty="0"/>
              <a:t>getting key request data</a:t>
            </a:r>
          </a:p>
          <a:p>
            <a:r>
              <a:rPr lang="en-US" dirty="0"/>
              <a:t>and for reading </a:t>
            </a:r>
            <a:r>
              <a:rPr lang="en-US" dirty="0" err="1"/>
              <a:t>POSTed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Response gets shortcuts for</a:t>
            </a:r>
          </a:p>
          <a:p>
            <a:r>
              <a:rPr lang="en-US" dirty="0"/>
              <a:t>writing and serving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96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  <a:p>
            <a:r>
              <a:rPr lang="en-US" dirty="0"/>
              <a:t>In </a:t>
            </a:r>
            <a:r>
              <a:rPr lang="en-US" dirty="0" err="1"/>
              <a:t>getSpecificKitten</a:t>
            </a:r>
            <a:r>
              <a:rPr lang="en-US" dirty="0"/>
              <a:t>() here</a:t>
            </a:r>
          </a:p>
          <a:p>
            <a:r>
              <a:rPr lang="en-US" dirty="0"/>
              <a:t>we use </a:t>
            </a:r>
            <a:r>
              <a:rPr lang="en-US" dirty="0" err="1"/>
              <a:t>response.serve</a:t>
            </a:r>
            <a:r>
              <a:rPr lang="en-US" dirty="0"/>
              <a:t>()</a:t>
            </a:r>
          </a:p>
          <a:p>
            <a:r>
              <a:rPr lang="en-US" dirty="0"/>
              <a:t>to serve a file from disk,</a:t>
            </a:r>
          </a:p>
          <a:p>
            <a:r>
              <a:rPr lang="en-US" dirty="0"/>
              <a:t>straight to the response stream.</a:t>
            </a:r>
          </a:p>
          <a:p>
            <a:endParaRPr lang="en-US" dirty="0"/>
          </a:p>
          <a:p>
            <a:r>
              <a:rPr lang="en-US" dirty="0"/>
              <a:t>[pause] </a:t>
            </a:r>
          </a:p>
          <a:p>
            <a:endParaRPr lang="en-US" dirty="0"/>
          </a:p>
          <a:p>
            <a:r>
              <a:rPr lang="en-US" dirty="0"/>
              <a:t>Finally, To round our controller out </a:t>
            </a:r>
          </a:p>
          <a:p>
            <a:r>
              <a:rPr lang="en-US" dirty="0"/>
              <a:t>we need to export our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16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simple.</a:t>
            </a:r>
          </a:p>
          <a:p>
            <a:endParaRPr lang="en-US" dirty="0"/>
          </a:p>
          <a:p>
            <a:r>
              <a:rPr lang="en-US" dirty="0"/>
              <a:t>Alright, so our Controller is written.</a:t>
            </a:r>
          </a:p>
          <a:p>
            <a:r>
              <a:rPr lang="en-US" dirty="0"/>
              <a:t>Next we are going to write the Server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12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by requiring our three libraries: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260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</a:t>
            </a:r>
          </a:p>
          <a:p>
            <a:r>
              <a:rPr lang="en-US" dirty="0"/>
              <a:t>and start </a:t>
            </a:r>
          </a:p>
          <a:p>
            <a:r>
              <a:rPr lang="en-US" dirty="0"/>
              <a:t>our logging…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40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configuration, </a:t>
            </a:r>
          </a:p>
          <a:p>
            <a:r>
              <a:rPr lang="en-US" dirty="0"/>
              <a:t>add our config file, </a:t>
            </a:r>
          </a:p>
          <a:p>
            <a:r>
              <a:rPr lang="en-US" dirty="0"/>
              <a:t>and start our configuration…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8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our </a:t>
            </a:r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add an </a:t>
            </a:r>
            <a:r>
              <a:rPr lang="en-US" dirty="0" err="1"/>
              <a:t>HTTPServer</a:t>
            </a:r>
            <a:r>
              <a:rPr lang="en-US" dirty="0"/>
              <a:t> to it,</a:t>
            </a:r>
          </a:p>
          <a:p>
            <a:r>
              <a:rPr lang="en-US" dirty="0"/>
              <a:t>add a few routes to it,</a:t>
            </a:r>
          </a:p>
          <a:p>
            <a:r>
              <a:rPr lang="en-US" dirty="0"/>
              <a:t>and start it.</a:t>
            </a:r>
          </a:p>
          <a:p>
            <a:endParaRPr lang="en-US" dirty="0"/>
          </a:p>
          <a:p>
            <a:r>
              <a:rPr lang="en-US" dirty="0"/>
              <a:t>Here you will notice</a:t>
            </a:r>
          </a:p>
          <a:p>
            <a:r>
              <a:rPr lang="en-US" dirty="0"/>
              <a:t>we are adding two routes: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17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one matches every single request that comes in</a:t>
            </a:r>
          </a:p>
          <a:p>
            <a:r>
              <a:rPr lang="en-US" dirty="0"/>
              <a:t>and the handler writes a log message for each.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79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route matches /kittens or /kittens/*</a:t>
            </a:r>
          </a:p>
          <a:p>
            <a:r>
              <a:rPr lang="en-US" dirty="0"/>
              <a:t>and routes that to our controller.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</a:t>
            </a:r>
          </a:p>
          <a:p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 HTTP/HTTPS/HTTP2 Server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before diving into the libraries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22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our code has </a:t>
            </a:r>
          </a:p>
          <a:p>
            <a:r>
              <a:rPr lang="en-US" dirty="0"/>
              <a:t>one tricky bit </a:t>
            </a:r>
          </a:p>
          <a:p>
            <a:r>
              <a:rPr lang="en-US" dirty="0"/>
              <a:t>to be aware of...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Log.start</a:t>
            </a:r>
            <a:r>
              <a:rPr lang="en-US" dirty="0"/>
              <a:t>() and </a:t>
            </a:r>
            <a:r>
              <a:rPr lang="en-US" dirty="0" err="1"/>
              <a:t>server.start</a:t>
            </a:r>
            <a:r>
              <a:rPr lang="en-US" dirty="0"/>
              <a:t>() </a:t>
            </a:r>
          </a:p>
          <a:p>
            <a:r>
              <a:rPr lang="en-US" dirty="0"/>
              <a:t>are </a:t>
            </a:r>
            <a:r>
              <a:rPr lang="en-US" dirty="0" err="1"/>
              <a:t>asyncronous</a:t>
            </a:r>
            <a:r>
              <a:rPr lang="en-US" dirty="0"/>
              <a:t> methods</a:t>
            </a:r>
          </a:p>
          <a:p>
            <a:r>
              <a:rPr lang="en-US" dirty="0"/>
              <a:t>and return a promise...</a:t>
            </a:r>
          </a:p>
          <a:p>
            <a:r>
              <a:rPr lang="en-US" dirty="0"/>
              <a:t>But we'd like them </a:t>
            </a:r>
          </a:p>
          <a:p>
            <a:r>
              <a:rPr lang="en-US" dirty="0"/>
              <a:t>to act </a:t>
            </a:r>
            <a:r>
              <a:rPr lang="en-US" dirty="0" err="1"/>
              <a:t>syncronously</a:t>
            </a:r>
            <a:r>
              <a:rPr lang="en-US" dirty="0"/>
              <a:t> here.</a:t>
            </a:r>
          </a:p>
          <a:p>
            <a:endParaRPr lang="en-US" dirty="0"/>
          </a:p>
          <a:p>
            <a:r>
              <a:rPr lang="en-US" dirty="0"/>
              <a:t>For this we need async/await.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46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for those of you whom might remember my talk</a:t>
            </a:r>
          </a:p>
          <a:p>
            <a:r>
              <a:rPr lang="en-US" dirty="0"/>
              <a:t>about async/await</a:t>
            </a:r>
          </a:p>
          <a:p>
            <a:r>
              <a:rPr lang="en-US" dirty="0"/>
              <a:t>a few months back</a:t>
            </a:r>
          </a:p>
          <a:p>
            <a:r>
              <a:rPr lang="en-US" dirty="0"/>
              <a:t>I told you that you can only use an await</a:t>
            </a:r>
          </a:p>
          <a:p>
            <a:r>
              <a:rPr lang="en-US" dirty="0"/>
              <a:t>inside of an async function.</a:t>
            </a:r>
          </a:p>
          <a:p>
            <a:r>
              <a:rPr lang="en-US" dirty="0"/>
              <a:t>and currently the top level</a:t>
            </a:r>
          </a:p>
          <a:p>
            <a:r>
              <a:rPr lang="en-US" dirty="0"/>
              <a:t>of your code, </a:t>
            </a:r>
          </a:p>
          <a:p>
            <a:r>
              <a:rPr lang="en-US" dirty="0"/>
              <a:t>where we are now,</a:t>
            </a:r>
          </a:p>
          <a:p>
            <a:r>
              <a:rPr lang="en-US" dirty="0"/>
              <a:t>is not an async function.</a:t>
            </a:r>
          </a:p>
          <a:p>
            <a:endParaRPr lang="en-US" dirty="0"/>
          </a:p>
          <a:p>
            <a:r>
              <a:rPr lang="en-US" dirty="0"/>
              <a:t>So here's a little magic to get</a:t>
            </a:r>
          </a:p>
          <a:p>
            <a:r>
              <a:rPr lang="en-US" dirty="0"/>
              <a:t>around that sticking point: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36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just wrap everything in an async IIFE!</a:t>
            </a:r>
          </a:p>
          <a:p>
            <a:r>
              <a:rPr lang="en-US" dirty="0"/>
              <a:t>For those of you who haven't heard</a:t>
            </a:r>
          </a:p>
          <a:p>
            <a:r>
              <a:rPr lang="en-US" dirty="0"/>
              <a:t>IIFE before, </a:t>
            </a:r>
          </a:p>
          <a:p>
            <a:r>
              <a:rPr lang="en-US" dirty="0"/>
              <a:t>it means immediately invoking function expression.</a:t>
            </a:r>
          </a:p>
          <a:p>
            <a:r>
              <a:rPr lang="en-US" dirty="0"/>
              <a:t>That is to say, </a:t>
            </a:r>
          </a:p>
          <a:p>
            <a:r>
              <a:rPr lang="en-US" dirty="0"/>
              <a:t>we write a function</a:t>
            </a:r>
          </a:p>
          <a:p>
            <a:r>
              <a:rPr lang="en-US" dirty="0"/>
              <a:t>and execute it immediately.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So, that's our server.</a:t>
            </a:r>
          </a:p>
          <a:p>
            <a:r>
              <a:rPr lang="en-US" dirty="0"/>
              <a:t>But there's one more piece we need to add.</a:t>
            </a:r>
          </a:p>
          <a:p>
            <a:endParaRPr lang="en-US" dirty="0"/>
          </a:p>
          <a:p>
            <a:r>
              <a:rPr lang="en-US" dirty="0"/>
              <a:t>We are using a configuration file</a:t>
            </a:r>
          </a:p>
          <a:p>
            <a:r>
              <a:rPr lang="en-US" dirty="0"/>
              <a:t>which we called </a:t>
            </a:r>
            <a:r>
              <a:rPr lang="en-US" dirty="0" err="1"/>
              <a:t>config.json</a:t>
            </a:r>
            <a:endParaRPr lang="en-US" dirty="0"/>
          </a:p>
          <a:p>
            <a:r>
              <a:rPr lang="en-US" dirty="0"/>
              <a:t>so let's go ahead and create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61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config file describes a base configuration</a:t>
            </a:r>
          </a:p>
          <a:p>
            <a:r>
              <a:rPr lang="en-US" dirty="0"/>
              <a:t>and a conditional configuration</a:t>
            </a:r>
          </a:p>
          <a:p>
            <a:r>
              <a:rPr lang="en-US" dirty="0"/>
              <a:t>tied to the TARGET environment variable.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7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TARGET equals PRODUCTION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a merge of the base configuration</a:t>
            </a:r>
          </a:p>
          <a:p>
            <a:r>
              <a:rPr lang="en-US" dirty="0"/>
              <a:t>and the conditional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38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TARGET is anything else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only the base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36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one more thing… </a:t>
            </a:r>
          </a:p>
          <a:p>
            <a:endParaRPr lang="en-US" dirty="0"/>
          </a:p>
          <a:p>
            <a:r>
              <a:rPr lang="en-US" dirty="0"/>
              <a:t>Let's go back to our controller </a:t>
            </a:r>
          </a:p>
          <a:p>
            <a:r>
              <a:rPr lang="en-US" dirty="0"/>
              <a:t>and sprinkle a little bit more </a:t>
            </a:r>
          </a:p>
          <a:p>
            <a:r>
              <a:rPr lang="en-US" dirty="0"/>
              <a:t>Logging into it</a:t>
            </a:r>
          </a:p>
          <a:p>
            <a:r>
              <a:rPr lang="en-US" dirty="0"/>
              <a:t>To give us an example</a:t>
            </a:r>
          </a:p>
          <a:p>
            <a:r>
              <a:rPr lang="en-US" dirty="0"/>
              <a:t>of logging in sub-modules.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that's it, </a:t>
            </a:r>
          </a:p>
          <a:p>
            <a:r>
              <a:rPr lang="en-US" dirty="0"/>
              <a:t>let's give it a run and see what happens!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79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that's it for tonight.</a:t>
            </a:r>
          </a:p>
          <a:p>
            <a:r>
              <a:rPr lang="en-US" dirty="0"/>
              <a:t>Time to go get beer.</a:t>
            </a:r>
          </a:p>
          <a:p>
            <a:endParaRPr lang="en-US" dirty="0"/>
          </a:p>
          <a:p>
            <a:r>
              <a:rPr lang="en-US" dirty="0"/>
              <a:t>If you are interested,</a:t>
            </a:r>
          </a:p>
          <a:p>
            <a:r>
              <a:rPr lang="en-US" dirty="0"/>
              <a:t>You can check out all the</a:t>
            </a:r>
          </a:p>
          <a:p>
            <a:r>
              <a:rPr lang="en-US" dirty="0"/>
              <a:t>Awesome Engineering libraries</a:t>
            </a:r>
          </a:p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or individually</a:t>
            </a:r>
          </a:p>
          <a:p>
            <a:r>
              <a:rPr lang="en-US" dirty="0"/>
              <a:t>shown here</a:t>
            </a:r>
          </a:p>
          <a:p>
            <a:endParaRPr lang="en-US" dirty="0"/>
          </a:p>
          <a:p>
            <a:r>
              <a:rPr lang="en-US" dirty="0"/>
              <a:t>Also, </a:t>
            </a:r>
          </a:p>
          <a:p>
            <a:r>
              <a:rPr lang="en-US" dirty="0"/>
              <a:t>I have a handful of </a:t>
            </a:r>
            <a:r>
              <a:rPr lang="en-US" dirty="0" err="1"/>
              <a:t>nodejs</a:t>
            </a:r>
            <a:r>
              <a:rPr lang="en-US" dirty="0"/>
              <a:t> stickers</a:t>
            </a:r>
          </a:p>
          <a:p>
            <a:r>
              <a:rPr lang="en-US" dirty="0"/>
              <a:t>to give out to people.</a:t>
            </a:r>
          </a:p>
          <a:p>
            <a:r>
              <a:rPr lang="en-US" dirty="0"/>
              <a:t>Find me at the bar</a:t>
            </a:r>
          </a:p>
          <a:p>
            <a:r>
              <a:rPr lang="en-US" dirty="0"/>
              <a:t>and tell me if you are going</a:t>
            </a:r>
          </a:p>
          <a:p>
            <a:r>
              <a:rPr lang="en-US" dirty="0"/>
              <a:t>to try any of the stuff I showed tonight</a:t>
            </a:r>
          </a:p>
          <a:p>
            <a:r>
              <a:rPr lang="en-US" dirty="0"/>
              <a:t>out and you can have one!</a:t>
            </a:r>
          </a:p>
          <a:p>
            <a:endParaRPr lang="en-US" dirty="0"/>
          </a:p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“enterprise”</a:t>
            </a:r>
          </a:p>
          <a:p>
            <a:r>
              <a:rPr lang="en-US" dirty="0"/>
              <a:t>Gets thrown about a lot</a:t>
            </a:r>
          </a:p>
          <a:p>
            <a:r>
              <a:rPr lang="en-US" dirty="0"/>
              <a:t>So lets define</a:t>
            </a:r>
          </a:p>
          <a:p>
            <a:r>
              <a:rPr lang="en-US" dirty="0"/>
              <a:t>What we are </a:t>
            </a:r>
          </a:p>
          <a:p>
            <a:r>
              <a:rPr lang="en-US" dirty="0"/>
              <a:t>specifically talking about </a:t>
            </a:r>
          </a:p>
          <a:p>
            <a:r>
              <a:rPr lang="en-US" dirty="0"/>
              <a:t>tonight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51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ED941-A9C4-4383-8597-AFF3F59D60CA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B5F6-62B1-4CA7-9792-CEF669FC37BD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56490-AAFD-4A47-B6F0-6D833525824C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A54FA-4420-4B23-AFCF-68B98EF79EE0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8F7F7-7D53-4E48-B8C0-FDE997D6FC67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Performant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82CE0-57C9-45EE-B7D0-3CA0E27E03B7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4989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4DF386-514D-4411-ABD5-C95CFAFCA474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FB461-033B-45BF-B52D-F2EF867438A4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AB43C-458D-4C06-8855-208CDAF7F294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98395-D75A-4142-A298-641A3D363DB8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41E3C-9744-488E-8150-2246BAC06CEB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Performant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A81D1-A619-421E-8B9C-1A3677853C24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66857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07536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30238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-log</a:t>
            </a:r>
            <a:r>
              <a:rPr lang="fr-FR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09961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3090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4610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info</a:t>
            </a:r>
            <a:r>
              <a:rPr lang="fr-FR" sz="2800" b="1" dirty="0">
                <a:latin typeface="Century Gothic" panose="020B0502020202020204" pitchFamily="34" charset="0"/>
              </a:rPr>
              <a:t>("Hello </a:t>
            </a:r>
            <a:r>
              <a:rPr lang="fr-FR" sz="2800" b="1" dirty="0" err="1">
                <a:latin typeface="Century Gothic" panose="020B0502020202020204" pitchFamily="34" charset="0"/>
              </a:rPr>
              <a:t>there</a:t>
            </a:r>
            <a:r>
              <a:rPr lang="fr-FR" sz="2800" b="1" dirty="0">
                <a:latin typeface="Century Gothic" panose="020B0502020202020204" pitchFamily="34" charset="0"/>
              </a:rPr>
              <a:t> world!");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error</a:t>
            </a:r>
            <a:r>
              <a:rPr lang="fr-FR" sz="2800" b="1" dirty="0">
                <a:latin typeface="Century Gothic" panose="020B0502020202020204" pitchFamily="34" charset="0"/>
              </a:rPr>
              <a:t>("Something </a:t>
            </a:r>
            <a:r>
              <a:rPr lang="fr-FR" sz="2800" b="1" dirty="0" err="1">
                <a:latin typeface="Century Gothic" panose="020B0502020202020204" pitchFamily="34" charset="0"/>
              </a:rPr>
              <a:t>terribly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awful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happened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here</a:t>
            </a:r>
            <a:r>
              <a:rPr lang="fr-FR" sz="2800" b="1" dirty="0">
                <a:latin typeface="Century Gothic" panose="020B0502020202020204" pitchFamily="34" charset="0"/>
              </a:rPr>
              <a:t>.");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debug</a:t>
            </a:r>
            <a:r>
              <a:rPr lang="fr-FR" sz="2800" b="1" dirty="0">
                <a:latin typeface="Century Gothic" panose="020B0502020202020204" pitchFamily="34" charset="0"/>
              </a:rPr>
              <a:t>("All </a:t>
            </a:r>
            <a:r>
              <a:rPr lang="fr-FR" sz="2800" b="1" dirty="0" err="1">
                <a:latin typeface="Century Gothic" panose="020B0502020202020204" pitchFamily="34" charset="0"/>
              </a:rPr>
              <a:t>work</a:t>
            </a:r>
            <a:r>
              <a:rPr lang="fr-FR" sz="2800" b="1" dirty="0">
                <a:latin typeface="Century Gothic" panose="020B0502020202020204" pitchFamily="34" charset="0"/>
              </a:rPr>
              <a:t> and no </a:t>
            </a:r>
            <a:r>
              <a:rPr lang="fr-FR" sz="2800" b="1" dirty="0" err="1">
                <a:latin typeface="Century Gothic" panose="020B0502020202020204" pitchFamily="34" charset="0"/>
              </a:rPr>
              <a:t>play</a:t>
            </a:r>
            <a:r>
              <a:rPr lang="fr-FR" sz="2800" b="1" dirty="0">
                <a:latin typeface="Century Gothic" panose="020B0502020202020204" pitchFamily="34" charset="0"/>
              </a:rPr>
              <a:t>…");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7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our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main application entry point</a:t>
            </a:r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.info("Log </a:t>
            </a:r>
            <a:r>
              <a:rPr lang="fr-FR" sz="2800" b="1" dirty="0" err="1">
                <a:latin typeface="Century Gothic" panose="020B0502020202020204" pitchFamily="34" charset="0"/>
              </a:rPr>
              <a:t>started</a:t>
            </a:r>
            <a:r>
              <a:rPr lang="fr-FR" sz="2800" b="1" dirty="0">
                <a:latin typeface="Century Gothic" panose="020B0502020202020204" pitchFamily="34" charset="0"/>
              </a:rPr>
              <a:t> at top of application!");</a:t>
            </a:r>
          </a:p>
          <a:p>
            <a:endParaRPr lang="fr-FR" sz="2800" b="1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some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other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module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later</a:t>
            </a:r>
            <a:endParaRPr lang="fr-FR" sz="2800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("@</a:t>
            </a:r>
            <a:r>
              <a:rPr lang="fr-FR" sz="2800" b="1" dirty="0" err="1"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.warn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 err="1">
                <a:latin typeface="Century Gothic" panose="020B0502020202020204" pitchFamily="34" charset="0"/>
              </a:rPr>
              <a:t>Logged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from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somewhere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else</a:t>
            </a:r>
            <a:r>
              <a:rPr lang="fr-FR" sz="2800" b="1" dirty="0">
                <a:latin typeface="Century Gothic" panose="020B0502020202020204" pitchFamily="34" charset="0"/>
              </a:rPr>
              <a:t>!");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b="1" dirty="0" err="1">
                <a:latin typeface="Century Gothic" panose="020B0502020202020204" pitchFamily="34" charset="0"/>
              </a:rPr>
              <a:t>.init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levels: 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access,error,warn,info,debug,silly</a:t>
            </a:r>
            <a:r>
              <a:rPr lang="en-US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9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46176-364B-49C8-9A6A-C5147E92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99890"/>
            <a:ext cx="3442388" cy="565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411066" y="699017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Glen R. Goodwin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43736F-380C-48B6-B616-85D9579DBFBD}"/>
              </a:ext>
            </a:extLst>
          </p:cNvPr>
          <p:cNvGrpSpPr/>
          <p:nvPr/>
        </p:nvGrpSpPr>
        <p:grpSpPr>
          <a:xfrm>
            <a:off x="4546142" y="1968690"/>
            <a:ext cx="6312917" cy="3906886"/>
            <a:chOff x="4516881" y="1496444"/>
            <a:chExt cx="6312917" cy="3906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EE8D7A-6FF3-460C-8E22-4AA25B9B71D3}"/>
                </a:ext>
              </a:extLst>
            </p:cNvPr>
            <p:cNvSpPr txBox="1"/>
            <p:nvPr/>
          </p:nvSpPr>
          <p:spPr>
            <a:xfrm>
              <a:off x="5487438" y="1496444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@</a:t>
              </a:r>
              <a:r>
                <a:rPr lang="en-US" sz="6000" b="1" dirty="0" err="1"/>
                <a:t>areinet</a:t>
              </a:r>
              <a:endParaRPr lang="en-US" sz="6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46802-1095-428F-8FCE-FE7A84AD0F48}"/>
                </a:ext>
              </a:extLst>
            </p:cNvPr>
            <p:cNvSpPr txBox="1"/>
            <p:nvPr/>
          </p:nvSpPr>
          <p:spPr>
            <a:xfrm>
              <a:off x="5487438" y="2929978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arei.net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8F4FDF-8543-4EED-9903-E256EEE94F1C}"/>
                </a:ext>
              </a:extLst>
            </p:cNvPr>
            <p:cNvSpPr txBox="1"/>
            <p:nvPr/>
          </p:nvSpPr>
          <p:spPr>
            <a:xfrm>
              <a:off x="5487438" y="4353519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github.com/arei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1A8EAC-60ED-4DF6-9884-18E71BF9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6881" y="4534928"/>
              <a:ext cx="873747" cy="8684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F93337-3D78-4734-89B4-8334A9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882" y="3120974"/>
              <a:ext cx="873747" cy="8056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C5EFF8-4D7E-4996-805F-804A0359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6881" y="1644280"/>
              <a:ext cx="873747" cy="86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64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csv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84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.init</a:t>
            </a:r>
            <a:r>
              <a:rPr lang="fr-FR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</a:t>
            </a:r>
            <a:r>
              <a:rPr lang="fr-FR" sz="2800" b="1" dirty="0" err="1">
                <a:latin typeface="Century Gothic" panose="020B0502020202020204" pitchFamily="34" charset="0"/>
              </a:rPr>
              <a:t>writers</a:t>
            </a:r>
            <a:r>
              <a:rPr lang="fr-FR" sz="2800" b="1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</a:t>
            </a:r>
            <a:r>
              <a:rPr lang="fr-FR" sz="2800" b="1" dirty="0" err="1">
                <a:latin typeface="Century Gothic" panose="020B0502020202020204" pitchFamily="34" charset="0"/>
              </a:rPr>
              <a:t>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 err="1">
                <a:latin typeface="Century Gothic" panose="020B0502020202020204" pitchFamily="34" charset="0"/>
              </a:rPr>
              <a:t>MyFileWriter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type: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file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formatter: "</a:t>
            </a:r>
            <a:r>
              <a:rPr lang="fr-FR" sz="2800" b="1" dirty="0" err="1"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options: 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    </a:t>
            </a:r>
            <a:r>
              <a:rPr lang="fr-FR" sz="2800" b="1" dirty="0" err="1">
                <a:latin typeface="Century Gothic" panose="020B0502020202020204" pitchFamily="34" charset="0"/>
              </a:rPr>
              <a:t>filename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logs/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MyLogs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.{YYYYMMDD}.log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}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1156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defineFormatter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my-custom-formatter</a:t>
            </a:r>
            <a:r>
              <a:rPr lang="en-US" sz="2800" b="1" dirty="0">
                <a:latin typeface="Century Gothic" panose="020B0502020202020204" pitchFamily="34" charset="0"/>
              </a:rPr>
              <a:t>","./My-Custom-Formatter.js");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defineWriter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my-custom-writer</a:t>
            </a:r>
            <a:r>
              <a:rPr lang="en-US" sz="2800" b="1" dirty="0">
                <a:latin typeface="Century Gothic" panose="020B0502020202020204" pitchFamily="34" charset="0"/>
              </a:rPr>
              <a:t>","./My-Custom-Writer.js");</a:t>
            </a:r>
          </a:p>
          <a:p>
            <a:endParaRPr lang="fr-FR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MyCustomLogs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type: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-custom-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-custom-formatter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651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Ready to go with zero initial configuration;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Configure and Start once, Use Everywhere;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clean nested </a:t>
            </a:r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usage;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Customizable Log Levels;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Configurable log entry field contents;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Built-In Formatters: Default, JSON, JS, or CSV;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log formatters;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Console and File writers;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custom log writer;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Colorized Console Logging;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Log History;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Pause/Resume;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Century Gothic" panose="020B0502020202020204" pitchFamily="34" charset="0"/>
              </a:rPr>
              <a:t>SubProcess</a:t>
            </a:r>
            <a:r>
              <a:rPr lang="en-US" sz="2800" b="1" dirty="0">
                <a:latin typeface="Century Gothic" panose="020B0502020202020204" pitchFamily="34" charset="0"/>
              </a:rPr>
              <a:t> Logging;</a:t>
            </a:r>
          </a:p>
        </p:txBody>
      </p:sp>
    </p:spTree>
    <p:extLst>
      <p:ext uri="{BB962C8B-B14F-4D97-AF65-F5344CB8AC3E}">
        <p14:creationId xmlns:p14="http://schemas.microsoft.com/office/powerpoint/2010/main" val="330038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6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71138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1499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22453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993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746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46176-364B-49C8-9A6A-C5147E92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99890"/>
            <a:ext cx="3442388" cy="565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411066" y="699017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Glen R. Goodwin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43736F-380C-48B6-B616-85D9579DBFBD}"/>
              </a:ext>
            </a:extLst>
          </p:cNvPr>
          <p:cNvGrpSpPr/>
          <p:nvPr/>
        </p:nvGrpSpPr>
        <p:grpSpPr>
          <a:xfrm>
            <a:off x="4546142" y="1968690"/>
            <a:ext cx="6312917" cy="3906886"/>
            <a:chOff x="4516881" y="1496444"/>
            <a:chExt cx="6312917" cy="3906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EE8D7A-6FF3-460C-8E22-4AA25B9B71D3}"/>
                </a:ext>
              </a:extLst>
            </p:cNvPr>
            <p:cNvSpPr txBox="1"/>
            <p:nvPr/>
          </p:nvSpPr>
          <p:spPr>
            <a:xfrm>
              <a:off x="5487438" y="1496444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@</a:t>
              </a:r>
              <a:r>
                <a:rPr lang="en-US" sz="6000" b="1" dirty="0" err="1"/>
                <a:t>areinet</a:t>
              </a:r>
              <a:endParaRPr lang="en-US" sz="6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46802-1095-428F-8FCE-FE7A84AD0F48}"/>
                </a:ext>
              </a:extLst>
            </p:cNvPr>
            <p:cNvSpPr txBox="1"/>
            <p:nvPr/>
          </p:nvSpPr>
          <p:spPr>
            <a:xfrm>
              <a:off x="5487438" y="2929978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arei.net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8F4FDF-8543-4EED-9903-E256EEE94F1C}"/>
                </a:ext>
              </a:extLst>
            </p:cNvPr>
            <p:cNvSpPr txBox="1"/>
            <p:nvPr/>
          </p:nvSpPr>
          <p:spPr>
            <a:xfrm>
              <a:off x="5487438" y="4353519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github.com/arei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1A8EAC-60ED-4DF6-9884-18E71BF9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6881" y="4534928"/>
              <a:ext cx="873747" cy="8684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F93337-3D78-4734-89B4-8334A9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882" y="3120974"/>
              <a:ext cx="873747" cy="8056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C5EFF8-4D7E-4996-805F-804A0359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6881" y="1644280"/>
              <a:ext cx="873747" cy="86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09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6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user =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config.user.name</a:t>
            </a:r>
            <a:r>
              <a:rPr lang="en-US" sz="2800" b="1" dirty="0">
                <a:latin typeface="Century Gothic" panose="020B0502020202020204" pitchFamily="34" charset="0"/>
              </a:rPr>
              <a:t>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config.user.location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4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config.user.name;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latin typeface="Century Gothic" panose="020B0502020202020204" pitchFamily="34" charset="0"/>
              </a:rPr>
              <a:t>config.user.location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50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 err="1">
                <a:latin typeface="Century Gothic" panose="020B0502020202020204" pitchFamily="34" charset="0"/>
              </a:rPr>
              <a:t>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5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config.user.name = “Sal”;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config().add("config.user.name = Sal");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68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23D86A-B5E5-4C24-A8A3-54630FB53D4F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53F09B-34A0-456E-9599-B5F45516CF21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4" name="Arrow: Bent 3">
              <a:extLst>
                <a:ext uri="{FF2B5EF4-FFF2-40B4-BE49-F238E27FC236}">
                  <a16:creationId xmlns:a16="http://schemas.microsoft.com/office/drawing/2014/main" id="{89124AF0-4683-4232-991D-95F10C775E7D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462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config().start();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9124AF0-4683-4232-991D-95F10C775E7D}"/>
              </a:ext>
            </a:extLst>
          </p:cNvPr>
          <p:cNvSpPr/>
          <p:nvPr/>
        </p:nvSpPr>
        <p:spPr>
          <a:xfrm rot="5400000">
            <a:off x="3202983" y="3345053"/>
            <a:ext cx="402956" cy="1069383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2CA0D3-AE4E-42AF-A533-E8BCF2CC912D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54A2C8-F4B9-47EA-BF94-8BF8E19A92F7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37100A11-A14F-4008-9A08-550B7CDE3DA2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53F09B-34A0-456E-9599-B5F45516CF21}"/>
              </a:ext>
            </a:extLst>
          </p:cNvPr>
          <p:cNvSpPr/>
          <p:nvPr/>
        </p:nvSpPr>
        <p:spPr>
          <a:xfrm>
            <a:off x="343547" y="4130466"/>
            <a:ext cx="6759844" cy="267765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name: "Bob",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location: "Columbia, MD, USA"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125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34614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53936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4356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22C0DD-B5F5-402E-9EA3-442D8276A62A}"/>
              </a:ext>
            </a:extLst>
          </p:cNvPr>
          <p:cNvGrpSpPr/>
          <p:nvPr/>
        </p:nvGrpSpPr>
        <p:grpSpPr>
          <a:xfrm>
            <a:off x="201349" y="561993"/>
            <a:ext cx="11735817" cy="5474682"/>
            <a:chOff x="201349" y="561993"/>
            <a:chExt cx="11735817" cy="54746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3A15CD-9080-4397-882B-CDF421E0D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49" y="561993"/>
              <a:ext cx="11735817" cy="54746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C7E126-7A78-4795-B127-4DEE1A7CCA3D}"/>
                </a:ext>
              </a:extLst>
            </p:cNvPr>
            <p:cNvSpPr txBox="1"/>
            <p:nvPr/>
          </p:nvSpPr>
          <p:spPr>
            <a:xfrm>
              <a:off x="4885412" y="995499"/>
              <a:ext cx="1210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97E1C3-82E5-4207-A9F1-7630BE010C60}"/>
              </a:ext>
            </a:extLst>
          </p:cNvPr>
          <p:cNvSpPr txBox="1"/>
          <p:nvPr/>
        </p:nvSpPr>
        <p:spPr>
          <a:xfrm>
            <a:off x="1393873" y="995499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BUILDING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EE397-CDDE-4B75-92AD-E79C8B7AFAE3}"/>
              </a:ext>
            </a:extLst>
          </p:cNvPr>
          <p:cNvSpPr txBox="1"/>
          <p:nvPr/>
        </p:nvSpPr>
        <p:spPr>
          <a:xfrm>
            <a:off x="1393873" y="3429000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ENTERPRISE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4583A5-C438-49EF-87BB-E330C26B085F}"/>
              </a:ext>
            </a:extLst>
          </p:cNvPr>
          <p:cNvGrpSpPr/>
          <p:nvPr/>
        </p:nvGrpSpPr>
        <p:grpSpPr>
          <a:xfrm>
            <a:off x="1393873" y="4122209"/>
            <a:ext cx="4060934" cy="923330"/>
            <a:chOff x="1393873" y="4122209"/>
            <a:chExt cx="4060934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C7F78-560C-4DA5-A922-E0F2CCDA378D}"/>
                </a:ext>
              </a:extLst>
            </p:cNvPr>
            <p:cNvSpPr txBox="1"/>
            <p:nvPr/>
          </p:nvSpPr>
          <p:spPr>
            <a:xfrm>
              <a:off x="1393873" y="4122209"/>
              <a:ext cx="12795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API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1BF9E-9A9D-4A83-AAA3-717B194210B8}"/>
                </a:ext>
              </a:extLst>
            </p:cNvPr>
            <p:cNvSpPr txBox="1"/>
            <p:nvPr/>
          </p:nvSpPr>
          <p:spPr>
            <a:xfrm>
              <a:off x="2899299" y="4122209"/>
              <a:ext cx="25555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10664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4171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://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01623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[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env:target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60233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AwesomeConfig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configuration from files, JSON, or </a:t>
            </a:r>
            <a:r>
              <a:rPr lang="en-US" sz="2800" b="1" dirty="0" err="1">
                <a:latin typeface="Century Gothic" panose="020B0502020202020204" pitchFamily="34" charset="0"/>
              </a:rPr>
              <a:t>javascript</a:t>
            </a:r>
            <a:r>
              <a:rPr lang="en-US" sz="2800" b="1" dirty="0">
                <a:latin typeface="Century Gothic" panose="020B0502020202020204" pitchFamily="34" charset="0"/>
              </a:rPr>
              <a:t> objects;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Uses JSON notation or our custom notation;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Globally accessible config, no passing config objects around;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exposed as a plain JavaScript object;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Namespace instances to isolate usage as needed;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is immutable once started;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Variables;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Conditions;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Placeholders;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No reserved words.</a:t>
            </a:r>
          </a:p>
        </p:txBody>
      </p:sp>
    </p:spTree>
    <p:extLst>
      <p:ext uri="{BB962C8B-B14F-4D97-AF65-F5344CB8AC3E}">
        <p14:creationId xmlns:p14="http://schemas.microsoft.com/office/powerpoint/2010/main" val="3357808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43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207215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680211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4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>
                <a:latin typeface="Century Gothic" panose="020B0502020202020204" pitchFamily="34" charset="0"/>
              </a:rPr>
              <a:t> = new </a:t>
            </a:r>
            <a:r>
              <a:rPr lang="en-US" sz="2800" b="1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9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6710-C9EB-4315-8507-12217128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8" y="926624"/>
            <a:ext cx="11465022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82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addHTTPServer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2150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route</a:t>
            </a:r>
            <a:r>
              <a:rPr lang="en-US" sz="2800" b="1" dirty="0"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56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await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31319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 </a:t>
            </a:r>
            <a:r>
              <a:rPr lang="en-US" sz="2800" b="1" dirty="0">
                <a:solidFill>
                  <a:srgbClr val="FFFF00"/>
                </a:solidFill>
              </a:rPr>
              <a:t>curl http://localhost:8080/test</a:t>
            </a:r>
          </a:p>
          <a:p>
            <a:r>
              <a:rPr lang="en-US" sz="2800" b="1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624197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63378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73966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20946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09853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</a:t>
            </a:r>
            <a:r>
              <a:rPr lang="en-US" sz="2800" b="1" dirty="0" err="1">
                <a:latin typeface="Century Gothic" panose="020B0502020202020204" pitchFamily="34" charset="0"/>
              </a:rPr>
              <a:t>test",handler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6368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3753172" y="1813629"/>
            <a:ext cx="4295614" cy="196635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B050"/>
                </a:solidFill>
              </a:rPr>
              <a:t>Specific Method</a:t>
            </a:r>
            <a:r>
              <a:rPr lang="en-US" sz="2400" b="1" dirty="0"/>
              <a:t>: GET, POST, PUT, DELETE, HEAD, OPTIONS, CONNECT, TRACE, PATCH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00B050"/>
                </a:solidFill>
              </a:rPr>
              <a:t>Wildcard</a:t>
            </a:r>
            <a:r>
              <a:rPr lang="en-US" sz="2400" b="1" dirty="0"/>
              <a:t>: *</a:t>
            </a:r>
          </a:p>
          <a:p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2908516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322805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4894882" y="1600214"/>
            <a:ext cx="4295614" cy="239318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Exact</a:t>
            </a:r>
            <a:r>
              <a:rPr lang="en-US" sz="2400" b="1" dirty="0"/>
              <a:t>: "/test"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Starts With</a:t>
            </a:r>
            <a:r>
              <a:rPr lang="en-US" sz="2400" b="1" dirty="0"/>
              <a:t>: "/test*"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Ends With</a:t>
            </a:r>
            <a:r>
              <a:rPr lang="en-US" sz="2400" b="1" dirty="0"/>
              <a:t>: "*/test"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Contains</a:t>
            </a:r>
            <a:r>
              <a:rPr lang="en-US" sz="2400" b="1" dirty="0"/>
              <a:t>: "*test*"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RegEx</a:t>
            </a:r>
            <a:r>
              <a:rPr lang="en-US" sz="2400" b="1" dirty="0"/>
              <a:t>: "^/^\/[test]+$/"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Multiples</a:t>
            </a:r>
            <a:r>
              <a:rPr lang="en-US" sz="2400" b="1" dirty="0"/>
              <a:t>: "/test|/test/*"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4024395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41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6013344" y="1370322"/>
            <a:ext cx="5507064" cy="2762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C000"/>
                </a:solidFill>
              </a:rPr>
              <a:t>Function</a:t>
            </a:r>
            <a:r>
              <a:rPr lang="en-US" sz="2400" b="1" dirty="0"/>
              <a:t>: (</a:t>
            </a:r>
            <a:r>
              <a:rPr lang="en-US" sz="2400" b="1" dirty="0" err="1"/>
              <a:t>path,request,response</a:t>
            </a:r>
            <a:r>
              <a:rPr lang="en-US" sz="2400" b="1" dirty="0"/>
              <a:t>)=&gt;{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Controller</a:t>
            </a:r>
            <a:r>
              <a:rPr lang="en-US" sz="2400" b="1" dirty="0"/>
              <a:t>: class </a:t>
            </a:r>
            <a:r>
              <a:rPr lang="en-US" sz="2400" b="1" dirty="0" err="1"/>
              <a:t>MyController</a:t>
            </a:r>
            <a:r>
              <a:rPr lang="en-US" sz="2400" b="1" dirty="0"/>
              <a:t> extends </a:t>
            </a:r>
            <a:r>
              <a:rPr lang="en-US" sz="2400" b="1" dirty="0" err="1"/>
              <a:t>AwesomeServer.AbstractController</a:t>
            </a:r>
            <a:r>
              <a:rPr lang="en-US" sz="2400" b="1" dirty="0"/>
              <a:t> 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Filename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"./MyController.js"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Directory</a:t>
            </a:r>
            <a:r>
              <a:rPr lang="en-US" sz="2400" b="1" dirty="0"/>
              <a:t>: "./</a:t>
            </a:r>
            <a:r>
              <a:rPr lang="en-US" sz="2400" b="1" dirty="0" err="1"/>
              <a:t>MyControllers</a:t>
            </a:r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5191934" y="2254392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1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("GET","/users","./UsersController.js");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("GET","/user","./UserController.js");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("GET","/groups","./GroupsController.js");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("GET","/group","./GroupController.js");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("GET","/keys","./KeysController.js");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("GET","/key","./KeyController.js");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9947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to use;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HTTPS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HTTP/2 support including push routing for preloading;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mix and match all three types of servers;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Basic routing of Method X path Y into handler Z function;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Advanced routing using Controllers;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Controllers from classes, files, or whole directory trees;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serving static files or whole directories;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built-in redirects;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async/await ready;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your own custom servers beyond HTTP, HTTPS, or HTTP/2.</a:t>
            </a:r>
          </a:p>
        </p:txBody>
      </p:sp>
    </p:spTree>
    <p:extLst>
      <p:ext uri="{BB962C8B-B14F-4D97-AF65-F5344CB8AC3E}">
        <p14:creationId xmlns:p14="http://schemas.microsoft.com/office/powerpoint/2010/main" val="720397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20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F115C-BDFD-41F2-8908-C187FD5CC4D6}"/>
              </a:ext>
            </a:extLst>
          </p:cNvPr>
          <p:cNvSpPr/>
          <p:nvPr/>
        </p:nvSpPr>
        <p:spPr>
          <a:xfrm>
            <a:off x="0" y="1157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An AWESOME KITTEH SERVER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 - return a list of all kitten ids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/kittens/&lt;id&gt; - return a specific kitten image.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Log of each request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Local vs production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55350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47183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0343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154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new Promise((</a:t>
            </a:r>
            <a:r>
              <a:rPr lang="en-US" dirty="0" err="1">
                <a:latin typeface="Century Gothic" panose="020B0502020202020204" pitchFamily="34" charset="0"/>
              </a:rPr>
              <a:t>resolve,reject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try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path = 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("./images")</a:t>
            </a:r>
          </a:p>
          <a:p>
            <a:r>
              <a:rPr lang="en-US" dirty="0">
                <a:latin typeface="Century Gothic" panose="020B0502020202020204" pitchFamily="34" charset="0"/>
              </a:rPr>
              <a:t>			</a:t>
            </a:r>
            <a:r>
              <a:rPr lang="en-US" dirty="0" err="1">
                <a:latin typeface="Century Gothic" panose="020B0502020202020204" pitchFamily="34" charset="0"/>
              </a:rPr>
              <a:t>FS.readdir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path,async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err,files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if (err) return await </a:t>
            </a:r>
            <a:r>
              <a:rPr lang="en-US" dirty="0" err="1">
                <a:latin typeface="Century Gothic" panose="020B0502020202020204" pitchFamily="34" charset="0"/>
              </a:rPr>
              <a:t>response.writeError</a:t>
            </a:r>
            <a:r>
              <a:rPr lang="en-US" dirty="0">
                <a:latin typeface="Century Gothic" panose="020B0502020202020204" pitchFamily="34" charset="0"/>
              </a:rPr>
              <a:t>(500,err);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files.filter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filename.endsWith</a:t>
            </a:r>
            <a:r>
              <a:rPr lang="en-US" dirty="0">
                <a:latin typeface="Century Gothic" panose="020B0502020202020204" pitchFamily="34" charset="0"/>
              </a:rPr>
              <a:t>(".jpg");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files.map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Path.basename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filename,".jpg</a:t>
            </a:r>
            <a:r>
              <a:rPr lang="en-US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await </a:t>
            </a:r>
            <a:r>
              <a:rPr lang="en-US" dirty="0" err="1">
                <a:latin typeface="Century Gothic" panose="020B0502020202020204" pitchFamily="34" charset="0"/>
              </a:rPr>
              <a:t>response.writeJSON</a:t>
            </a:r>
            <a:r>
              <a:rPr lang="en-US" dirty="0">
                <a:latin typeface="Century Gothic" panose="020B0502020202020204" pitchFamily="34" charset="0"/>
              </a:rPr>
              <a:t>(files);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resolve();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	catch (ex)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return reject(ex);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9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DB951-6A90-4275-BFA2-ACD354AE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5FF66-4F42-40A0-8631-8B23FE48F071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793040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82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09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99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module.exports</a:t>
            </a:r>
            <a:r>
              <a:rPr lang="en-US" sz="2800" dirty="0">
                <a:latin typeface="Century Gothic" panose="020B0502020202020204" pitchFamily="34" charset="0"/>
              </a:rPr>
              <a:t> =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556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787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/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.debug("Log started.");</a:t>
            </a:r>
          </a:p>
          <a:p>
            <a:endParaRPr lang="en-US" sz="2800" dirty="0"/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597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.debug("Log started.");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</a:t>
            </a:r>
            <a:r>
              <a:rPr lang="en-US" sz="2800" dirty="0" err="1">
                <a:latin typeface="Century Gothic" panose="020B0502020202020204" pitchFamily="34" charset="0"/>
              </a:rPr>
              <a:t>config.json</a:t>
            </a:r>
            <a:r>
              <a:rPr lang="en-US" sz="2800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("Config started.");</a:t>
            </a:r>
          </a:p>
        </p:txBody>
      </p:sp>
    </p:spTree>
    <p:extLst>
      <p:ext uri="{BB962C8B-B14F-4D97-AF65-F5344CB8AC3E}">
        <p14:creationId xmlns:p14="http://schemas.microsoft.com/office/powerpoint/2010/main" val="936705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28729058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("*","*",(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Log.access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("Request from 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request.origin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+" to 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request.url.href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19982050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37424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2E29E-7B2E-41F9-BE14-89176D120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75140-8E89-46B0-B153-065C2BC6420F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7998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71545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4086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(async ()=&gt;{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1232363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</a:t>
            </a:r>
            <a:r>
              <a:rPr lang="en-US" dirty="0" err="1">
                <a:latin typeface="Century Gothic" panose="020B0502020202020204" pitchFamily="34" charset="0"/>
              </a:rPr>
              <a:t>url</a:t>
            </a:r>
            <a:r>
              <a:rPr lang="en-US" dirty="0">
                <a:latin typeface="Century Gothic" panose="020B0502020202020204" pitchFamily="34" charset="0"/>
              </a:rPr>
              <a:t>": "${</a:t>
            </a:r>
            <a:r>
              <a:rPr lang="en-US" dirty="0" err="1">
                <a:latin typeface="Century Gothic" panose="020B0502020202020204" pitchFamily="34" charset="0"/>
              </a:rPr>
              <a:t>server.scheme</a:t>
            </a:r>
            <a:r>
              <a:rPr lang="en-US" dirty="0">
                <a:latin typeface="Century Gothic" panose="020B0502020202020204" pitchFamily="34" charset="0"/>
              </a:rPr>
              <a:t>}://${</a:t>
            </a:r>
            <a:r>
              <a:rPr lang="en-US" dirty="0" err="1">
                <a:latin typeface="Century Gothic" panose="020B0502020202020204" pitchFamily="34" charset="0"/>
              </a:rPr>
              <a:t>server.hostname</a:t>
            </a:r>
            <a:r>
              <a:rPr lang="en-US" dirty="0">
                <a:latin typeface="Century Gothic" panose="020B0502020202020204" pitchFamily="34" charset="0"/>
              </a:rPr>
              <a:t>}:${</a:t>
            </a:r>
            <a:r>
              <a:rPr lang="en-US" dirty="0" err="1">
                <a:latin typeface="Century Gothic" panose="020B0502020202020204" pitchFamily="34" charset="0"/>
              </a:rPr>
              <a:t>server.port</a:t>
            </a:r>
            <a:r>
              <a:rPr lang="en-US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env:target</a:t>
            </a:r>
            <a:r>
              <a:rPr lang="en-US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0655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env:target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5568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env:target</a:t>
            </a:r>
            <a:r>
              <a:rPr lang="en-US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9511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dirty="0">
                <a:latin typeface="Century Gothic" panose="020B0502020202020204" pitchFamily="34" charset="0"/>
              </a:rPr>
              <a:t> = require("@</a:t>
            </a:r>
            <a:r>
              <a:rPr lang="en-US" dirty="0" err="1">
                <a:latin typeface="Century Gothic" panose="020B0502020202020204" pitchFamily="34" charset="0"/>
              </a:rPr>
              <a:t>awesomeeng</a:t>
            </a:r>
            <a:r>
              <a:rPr lang="en-US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fr-FR" dirty="0" err="1">
                <a:latin typeface="Century Gothic" panose="020B0502020202020204" pitchFamily="34" charset="0"/>
              </a:rPr>
              <a:t>const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dirty="0">
                <a:latin typeface="Century Gothic" panose="020B0502020202020204" pitchFamily="34" charset="0"/>
              </a:rPr>
              <a:t> = </a:t>
            </a:r>
            <a:r>
              <a:rPr lang="fr-FR" dirty="0" err="1">
                <a:latin typeface="Century Gothic" panose="020B0502020202020204" pitchFamily="34" charset="0"/>
              </a:rPr>
              <a:t>require</a:t>
            </a:r>
            <a:r>
              <a:rPr lang="fr-FR" dirty="0">
                <a:latin typeface="Century Gothic" panose="020B0502020202020204" pitchFamily="34" charset="0"/>
              </a:rPr>
              <a:t>("@</a:t>
            </a:r>
            <a:r>
              <a:rPr lang="fr-FR" dirty="0" err="1">
                <a:latin typeface="Century Gothic" panose="020B0502020202020204" pitchFamily="34" charset="0"/>
              </a:rPr>
              <a:t>awesomeeng</a:t>
            </a:r>
            <a:r>
              <a:rPr lang="fr-FR" dirty="0">
                <a:latin typeface="Century Gothic" panose="020B0502020202020204" pitchFamily="34" charset="0"/>
              </a:rPr>
              <a:t>/</a:t>
            </a:r>
            <a:r>
              <a:rPr lang="fr-FR" dirty="0" err="1">
                <a:latin typeface="Century Gothic" panose="020B0502020202020204" pitchFamily="34" charset="0"/>
              </a:rPr>
              <a:t>awesome</a:t>
            </a:r>
            <a:r>
              <a:rPr lang="fr-FR" dirty="0">
                <a:latin typeface="Century Gothic" panose="020B0502020202020204" pitchFamily="34" charset="0"/>
              </a:rPr>
              <a:t>-log");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 extends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if (path==="")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else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Kitten Ids");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id,request,response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specific Kitten "+id+".");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module.exports</a:t>
            </a:r>
            <a:r>
              <a:rPr lang="en-US" dirty="0">
                <a:latin typeface="Century Gothic" panose="020B0502020202020204" pitchFamily="34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882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C95F0-9313-415A-9748-ECA861AF8C6F}"/>
              </a:ext>
            </a:extLst>
          </p:cNvPr>
          <p:cNvSpPr txBox="1"/>
          <p:nvPr/>
        </p:nvSpPr>
        <p:spPr>
          <a:xfrm>
            <a:off x="-82657" y="2644170"/>
            <a:ext cx="12274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Century Gothic" panose="020B0502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76104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092443" y="5266495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Glen R. Goodwin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E8D7A-6FF3-460C-8E22-4AA25B9B71D3}"/>
              </a:ext>
            </a:extLst>
          </p:cNvPr>
          <p:cNvSpPr txBox="1"/>
          <p:nvPr/>
        </p:nvSpPr>
        <p:spPr>
          <a:xfrm>
            <a:off x="4092443" y="399652"/>
            <a:ext cx="77668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/awesome-server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github.com/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npmjs.com/org/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8D4F5-6BA3-4E21-86F3-051A4441A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80564" y="1707806"/>
            <a:ext cx="5658222" cy="344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F4C18E-17F7-419A-8D49-4FD1333566A6}"/>
              </a:ext>
            </a:extLst>
          </p:cNvPr>
          <p:cNvSpPr txBox="1"/>
          <p:nvPr/>
        </p:nvSpPr>
        <p:spPr>
          <a:xfrm>
            <a:off x="4092443" y="5777044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Awesome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522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51882-7F32-4640-A6D5-A536A2C5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4142</Words>
  <Application>Microsoft Office PowerPoint</Application>
  <PresentationFormat>Widescreen</PresentationFormat>
  <Paragraphs>1482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</dc:creator>
  <cp:lastModifiedBy>Glen Goodwin</cp:lastModifiedBy>
  <cp:revision>139</cp:revision>
  <dcterms:created xsi:type="dcterms:W3CDTF">2018-12-04T17:37:47Z</dcterms:created>
  <dcterms:modified xsi:type="dcterms:W3CDTF">2019-02-06T21:34:38Z</dcterms:modified>
</cp:coreProperties>
</file>