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58" r:id="rId5"/>
    <p:sldId id="271" r:id="rId6"/>
    <p:sldId id="272" r:id="rId7"/>
    <p:sldId id="259" r:id="rId8"/>
    <p:sldId id="261" r:id="rId9"/>
    <p:sldId id="266" r:id="rId10"/>
    <p:sldId id="262" r:id="rId11"/>
    <p:sldId id="267" r:id="rId12"/>
    <p:sldId id="264" r:id="rId13"/>
    <p:sldId id="269" r:id="rId14"/>
    <p:sldId id="263" r:id="rId15"/>
    <p:sldId id="273" r:id="rId16"/>
    <p:sldId id="274" r:id="rId17"/>
    <p:sldId id="265" r:id="rId18"/>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7" d="100"/>
          <a:sy n="77" d="100"/>
        </p:scale>
        <p:origin x="96"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4287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77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02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7170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26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9255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2443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7535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8940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4188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10/14/2025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3529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10/14/2025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475534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a:extLst>
              <a:ext uri="{FF2B5EF4-FFF2-40B4-BE49-F238E27FC236}">
                <a16:creationId xmlns:a16="http://schemas.microsoft.com/office/drawing/2014/main" id="{61DF6738-2714-6294-839B-E2ADED43C599}"/>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7840"/>
            <a:ext cx="12191999" cy="12801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Cím 1">
            <a:extLst>
              <a:ext uri="{FF2B5EF4-FFF2-40B4-BE49-F238E27FC236}">
                <a16:creationId xmlns:a16="http://schemas.microsoft.com/office/drawing/2014/main" id="{7A6A3889-1FB9-CE53-6F95-DD2DB9C041F1}"/>
              </a:ext>
            </a:extLst>
          </p:cNvPr>
          <p:cNvSpPr>
            <a:spLocks noGrp="1"/>
          </p:cNvSpPr>
          <p:nvPr>
            <p:ph type="ctrTitle"/>
          </p:nvPr>
        </p:nvSpPr>
        <p:spPr>
          <a:xfrm>
            <a:off x="320039" y="5739969"/>
            <a:ext cx="8178501" cy="960120"/>
          </a:xfrm>
          <a:ln>
            <a:noFill/>
          </a:ln>
        </p:spPr>
        <p:txBody>
          <a:bodyPr anchor="ctr">
            <a:normAutofit/>
          </a:bodyPr>
          <a:lstStyle/>
          <a:p>
            <a:r>
              <a:rPr lang="hu-HU" sz="4400"/>
              <a:t>MűFi25 – Lecture 6.</a:t>
            </a:r>
          </a:p>
        </p:txBody>
      </p:sp>
      <p:sp>
        <p:nvSpPr>
          <p:cNvPr id="3" name="Alcím 2">
            <a:extLst>
              <a:ext uri="{FF2B5EF4-FFF2-40B4-BE49-F238E27FC236}">
                <a16:creationId xmlns:a16="http://schemas.microsoft.com/office/drawing/2014/main" id="{C8991596-878F-7859-CC3D-5CE1D48A5BA7}"/>
              </a:ext>
            </a:extLst>
          </p:cNvPr>
          <p:cNvSpPr>
            <a:spLocks noGrp="1"/>
          </p:cNvSpPr>
          <p:nvPr>
            <p:ph type="subTitle" idx="1"/>
          </p:nvPr>
        </p:nvSpPr>
        <p:spPr>
          <a:xfrm>
            <a:off x="8641975" y="5739969"/>
            <a:ext cx="3355309" cy="960120"/>
          </a:xfrm>
        </p:spPr>
        <p:txBody>
          <a:bodyPr anchor="ctr">
            <a:normAutofit/>
          </a:bodyPr>
          <a:lstStyle/>
          <a:p>
            <a:pPr algn="r"/>
            <a:r>
              <a:rPr lang="hu-HU" sz="1900"/>
              <a:t>Nonlinear equations</a:t>
            </a:r>
          </a:p>
          <a:p>
            <a:pPr algn="r"/>
            <a:r>
              <a:rPr lang="hu-HU" sz="1900"/>
              <a:t>Fourier-transform numerical</a:t>
            </a:r>
          </a:p>
        </p:txBody>
      </p:sp>
    </p:spTree>
    <p:extLst>
      <p:ext uri="{BB962C8B-B14F-4D97-AF65-F5344CB8AC3E}">
        <p14:creationId xmlns:p14="http://schemas.microsoft.com/office/powerpoint/2010/main" val="74769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26E44-990C-FE66-53CA-9E3DD248552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5A97A17-F3E6-0DD4-808F-471E5395D5BF}"/>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35B067A4-6AA9-66B8-F3BF-DEF1BF622F5D}"/>
              </a:ext>
            </a:extLst>
          </p:cNvPr>
          <p:cNvSpPr>
            <a:spLocks noGrp="1"/>
          </p:cNvSpPr>
          <p:nvPr>
            <p:ph type="title"/>
          </p:nvPr>
        </p:nvSpPr>
        <p:spPr/>
        <p:txBody>
          <a:bodyPr/>
          <a:lstStyle/>
          <a:p>
            <a:r>
              <a:rPr lang="en-GB"/>
              <a:t>Problem 4. Transcendental Equation / Blackbody Radiaiton [Background]</a:t>
            </a:r>
            <a:endParaRPr lang="hu-HU"/>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37F44BC0-4089-3C4C-9D30-2AC61DF658B6}"/>
                  </a:ext>
                </a:extLst>
              </p:cNvPr>
              <p:cNvSpPr>
                <a:spLocks noGrp="1"/>
              </p:cNvSpPr>
              <p:nvPr>
                <p:ph idx="1"/>
              </p:nvPr>
            </p:nvSpPr>
            <p:spPr>
              <a:xfrm>
                <a:off x="521208" y="2578608"/>
                <a:ext cx="11155680" cy="400109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2400"/>
                  <a:t>In 1900, Max Planck discovered that electromagnetic energy is quantized (comes in packets called photons). His law describes the intensity of radiation at different wavelengths: </a:t>
                </a:r>
                <a14:m>
                  <m:oMath xmlns:m="http://schemas.openxmlformats.org/officeDocument/2006/math">
                    <m:r>
                      <a:rPr lang="en-GB" sz="2400" b="0" i="1" smtClean="0">
                        <a:latin typeface="Cambria Math" panose="02040503050406030204" pitchFamily="18" charset="0"/>
                      </a:rPr>
                      <m:t>𝐼</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𝜆</m:t>
                        </m:r>
                        <m:r>
                          <a:rPr lang="en-GB" sz="2400" b="0" i="1" smtClean="0">
                            <a:latin typeface="Cambria Math" panose="02040503050406030204" pitchFamily="18" charset="0"/>
                          </a:rPr>
                          <m:t>, </m:t>
                        </m:r>
                        <m:r>
                          <a:rPr lang="en-GB" sz="2400" b="0" i="1" smtClean="0">
                            <a:latin typeface="Cambria Math" panose="02040503050406030204" pitchFamily="18" charset="0"/>
                          </a:rPr>
                          <m:t>𝑇</m:t>
                        </m:r>
                      </m:e>
                    </m:d>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r>
                          <a:rPr lang="en-GB" sz="2400" b="0" i="1" smtClean="0">
                            <a:latin typeface="Cambria Math" panose="02040503050406030204" pitchFamily="18" charset="0"/>
                          </a:rPr>
                          <m:t>h</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𝑐</m:t>
                            </m:r>
                          </m:e>
                          <m:sup>
                            <m:r>
                              <a:rPr lang="en-GB" sz="2400" b="0" i="1" smtClean="0">
                                <a:latin typeface="Cambria Math" panose="02040503050406030204" pitchFamily="18" charset="0"/>
                              </a:rPr>
                              <m:t>2</m:t>
                            </m:r>
                          </m:sup>
                        </m:sSup>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𝜆</m:t>
                            </m:r>
                          </m:e>
                          <m:sup>
                            <m:r>
                              <a:rPr lang="en-GB" sz="2400" b="0" i="1" smtClean="0">
                                <a:latin typeface="Cambria Math" panose="02040503050406030204" pitchFamily="18" charset="0"/>
                              </a:rPr>
                              <m:t>5</m:t>
                            </m:r>
                          </m:sup>
                        </m:sSup>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h𝑐</m:t>
                                </m:r>
                              </m:num>
                              <m:den>
                                <m:r>
                                  <a:rPr lang="en-GB" sz="2400" b="0" i="1" smtClean="0">
                                    <a:latin typeface="Cambria Math" panose="02040503050406030204" pitchFamily="18" charset="0"/>
                                  </a:rPr>
                                  <m:t>𝜆</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den>
                            </m:f>
                          </m:sup>
                        </m:sSup>
                        <m:r>
                          <a:rPr lang="en-GB" sz="2400" b="0" i="1" smtClean="0">
                            <a:latin typeface="Cambria Math" panose="02040503050406030204" pitchFamily="18" charset="0"/>
                          </a:rPr>
                          <m:t>−1</m:t>
                        </m:r>
                      </m:den>
                    </m:f>
                    <m:r>
                      <a:rPr lang="en-GB" sz="2400" b="0" i="1" smtClean="0">
                        <a:latin typeface="Cambria Math" panose="02040503050406030204" pitchFamily="18" charset="0"/>
                      </a:rPr>
                      <m:t>  </m:t>
                    </m:r>
                  </m:oMath>
                </a14:m>
                <a:endParaRPr lang="en-GB" sz="2400">
                  <a:latin typeface="Aptos" panose="020B0004020202020204" pitchFamily="34" charset="0"/>
                </a:endParaRPr>
              </a:p>
              <a:p>
                <a:r>
                  <a:rPr lang="en-GB" sz="2400">
                    <a:latin typeface="Aptos" panose="020B0004020202020204" pitchFamily="34" charset="0"/>
                  </a:rPr>
                  <a:t>where h is Planck’s constant,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oMath>
                </a14:m>
                <a:r>
                  <a:rPr lang="en-GB" sz="2400">
                    <a:latin typeface="Aptos" panose="020B0004020202020204" pitchFamily="34" charset="0"/>
                  </a:rPr>
                  <a:t> is Boltzmann’s constant, T is temperature and </a:t>
                </a:r>
                <a14:m>
                  <m:oMath xmlns:m="http://schemas.openxmlformats.org/officeDocument/2006/math">
                    <m:r>
                      <a:rPr lang="en-GB" sz="2400" b="0" i="1" smtClean="0">
                        <a:latin typeface="Cambria Math" panose="02040503050406030204" pitchFamily="18" charset="0"/>
                      </a:rPr>
                      <m:t>𝜆</m:t>
                    </m:r>
                  </m:oMath>
                </a14:m>
                <a:r>
                  <a:rPr lang="en-GB" sz="2400">
                    <a:latin typeface="Aptos" panose="020B0004020202020204" pitchFamily="34" charset="0"/>
                  </a:rPr>
                  <a:t> is wavelength of the light. </a:t>
                </a:r>
              </a:p>
              <a:p>
                <a:r>
                  <a:rPr lang="en-GB" sz="2400">
                    <a:latin typeface="Aptos" panose="020B0004020202020204" pitchFamily="34" charset="0"/>
                  </a:rPr>
                  <a:t>Wien’s Displacement Law (key observation): as temperature increases, the peak of the radiation spectrum shifts to shorter wavelengths (higher frequencies, bluer color)   </a:t>
                </a:r>
                <a:endParaRPr lang="hu-HU" sz="2400">
                  <a:latin typeface="Aptos" panose="020B0004020202020204" pitchFamily="34" charset="0"/>
                </a:endParaRPr>
              </a:p>
            </p:txBody>
          </p:sp>
        </mc:Choice>
        <mc:Fallback>
          <p:sp>
            <p:nvSpPr>
              <p:cNvPr id="3" name="Tartalom helye 2">
                <a:extLst>
                  <a:ext uri="{FF2B5EF4-FFF2-40B4-BE49-F238E27FC236}">
                    <a16:creationId xmlns:a16="http://schemas.microsoft.com/office/drawing/2014/main" id="{37F44BC0-4089-3C4C-9D30-2AC61DF658B6}"/>
                  </a:ext>
                </a:extLst>
              </p:cNvPr>
              <p:cNvSpPr>
                <a:spLocks noGrp="1" noRot="1" noChangeAspect="1" noMove="1" noResize="1" noEditPoints="1" noAdjustHandles="1" noChangeArrowheads="1" noChangeShapeType="1" noTextEdit="1"/>
              </p:cNvSpPr>
              <p:nvPr>
                <p:ph idx="1"/>
              </p:nvPr>
            </p:nvSpPr>
            <p:spPr>
              <a:xfrm>
                <a:off x="521208" y="2578608"/>
                <a:ext cx="11155680" cy="4001096"/>
              </a:xfrm>
              <a:blipFill>
                <a:blip r:embed="rId3"/>
                <a:stretch>
                  <a:fillRect l="-765" t="-762" r="-1366" b="-3506"/>
                </a:stretch>
              </a:blipFill>
            </p:spPr>
            <p:txBody>
              <a:bodyPr/>
              <a:lstStyle/>
              <a:p>
                <a:r>
                  <a:rPr lang="hu-HU">
                    <a:noFill/>
                  </a:rPr>
                  <a:t> </a:t>
                </a:r>
              </a:p>
            </p:txBody>
          </p:sp>
        </mc:Fallback>
      </mc:AlternateContent>
    </p:spTree>
    <p:extLst>
      <p:ext uri="{BB962C8B-B14F-4D97-AF65-F5344CB8AC3E}">
        <p14:creationId xmlns:p14="http://schemas.microsoft.com/office/powerpoint/2010/main" val="168008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76249-6A0A-E244-D917-6D286B3A5B1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60AF922-8A10-1C21-7D17-F36307B0A194}"/>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39B0A61A-8E71-9DE1-A184-1D68A854F858}"/>
              </a:ext>
            </a:extLst>
          </p:cNvPr>
          <p:cNvSpPr>
            <a:spLocks noGrp="1"/>
          </p:cNvSpPr>
          <p:nvPr>
            <p:ph type="title"/>
          </p:nvPr>
        </p:nvSpPr>
        <p:spPr/>
        <p:txBody>
          <a:bodyPr/>
          <a:lstStyle/>
          <a:p>
            <a:r>
              <a:rPr lang="en-GB"/>
              <a:t>Problem 4. Transcendental Equation / Blackbody Radiaiton [Background]</a:t>
            </a:r>
            <a:endParaRPr lang="hu-HU"/>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08F6465A-5624-FFAE-F070-BEAA389888F9}"/>
                  </a:ext>
                </a:extLst>
              </p:cNvPr>
              <p:cNvSpPr>
                <a:spLocks noGrp="1"/>
              </p:cNvSpPr>
              <p:nvPr>
                <p:ph idx="1"/>
              </p:nvPr>
            </p:nvSpPr>
            <p:spPr>
              <a:xfrm>
                <a:off x="521208" y="2578608"/>
                <a:ext cx="11155680" cy="400109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GB" sz="2400"/>
                  <a:t>Wien’s Displacement Law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𝜆</m:t>
                        </m:r>
                      </m:e>
                      <m:sub>
                        <m:d>
                          <m:dPr>
                            <m:begChr m:val="{"/>
                            <m:endChr m:val="}"/>
                            <m:ctrlPr>
                              <a:rPr lang="en-GB" sz="2400" b="0" i="1" smtClean="0">
                                <a:latin typeface="Cambria Math" panose="02040503050406030204" pitchFamily="18" charset="0"/>
                              </a:rPr>
                            </m:ctrlPr>
                          </m:dPr>
                          <m:e>
                            <m:r>
                              <a:rPr lang="en-GB" sz="2400" b="0" i="1" smtClean="0">
                                <a:latin typeface="Cambria Math" panose="02040503050406030204" pitchFamily="18" charset="0"/>
                              </a:rPr>
                              <m:t>𝑚𝑎𝑥</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𝑇</m:t>
                    </m:r>
                    <m:r>
                      <a:rPr lang="en-GB" sz="2400" b="0" i="1" smtClean="0">
                        <a:latin typeface="Cambria Math" panose="02040503050406030204" pitchFamily="18" charset="0"/>
                      </a:rPr>
                      <m:t>=</m:t>
                    </m:r>
                    <m:r>
                      <a:rPr lang="en-GB" sz="2400" b="0" i="1" smtClean="0">
                        <a:latin typeface="Cambria Math" panose="02040503050406030204" pitchFamily="18" charset="0"/>
                      </a:rPr>
                      <m:t>𝑏</m:t>
                    </m:r>
                    <m:r>
                      <a:rPr lang="en-GB" sz="2400" b="0" i="1" smtClean="0">
                        <a:latin typeface="Cambria Math" panose="02040503050406030204" pitchFamily="18" charset="0"/>
                      </a:rPr>
                      <m:t> </m:t>
                    </m:r>
                  </m:oMath>
                </a14:m>
                <a:r>
                  <a:rPr lang="en-GB" sz="2400">
                    <a:latin typeface="Aptos" panose="020B0004020202020204" pitchFamily="34" charset="0"/>
                  </a:rPr>
                  <a:t> where </a:t>
                </a:r>
                <a14:m>
                  <m:oMath xmlns:m="http://schemas.openxmlformats.org/officeDocument/2006/math">
                    <m:r>
                      <a:rPr lang="en-GB" sz="2400" b="0" i="1" smtClean="0">
                        <a:latin typeface="Cambria Math" panose="02040503050406030204" pitchFamily="18" charset="0"/>
                      </a:rPr>
                      <m:t>𝑏</m:t>
                    </m:r>
                    <m:r>
                      <a:rPr lang="en-GB" sz="2400" b="0" i="1" smtClean="0">
                        <a:latin typeface="Cambria Math" panose="02040503050406030204" pitchFamily="18" charset="0"/>
                      </a:rPr>
                      <m:t>≈2.898⋅</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10</m:t>
                        </m:r>
                      </m:e>
                      <m:sup>
                        <m:r>
                          <a:rPr lang="en-GB" sz="2400" b="0" i="1" smtClean="0">
                            <a:latin typeface="Cambria Math" panose="02040503050406030204" pitchFamily="18" charset="0"/>
                          </a:rPr>
                          <m:t>−3</m:t>
                        </m:r>
                      </m:sup>
                    </m:sSup>
                    <m:r>
                      <a:rPr lang="en-GB" sz="2400" b="0" i="1" smtClean="0">
                        <a:latin typeface="Cambria Math" panose="02040503050406030204" pitchFamily="18" charset="0"/>
                      </a:rPr>
                      <m:t> </m:t>
                    </m:r>
                    <m:r>
                      <a:rPr lang="en-GB" sz="2400" b="0" i="1" smtClean="0">
                        <a:latin typeface="Cambria Math" panose="02040503050406030204" pitchFamily="18" charset="0"/>
                      </a:rPr>
                      <m:t>𝑚</m:t>
                    </m:r>
                    <m:r>
                      <a:rPr lang="en-GB" sz="2400" b="0" i="1" smtClean="0">
                        <a:latin typeface="Cambria Math" panose="02040503050406030204" pitchFamily="18" charset="0"/>
                      </a:rPr>
                      <m:t>⋅</m:t>
                    </m:r>
                    <m:r>
                      <a:rPr lang="en-GB" sz="2400" b="0" i="1" smtClean="0">
                        <a:latin typeface="Cambria Math" panose="02040503050406030204" pitchFamily="18" charset="0"/>
                      </a:rPr>
                      <m:t>𝐾</m:t>
                    </m:r>
                  </m:oMath>
                </a14:m>
                <a:r>
                  <a:rPr lang="en-GB" sz="2400">
                    <a:latin typeface="Aptos" panose="020B0004020202020204" pitchFamily="34" charset="0"/>
                  </a:rPr>
                  <a:t> is Wien’s displacement constant. (As temperature doubles, the peak wavelength is cut in half)</a:t>
                </a:r>
              </a:p>
              <a:p>
                <a:r>
                  <a:rPr lang="en-GB" sz="2400">
                    <a:latin typeface="Aptos" panose="020B0004020202020204" pitchFamily="34" charset="0"/>
                  </a:rPr>
                  <a:t>Find where Planck’s law has its maximum ! </a:t>
                </a:r>
              </a:p>
              <a:p>
                <a:r>
                  <a:rPr lang="en-GB" sz="2400">
                    <a:latin typeface="Aptos" panose="020B0004020202020204" pitchFamily="34" charset="0"/>
                  </a:rPr>
                  <a:t>Take derivative and set it to zero, and you let </a:t>
                </a:r>
                <a14:m>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h𝑐</m:t>
                        </m:r>
                      </m:num>
                      <m:den>
                        <m:r>
                          <a:rPr lang="en-GB" sz="2400" b="0" i="1" smtClean="0">
                            <a:latin typeface="Cambria Math" panose="02040503050406030204" pitchFamily="18" charset="0"/>
                          </a:rPr>
                          <m:t>𝜆</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den>
                    </m:f>
                  </m:oMath>
                </a14:m>
                <a:r>
                  <a:rPr lang="en-GB" sz="2400">
                    <a:latin typeface="Aptos" panose="020B0004020202020204" pitchFamily="34" charset="0"/>
                  </a:rPr>
                  <a:t> so we get </a:t>
                </a:r>
                <a14:m>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+5=5⋅</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𝑥</m:t>
                        </m:r>
                      </m:sup>
                    </m:sSup>
                  </m:oMath>
                </a14:m>
                <a:r>
                  <a:rPr lang="en-GB" sz="2400">
                    <a:latin typeface="Aptos" panose="020B0004020202020204" pitchFamily="34" charset="0"/>
                  </a:rPr>
                  <a:t>  </a:t>
                </a:r>
              </a:p>
              <a:p>
                <a:r>
                  <a:rPr lang="en-GB" sz="2400">
                    <a:latin typeface="Aptos" panose="020B0004020202020204" pitchFamily="34" charset="0"/>
                  </a:rPr>
                  <a:t>After solution substitute it back and calculate wavelength, to get constant b!</a:t>
                </a:r>
                <a:endParaRPr lang="hu-HU" sz="2400">
                  <a:latin typeface="Aptos" panose="020B0004020202020204" pitchFamily="34" charset="0"/>
                </a:endParaRPr>
              </a:p>
            </p:txBody>
          </p:sp>
        </mc:Choice>
        <mc:Fallback>
          <p:sp>
            <p:nvSpPr>
              <p:cNvPr id="3" name="Tartalom helye 2">
                <a:extLst>
                  <a:ext uri="{FF2B5EF4-FFF2-40B4-BE49-F238E27FC236}">
                    <a16:creationId xmlns:a16="http://schemas.microsoft.com/office/drawing/2014/main" id="{08F6465A-5624-FFAE-F070-BEAA389888F9}"/>
                  </a:ext>
                </a:extLst>
              </p:cNvPr>
              <p:cNvSpPr>
                <a:spLocks noGrp="1" noRot="1" noChangeAspect="1" noMove="1" noResize="1" noEditPoints="1" noAdjustHandles="1" noChangeArrowheads="1" noChangeShapeType="1" noTextEdit="1"/>
              </p:cNvSpPr>
              <p:nvPr>
                <p:ph idx="1"/>
              </p:nvPr>
            </p:nvSpPr>
            <p:spPr>
              <a:xfrm>
                <a:off x="521208" y="2578608"/>
                <a:ext cx="11155680" cy="4001096"/>
              </a:xfrm>
              <a:blipFill>
                <a:blip r:embed="rId3"/>
                <a:stretch>
                  <a:fillRect l="-765" t="-305"/>
                </a:stretch>
              </a:blipFill>
            </p:spPr>
            <p:txBody>
              <a:bodyPr/>
              <a:lstStyle/>
              <a:p>
                <a:r>
                  <a:rPr lang="hu-HU">
                    <a:noFill/>
                  </a:rPr>
                  <a:t> </a:t>
                </a:r>
              </a:p>
            </p:txBody>
          </p:sp>
        </mc:Fallback>
      </mc:AlternateContent>
    </p:spTree>
    <p:extLst>
      <p:ext uri="{BB962C8B-B14F-4D97-AF65-F5344CB8AC3E}">
        <p14:creationId xmlns:p14="http://schemas.microsoft.com/office/powerpoint/2010/main" val="142899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CB536-FC58-6431-BF72-CD021A3F341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B27B085-CF76-2A79-4AF2-2779FFF57C1D}"/>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ACA5CF03-112E-32D7-237A-2A27A52567B6}"/>
              </a:ext>
            </a:extLst>
          </p:cNvPr>
          <p:cNvSpPr>
            <a:spLocks noGrp="1"/>
          </p:cNvSpPr>
          <p:nvPr>
            <p:ph type="title"/>
          </p:nvPr>
        </p:nvSpPr>
        <p:spPr/>
        <p:txBody>
          <a:bodyPr/>
          <a:lstStyle/>
          <a:p>
            <a:r>
              <a:rPr lang="en-GB"/>
              <a:t>Problem 5. Coupled Non-Linear System / Chemical equilibrium</a:t>
            </a:r>
            <a:endParaRPr lang="hu-HU"/>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779C9141-EEDE-659E-279A-4614F6076854}"/>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GB" sz="2400"/>
                  <a:t>Chemical reaction with two substances (A and B) that interact with each other and reaches a stable state. </a:t>
                </a:r>
              </a:p>
              <a:p>
                <a:r>
                  <a:rPr lang="en-US" sz="2400"/>
                  <a:t>The amounts of A and B present at equilibrium are determined by conservation laws and equilibrium constants. </a:t>
                </a:r>
              </a:p>
              <a:p>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+2</m:t>
                    </m:r>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𝑦</m:t>
                    </m:r>
                    <m:r>
                      <a:rPr lang="en-GB" sz="2400" b="0" i="1" smtClean="0">
                        <a:latin typeface="Cambria Math" panose="02040503050406030204" pitchFamily="18" charset="0"/>
                      </a:rPr>
                      <m:t>=4 </m:t>
                    </m:r>
                  </m:oMath>
                </a14:m>
                <a:r>
                  <a:rPr lang="en-GB" sz="2400"/>
                  <a:t> is a conservation law</a:t>
                </a:r>
              </a:p>
              <a:p>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𝑦</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−2</m:t>
                    </m:r>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𝑦</m:t>
                    </m:r>
                    <m:r>
                      <a:rPr lang="en-GB" sz="2400" b="0" i="1" smtClean="0">
                        <a:latin typeface="Cambria Math" panose="02040503050406030204" pitchFamily="18" charset="0"/>
                      </a:rPr>
                      <m:t>=1</m:t>
                    </m:r>
                  </m:oMath>
                </a14:m>
                <a:r>
                  <a:rPr lang="en-GB" sz="2400"/>
                  <a:t> is another conservation law</a:t>
                </a:r>
              </a:p>
              <a:p>
                <a:endParaRPr lang="en-GB" sz="2400"/>
              </a:p>
              <a:p>
                <a:endParaRPr lang="hu-HU" sz="2400"/>
              </a:p>
            </p:txBody>
          </p:sp>
        </mc:Choice>
        <mc:Fallback>
          <p:sp>
            <p:nvSpPr>
              <p:cNvPr id="3" name="Tartalom helye 2">
                <a:extLst>
                  <a:ext uri="{FF2B5EF4-FFF2-40B4-BE49-F238E27FC236}">
                    <a16:creationId xmlns:a16="http://schemas.microsoft.com/office/drawing/2014/main" id="{779C9141-EEDE-659E-279A-4614F6076854}"/>
                  </a:ext>
                </a:extLst>
              </p:cNvPr>
              <p:cNvSpPr>
                <a:spLocks noGrp="1" noRot="1" noChangeAspect="1" noMove="1" noResize="1" noEditPoints="1" noAdjustHandles="1" noChangeArrowheads="1" noChangeShapeType="1" noTextEdit="1"/>
              </p:cNvSpPr>
              <p:nvPr>
                <p:ph idx="1"/>
              </p:nvPr>
            </p:nvSpPr>
            <p:spPr>
              <a:blipFill>
                <a:blip r:embed="rId3"/>
                <a:stretch>
                  <a:fillRect l="-765" t="-809"/>
                </a:stretch>
              </a:blipFill>
            </p:spPr>
            <p:txBody>
              <a:bodyPr/>
              <a:lstStyle/>
              <a:p>
                <a:r>
                  <a:rPr lang="hu-HU">
                    <a:noFill/>
                  </a:rPr>
                  <a:t> </a:t>
                </a:r>
              </a:p>
            </p:txBody>
          </p:sp>
        </mc:Fallback>
      </mc:AlternateContent>
    </p:spTree>
    <p:extLst>
      <p:ext uri="{BB962C8B-B14F-4D97-AF65-F5344CB8AC3E}">
        <p14:creationId xmlns:p14="http://schemas.microsoft.com/office/powerpoint/2010/main" val="120173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0CB44-556C-0842-B5C6-EF6174EEFD7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59AC10B-C2D5-0E60-F0B6-F91EC9AE0573}"/>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9860AB18-41F1-E51C-4748-C11BE006D693}"/>
              </a:ext>
            </a:extLst>
          </p:cNvPr>
          <p:cNvSpPr>
            <a:spLocks noGrp="1"/>
          </p:cNvSpPr>
          <p:nvPr>
            <p:ph type="title"/>
          </p:nvPr>
        </p:nvSpPr>
        <p:spPr/>
        <p:txBody>
          <a:bodyPr/>
          <a:lstStyle/>
          <a:p>
            <a:r>
              <a:rPr lang="en-GB"/>
              <a:t>Problem 6. Saturation in Magnetism</a:t>
            </a:r>
            <a:endParaRPr lang="hu-HU"/>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C8156F65-91F4-D8C5-5666-E6772AF54C96}"/>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hu-HU" sz="2400"/>
                  <a:t>The magnetization of a ferromagnetic material follows the L</a:t>
                </a:r>
                <a:r>
                  <a:rPr lang="en-GB" sz="2400"/>
                  <a:t>a</a:t>
                </a:r>
                <a:r>
                  <a:rPr lang="hu-HU" sz="2400"/>
                  <a:t>ngevin equation : </a:t>
                </a:r>
                <a:br>
                  <a:rPr lang="hu-HU" sz="2400"/>
                </a:br>
                <a14:m>
                  <m:oMath xmlns:m="http://schemas.openxmlformats.org/officeDocument/2006/math">
                    <m:r>
                      <a:rPr lang="hu-HU" sz="2400" b="0" i="1" smtClean="0">
                        <a:latin typeface="Cambria Math" panose="02040503050406030204" pitchFamily="18" charset="0"/>
                      </a:rPr>
                      <m:t>𝑀</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𝑠</m:t>
                        </m:r>
                      </m:sub>
                    </m:sSub>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coth</m:t>
                        </m:r>
                      </m:fName>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e>
                        </m:d>
                      </m:e>
                    </m:func>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𝑥</m:t>
                        </m:r>
                      </m:den>
                    </m:f>
                    <m:r>
                      <a:rPr lang="en-GB" sz="2400" b="0" i="1" smtClean="0">
                        <a:latin typeface="Cambria Math" panose="02040503050406030204" pitchFamily="18" charset="0"/>
                      </a:rPr>
                      <m:t> </m:t>
                    </m:r>
                  </m:oMath>
                </a14:m>
                <a:endParaRPr lang="en-GB" sz="2400" b="0"/>
              </a:p>
              <a:p>
                <a:r>
                  <a:rPr lang="en-GB" sz="2400"/>
                  <a:t>where </a:t>
                </a:r>
                <a14:m>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𝜇</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𝑚</m:t>
                        </m:r>
                        <m:r>
                          <a:rPr lang="en-GB" sz="2400" b="0" i="1" smtClean="0">
                            <a:latin typeface="Cambria Math" panose="02040503050406030204" pitchFamily="18" charset="0"/>
                          </a:rPr>
                          <m:t> </m:t>
                        </m:r>
                        <m:r>
                          <a:rPr lang="en-GB" sz="2400" b="0" i="1" smtClean="0">
                            <a:latin typeface="Cambria Math" panose="02040503050406030204" pitchFamily="18" charset="0"/>
                          </a:rPr>
                          <m:t>𝐵</m:t>
                        </m:r>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den>
                    </m:f>
                  </m:oMath>
                </a14:m>
                <a:r>
                  <a:rPr lang="en-GB" sz="2400"/>
                  <a:t> is a dimensionless parameter. For a specific set of conditions, x satisfies </a:t>
                </a:r>
                <a:br>
                  <a:rPr lang="en-GB" sz="2400"/>
                </a:br>
                <a14:m>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=2⋅</m:t>
                    </m:r>
                    <m:r>
                      <m:rPr>
                        <m:sty m:val="p"/>
                      </m:rPr>
                      <a:rPr lang="en-GB" sz="2400" b="0" i="0" smtClean="0">
                        <a:latin typeface="Cambria Math" panose="02040503050406030204" pitchFamily="18" charset="0"/>
                      </a:rPr>
                      <m:t>tanh</m:t>
                    </m:r>
                    <m:r>
                      <a:rPr lang="en-GB" sz="2400" b="0" i="1" smtClean="0">
                        <a:latin typeface="Cambria Math" panose="02040503050406030204" pitchFamily="18" charset="0"/>
                      </a:rPr>
                      <m:t>⁡(3</m:t>
                    </m:r>
                    <m:r>
                      <a:rPr lang="en-GB" sz="2400" b="0" i="1" smtClean="0">
                        <a:latin typeface="Cambria Math" panose="02040503050406030204" pitchFamily="18" charset="0"/>
                      </a:rPr>
                      <m:t>𝑥</m:t>
                    </m:r>
                    <m:r>
                      <a:rPr lang="en-GB" sz="2400" b="0" i="1" smtClean="0">
                        <a:latin typeface="Cambria Math" panose="02040503050406030204" pitchFamily="18" charset="0"/>
                      </a:rPr>
                      <m:t>)</m:t>
                    </m:r>
                  </m:oMath>
                </a14:m>
                <a:endParaRPr lang="en-GB" sz="2400"/>
              </a:p>
              <a:p>
                <a:r>
                  <a:rPr lang="en-GB" sz="2400"/>
                  <a:t>Find x!</a:t>
                </a:r>
              </a:p>
              <a:p>
                <a:endParaRPr lang="hu-HU" sz="2400"/>
              </a:p>
            </p:txBody>
          </p:sp>
        </mc:Choice>
        <mc:Fallback>
          <p:sp>
            <p:nvSpPr>
              <p:cNvPr id="3" name="Tartalom helye 2">
                <a:extLst>
                  <a:ext uri="{FF2B5EF4-FFF2-40B4-BE49-F238E27FC236}">
                    <a16:creationId xmlns:a16="http://schemas.microsoft.com/office/drawing/2014/main" id="{C8156F65-91F4-D8C5-5666-E6772AF54C96}"/>
                  </a:ext>
                </a:extLst>
              </p:cNvPr>
              <p:cNvSpPr>
                <a:spLocks noGrp="1" noRot="1" noChangeAspect="1" noMove="1" noResize="1" noEditPoints="1" noAdjustHandles="1" noChangeArrowheads="1" noChangeShapeType="1" noTextEdit="1"/>
              </p:cNvSpPr>
              <p:nvPr>
                <p:ph idx="1"/>
              </p:nvPr>
            </p:nvSpPr>
            <p:spPr>
              <a:blipFill>
                <a:blip r:embed="rId3"/>
                <a:stretch>
                  <a:fillRect l="-765" t="-809"/>
                </a:stretch>
              </a:blipFill>
            </p:spPr>
            <p:txBody>
              <a:bodyPr/>
              <a:lstStyle/>
              <a:p>
                <a:r>
                  <a:rPr lang="hu-HU">
                    <a:noFill/>
                  </a:rPr>
                  <a:t> </a:t>
                </a:r>
              </a:p>
            </p:txBody>
          </p:sp>
        </mc:Fallback>
      </mc:AlternateContent>
    </p:spTree>
    <p:extLst>
      <p:ext uri="{BB962C8B-B14F-4D97-AF65-F5344CB8AC3E}">
        <p14:creationId xmlns:p14="http://schemas.microsoft.com/office/powerpoint/2010/main" val="197745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79532-59C9-02B1-3E88-CE56D6A11D6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64D53EA-B25E-B6D4-CC22-563C25E42F77}"/>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7521F002-5AB1-A864-96BB-68A335C69F30}"/>
              </a:ext>
            </a:extLst>
          </p:cNvPr>
          <p:cNvSpPr>
            <a:spLocks noGrp="1"/>
          </p:cNvSpPr>
          <p:nvPr>
            <p:ph type="title"/>
          </p:nvPr>
        </p:nvSpPr>
        <p:spPr/>
        <p:txBody>
          <a:bodyPr/>
          <a:lstStyle/>
          <a:p>
            <a:r>
              <a:rPr lang="en-GB"/>
              <a:t>Problem 6. Saturation in Magnetism</a:t>
            </a:r>
            <a:endParaRPr lang="hu-HU"/>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2517933F-4EA3-3133-E105-1EAF2F17447D}"/>
                  </a:ext>
                </a:extLst>
              </p:cNvPr>
              <p:cNvSpPr>
                <a:spLocks noGrp="1"/>
              </p:cNvSpPr>
              <p:nvPr>
                <p:ph idx="1"/>
              </p:nvPr>
            </p:nvSpPr>
            <p:spPr>
              <a:xfrm>
                <a:off x="521208" y="1928191"/>
                <a:ext cx="11155680" cy="441774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GB" sz="2400"/>
                  <a:t>it deals with </a:t>
                </a:r>
                <a:r>
                  <a:rPr lang="en-GB" sz="2400" b="1"/>
                  <a:t>ferromagnetic materials </a:t>
                </a:r>
                <a:r>
                  <a:rPr lang="en-GB" sz="2400"/>
                  <a:t>and how they respond to magnetic field</a:t>
                </a:r>
              </a:p>
              <a:p>
                <a:r>
                  <a:rPr lang="en-GB" sz="2400"/>
                  <a:t>When a magnetic field is applied to a ferromagnetic material (like iron), the material becomes </a:t>
                </a:r>
                <a:r>
                  <a:rPr lang="en-GB" sz="2400" b="1"/>
                  <a:t>magnetized</a:t>
                </a:r>
                <a:r>
                  <a:rPr lang="en-GB" sz="2400"/>
                  <a:t>. However, the magnetization doesn’t increase linearly with the field, it saturates. No matter how strong you make the field, the magnetization levels off at a maximum value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𝑠</m:t>
                        </m:r>
                      </m:sub>
                    </m:sSub>
                    <m:r>
                      <a:rPr lang="hu-HU" sz="2400" b="0" i="0" smtClean="0">
                        <a:latin typeface="Cambria Math" panose="02040503050406030204" pitchFamily="18" charset="0"/>
                      </a:rPr>
                      <m:t>, </m:t>
                    </m:r>
                  </m:oMath>
                </a14:m>
                <a:r>
                  <a:rPr lang="hu-HU" sz="2400"/>
                  <a:t>the </a:t>
                </a:r>
                <a:r>
                  <a:rPr lang="hu-HU" sz="2400" b="1"/>
                  <a:t>saturation magnetization</a:t>
                </a:r>
                <a:r>
                  <a:rPr lang="hu-HU" sz="2400"/>
                  <a:t>)</a:t>
                </a:r>
              </a:p>
              <a:p>
                <a:r>
                  <a:rPr lang="hu-HU" sz="2400"/>
                  <a:t>We have to solve </a:t>
                </a:r>
                <a14:m>
                  <m:oMath xmlns:m="http://schemas.openxmlformats.org/officeDocument/2006/math">
                    <m:r>
                      <a:rPr lang="en-GB" sz="2400" i="1">
                        <a:latin typeface="Cambria Math" panose="02040503050406030204" pitchFamily="18" charset="0"/>
                      </a:rPr>
                      <m:t>𝑥</m:t>
                    </m:r>
                    <m:r>
                      <a:rPr lang="en-GB" sz="2400" i="1">
                        <a:latin typeface="Cambria Math" panose="02040503050406030204" pitchFamily="18" charset="0"/>
                      </a:rPr>
                      <m:t>=2⋅</m:t>
                    </m:r>
                    <m:r>
                      <m:rPr>
                        <m:sty m:val="p"/>
                      </m:rPr>
                      <a:rPr lang="en-GB" sz="2400">
                        <a:latin typeface="Cambria Math" panose="02040503050406030204" pitchFamily="18" charset="0"/>
                      </a:rPr>
                      <m:t>tanh</m:t>
                    </m:r>
                    <m:r>
                      <a:rPr lang="en-GB" sz="2400" i="1">
                        <a:latin typeface="Cambria Math" panose="02040503050406030204" pitchFamily="18" charset="0"/>
                      </a:rPr>
                      <m:t>⁡(3</m:t>
                    </m:r>
                    <m:r>
                      <a:rPr lang="en-GB" sz="2400" i="1">
                        <a:latin typeface="Cambria Math" panose="02040503050406030204" pitchFamily="18" charset="0"/>
                      </a:rPr>
                      <m:t>𝑥</m:t>
                    </m:r>
                    <m:r>
                      <a:rPr lang="en-GB" sz="2400" i="1">
                        <a:latin typeface="Cambria Math" panose="02040503050406030204" pitchFamily="18" charset="0"/>
                      </a:rPr>
                      <m:t>)</m:t>
                    </m:r>
                  </m:oMath>
                </a14:m>
                <a:r>
                  <a:rPr lang="hu-HU" sz="2400"/>
                  <a:t> , </a:t>
                </a:r>
                <a14:m>
                  <m:oMath xmlns:m="http://schemas.openxmlformats.org/officeDocument/2006/math">
                    <m:r>
                      <a:rPr lang="en-GB" sz="2400" i="1">
                        <a:latin typeface="Cambria Math" panose="02040503050406030204" pitchFamily="18" charset="0"/>
                      </a:rPr>
                      <m:t>𝑥</m:t>
                    </m:r>
                    <m:r>
                      <a:rPr lang="en-GB" sz="2400" i="1">
                        <a:latin typeface="Cambria Math" panose="02040503050406030204" pitchFamily="18" charset="0"/>
                      </a:rPr>
                      <m:t>=</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𝜇</m:t>
                            </m:r>
                          </m:e>
                          <m:sub>
                            <m:r>
                              <a:rPr lang="en-GB" sz="2400" i="1">
                                <a:latin typeface="Cambria Math" panose="02040503050406030204" pitchFamily="18" charset="0"/>
                              </a:rPr>
                              <m:t>0</m:t>
                            </m:r>
                          </m:sub>
                        </m:sSub>
                        <m:r>
                          <a:rPr lang="en-GB" sz="2400" i="1">
                            <a:latin typeface="Cambria Math" panose="02040503050406030204" pitchFamily="18" charset="0"/>
                          </a:rPr>
                          <m:t>𝑚</m:t>
                        </m:r>
                        <m:r>
                          <a:rPr lang="en-GB" sz="2400" i="1">
                            <a:latin typeface="Cambria Math" panose="02040503050406030204" pitchFamily="18" charset="0"/>
                          </a:rPr>
                          <m:t> </m:t>
                        </m:r>
                        <m:r>
                          <a:rPr lang="en-GB" sz="2400" i="1">
                            <a:latin typeface="Cambria Math" panose="02040503050406030204" pitchFamily="18" charset="0"/>
                          </a:rPr>
                          <m:t>𝐵</m:t>
                        </m:r>
                      </m:num>
                      <m:den>
                        <m:sSub>
                          <m:sSubPr>
                            <m:ctrlPr>
                              <a:rPr lang="en-GB" sz="2400" i="1">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𝐵</m:t>
                            </m:r>
                          </m:sub>
                        </m:sSub>
                        <m:r>
                          <a:rPr lang="en-GB" sz="2400" i="1">
                            <a:latin typeface="Cambria Math" panose="02040503050406030204" pitchFamily="18" charset="0"/>
                          </a:rPr>
                          <m:t>𝑇</m:t>
                        </m:r>
                      </m:den>
                    </m:f>
                    <m:r>
                      <a:rPr lang="en-GB" sz="2400" i="1">
                        <a:latin typeface="Cambria Math" panose="02040503050406030204" pitchFamily="18" charset="0"/>
                      </a:rPr>
                      <m:t> </m:t>
                    </m:r>
                  </m:oMath>
                </a14:m>
                <a:r>
                  <a:rPr lang="hu-HU" sz="2400"/>
                  <a:t> </a:t>
                </a:r>
                <a:br>
                  <a:rPr lang="hu-HU" sz="2400"/>
                </a:br>
                <a:r>
                  <a:rPr lang="hu-HU" sz="2400"/>
                  <a:t>where  m is magnetic moment of individual atoms, B is magnetic field applied,</a:t>
                </a:r>
                <a:br>
                  <a:rPr lang="hu-HU" sz="2400"/>
                </a:br>
                <a:r>
                  <a:rPr lang="hu-HU" sz="2400"/>
                  <a:t> T is temperature, </a:t>
                </a:r>
                <a14:m>
                  <m:oMath xmlns:m="http://schemas.openxmlformats.org/officeDocument/2006/math">
                    <m:sSub>
                      <m:sSubPr>
                        <m:ctrlPr>
                          <a:rPr lang="hu-HU" sz="2400" b="0" i="1" smtClean="0">
                            <a:latin typeface="Cambria Math" panose="02040503050406030204" pitchFamily="18" charset="0"/>
                          </a:rPr>
                        </m:ctrlPr>
                      </m:sSubPr>
                      <m:e>
                        <m:r>
                          <a:rPr lang="hu-HU" sz="2400" i="1" smtClean="0">
                            <a:latin typeface="Cambria Math" panose="02040503050406030204" pitchFamily="18" charset="0"/>
                          </a:rPr>
                          <m:t>𝑘</m:t>
                        </m:r>
                      </m:e>
                      <m:sub>
                        <m:r>
                          <a:rPr lang="hu-HU" sz="2400" i="1" smtClean="0">
                            <a:latin typeface="Cambria Math" panose="02040503050406030204" pitchFamily="18" charset="0"/>
                          </a:rPr>
                          <m:t>𝐵</m:t>
                        </m:r>
                      </m:sub>
                    </m:sSub>
                  </m:oMath>
                </a14:m>
                <a:r>
                  <a:rPr lang="hu-HU" sz="2400"/>
                  <a:t> Boltzmann constant. </a:t>
                </a:r>
                <a:endParaRPr lang="en-GB" sz="2400"/>
              </a:p>
              <a:p>
                <a:endParaRPr lang="hu-HU" sz="2400"/>
              </a:p>
            </p:txBody>
          </p:sp>
        </mc:Choice>
        <mc:Fallback>
          <p:sp>
            <p:nvSpPr>
              <p:cNvPr id="3" name="Tartalom helye 2">
                <a:extLst>
                  <a:ext uri="{FF2B5EF4-FFF2-40B4-BE49-F238E27FC236}">
                    <a16:creationId xmlns:a16="http://schemas.microsoft.com/office/drawing/2014/main" id="{2517933F-4EA3-3133-E105-1EAF2F17447D}"/>
                  </a:ext>
                </a:extLst>
              </p:cNvPr>
              <p:cNvSpPr>
                <a:spLocks noGrp="1" noRot="1" noChangeAspect="1" noMove="1" noResize="1" noEditPoints="1" noAdjustHandles="1" noChangeArrowheads="1" noChangeShapeType="1" noTextEdit="1"/>
              </p:cNvSpPr>
              <p:nvPr>
                <p:ph idx="1"/>
              </p:nvPr>
            </p:nvSpPr>
            <p:spPr>
              <a:xfrm>
                <a:off x="521208" y="1928191"/>
                <a:ext cx="11155680" cy="4417745"/>
              </a:xfrm>
              <a:blipFill>
                <a:blip r:embed="rId3"/>
                <a:stretch>
                  <a:fillRect l="-765" t="-690"/>
                </a:stretch>
              </a:blipFill>
            </p:spPr>
            <p:txBody>
              <a:bodyPr/>
              <a:lstStyle/>
              <a:p>
                <a:r>
                  <a:rPr lang="hu-HU">
                    <a:noFill/>
                  </a:rPr>
                  <a:t> </a:t>
                </a:r>
              </a:p>
            </p:txBody>
          </p:sp>
        </mc:Fallback>
      </mc:AlternateContent>
    </p:spTree>
    <p:extLst>
      <p:ext uri="{BB962C8B-B14F-4D97-AF65-F5344CB8AC3E}">
        <p14:creationId xmlns:p14="http://schemas.microsoft.com/office/powerpoint/2010/main" val="258198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E6F5D-A1FC-F73E-B7DB-AF8EF0D87B8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DB8CAC0-31E1-4488-0BAB-592006821541}"/>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B0458E5E-7455-ED3B-9B4B-80BBAA3D47A8}"/>
              </a:ext>
            </a:extLst>
          </p:cNvPr>
          <p:cNvSpPr>
            <a:spLocks noGrp="1"/>
          </p:cNvSpPr>
          <p:nvPr>
            <p:ph type="title"/>
          </p:nvPr>
        </p:nvSpPr>
        <p:spPr/>
        <p:txBody>
          <a:bodyPr/>
          <a:lstStyle/>
          <a:p>
            <a:r>
              <a:rPr lang="en-GB"/>
              <a:t>Problem 6. Saturation in Magnetism</a:t>
            </a:r>
            <a:endParaRPr lang="hu-HU"/>
          </a:p>
        </p:txBody>
      </p:sp>
      <p:sp>
        <p:nvSpPr>
          <p:cNvPr id="3" name="Tartalom helye 2">
            <a:extLst>
              <a:ext uri="{FF2B5EF4-FFF2-40B4-BE49-F238E27FC236}">
                <a16:creationId xmlns:a16="http://schemas.microsoft.com/office/drawing/2014/main" id="{719DEDDE-D5D3-599C-8BD9-9C3A21E3E20E}"/>
              </a:ext>
            </a:extLst>
          </p:cNvPr>
          <p:cNvSpPr>
            <a:spLocks noGrp="1"/>
          </p:cNvSpPr>
          <p:nvPr>
            <p:ph idx="1"/>
          </p:nvPr>
        </p:nvSpPr>
        <p:spPr>
          <a:xfrm>
            <a:off x="521208" y="1928191"/>
            <a:ext cx="11155680" cy="441774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hu-HU" sz="2400"/>
              <a:t>What equation means : </a:t>
            </a:r>
          </a:p>
          <a:p>
            <a:r>
              <a:rPr lang="hu-HU" sz="2400"/>
              <a:t>The tendency of magnetic moments to align (with external field, pulling them one direction)</a:t>
            </a:r>
          </a:p>
          <a:p>
            <a:r>
              <a:rPr lang="hu-HU" sz="2400"/>
              <a:t>The thermal chaos, that randomizes their orientation (thermal energy fighting the alignment)</a:t>
            </a:r>
          </a:p>
          <a:p>
            <a:r>
              <a:rPr lang="hu-HU" sz="2400"/>
              <a:t>factors 2 and 3 are related to interactions between magnetic moments</a:t>
            </a:r>
          </a:p>
        </p:txBody>
      </p:sp>
    </p:spTree>
    <p:extLst>
      <p:ext uri="{BB962C8B-B14F-4D97-AF65-F5344CB8AC3E}">
        <p14:creationId xmlns:p14="http://schemas.microsoft.com/office/powerpoint/2010/main" val="140112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CFA27-905D-78C2-9F20-095BF0EFA77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14F0275-0485-4338-C930-0C7E006224E1}"/>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7E77AEBE-144D-BA37-0D22-6DF8C6DBB511}"/>
              </a:ext>
            </a:extLst>
          </p:cNvPr>
          <p:cNvSpPr>
            <a:spLocks noGrp="1"/>
          </p:cNvSpPr>
          <p:nvPr>
            <p:ph type="title"/>
          </p:nvPr>
        </p:nvSpPr>
        <p:spPr/>
        <p:txBody>
          <a:bodyPr/>
          <a:lstStyle/>
          <a:p>
            <a:r>
              <a:rPr lang="en-GB"/>
              <a:t>Problem 6. Saturation in Magnetism</a:t>
            </a:r>
            <a:endParaRPr lang="hu-HU"/>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B6E12B84-8C7A-E81B-EA06-014049C7BFA6}"/>
                  </a:ext>
                </a:extLst>
              </p:cNvPr>
              <p:cNvSpPr>
                <a:spLocks noGrp="1"/>
              </p:cNvSpPr>
              <p:nvPr>
                <p:ph idx="1"/>
              </p:nvPr>
            </p:nvSpPr>
            <p:spPr>
              <a:xfrm>
                <a:off x="521208" y="1928191"/>
                <a:ext cx="11155680" cy="441774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hu-HU" sz="2400"/>
                  <a:t>Physical meaning of the solution : </a:t>
                </a:r>
              </a:p>
              <a:p>
                <a:r>
                  <a:rPr lang="hu-HU" sz="2400"/>
                  <a:t>if </a:t>
                </a:r>
                <a:r>
                  <a:rPr lang="hu-HU" sz="2400" b="1"/>
                  <a:t>x is small </a:t>
                </a:r>
                <a:r>
                  <a:rPr lang="hu-HU" sz="2400" i="1"/>
                  <a:t>– weak field or high temperature </a:t>
                </a:r>
                <a:r>
                  <a:rPr lang="hu-HU" sz="2400"/>
                  <a:t>– the thermal energy dominates, so few moments align, The magnetization is small and proportional to B</a:t>
                </a:r>
              </a:p>
              <a:p>
                <a:r>
                  <a:rPr lang="hu-HU" sz="2400"/>
                  <a:t>if </a:t>
                </a:r>
                <a:r>
                  <a:rPr lang="hu-HU" sz="2400" b="1"/>
                  <a:t>x is large </a:t>
                </a:r>
                <a:r>
                  <a:rPr lang="hu-HU" sz="2400"/>
                  <a:t>– </a:t>
                </a:r>
                <a:r>
                  <a:rPr lang="hu-HU" sz="2400" i="1"/>
                  <a:t>strong field or low temperature </a:t>
                </a:r>
                <a:r>
                  <a:rPr lang="hu-HU" sz="2400"/>
                  <a:t>– thermal chaos is overcome, and most moments align. The magnetization approaches saturation </a:t>
                </a:r>
                <a14:m>
                  <m:oMath xmlns:m="http://schemas.openxmlformats.org/officeDocument/2006/math">
                    <m:r>
                      <a:rPr lang="en-GB" sz="2400">
                        <a:latin typeface="Cambria Math" panose="02040503050406030204" pitchFamily="18" charset="0"/>
                      </a:rPr>
                      <m:t>(</m:t>
                    </m:r>
                    <m:r>
                      <a:rPr lang="hu-HU" sz="2400" b="0" i="1" smtClean="0">
                        <a:latin typeface="Cambria Math" panose="02040503050406030204" pitchFamily="18" charset="0"/>
                      </a:rPr>
                      <m:t>𝑀</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𝑀</m:t>
                        </m:r>
                      </m:e>
                      <m:sub>
                        <m:r>
                          <a:rPr lang="en-GB" sz="2400" b="0" i="1" smtClean="0">
                            <a:latin typeface="Cambria Math" panose="02040503050406030204" pitchFamily="18" charset="0"/>
                          </a:rPr>
                          <m:t>𝑠</m:t>
                        </m:r>
                      </m:sub>
                    </m:sSub>
                    <m:r>
                      <a:rPr lang="en-GB" sz="2400" b="0" i="1" smtClean="0">
                        <a:latin typeface="Cambria Math" panose="02040503050406030204" pitchFamily="18" charset="0"/>
                      </a:rPr>
                      <m:t>)</m:t>
                    </m:r>
                  </m:oMath>
                </a14:m>
                <a:r>
                  <a:rPr lang="en-GB" sz="2400"/>
                  <a:t> </a:t>
                </a:r>
              </a:p>
              <a:p>
                <a:endParaRPr lang="hu-HU" sz="2400"/>
              </a:p>
            </p:txBody>
          </p:sp>
        </mc:Choice>
        <mc:Fallback>
          <p:sp>
            <p:nvSpPr>
              <p:cNvPr id="3" name="Tartalom helye 2">
                <a:extLst>
                  <a:ext uri="{FF2B5EF4-FFF2-40B4-BE49-F238E27FC236}">
                    <a16:creationId xmlns:a16="http://schemas.microsoft.com/office/drawing/2014/main" id="{B6E12B84-8C7A-E81B-EA06-014049C7BFA6}"/>
                  </a:ext>
                </a:extLst>
              </p:cNvPr>
              <p:cNvSpPr>
                <a:spLocks noGrp="1" noRot="1" noChangeAspect="1" noMove="1" noResize="1" noEditPoints="1" noAdjustHandles="1" noChangeArrowheads="1" noChangeShapeType="1" noTextEdit="1"/>
              </p:cNvSpPr>
              <p:nvPr>
                <p:ph idx="1"/>
              </p:nvPr>
            </p:nvSpPr>
            <p:spPr>
              <a:xfrm>
                <a:off x="521208" y="1928191"/>
                <a:ext cx="11155680" cy="4417745"/>
              </a:xfrm>
              <a:blipFill>
                <a:blip r:embed="rId3"/>
                <a:stretch>
                  <a:fillRect l="-765" t="-690"/>
                </a:stretch>
              </a:blipFill>
            </p:spPr>
            <p:txBody>
              <a:bodyPr/>
              <a:lstStyle/>
              <a:p>
                <a:r>
                  <a:rPr lang="hu-HU">
                    <a:noFill/>
                  </a:rPr>
                  <a:t> </a:t>
                </a:r>
              </a:p>
            </p:txBody>
          </p:sp>
        </mc:Fallback>
      </mc:AlternateContent>
    </p:spTree>
    <p:extLst>
      <p:ext uri="{BB962C8B-B14F-4D97-AF65-F5344CB8AC3E}">
        <p14:creationId xmlns:p14="http://schemas.microsoft.com/office/powerpoint/2010/main" val="327339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DAC3F-F031-BDDD-DCB2-334D8232285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0A08F61-E0F3-43B1-1F10-83615C76E8CF}"/>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36F23474-A838-BB4D-A50D-9CAB81F65455}"/>
              </a:ext>
            </a:extLst>
          </p:cNvPr>
          <p:cNvSpPr>
            <a:spLocks noGrp="1"/>
          </p:cNvSpPr>
          <p:nvPr>
            <p:ph type="title"/>
          </p:nvPr>
        </p:nvSpPr>
        <p:spPr/>
        <p:txBody>
          <a:bodyPr/>
          <a:lstStyle/>
          <a:p>
            <a:r>
              <a:rPr lang="hu-HU"/>
              <a:t>Nonlinear circuits 1.</a:t>
            </a:r>
          </a:p>
        </p:txBody>
      </p:sp>
      <p:sp>
        <p:nvSpPr>
          <p:cNvPr id="3" name="Tartalom helye 2">
            <a:extLst>
              <a:ext uri="{FF2B5EF4-FFF2-40B4-BE49-F238E27FC236}">
                <a16:creationId xmlns:a16="http://schemas.microsoft.com/office/drawing/2014/main" id="{AA09D2B0-6C8E-4ADE-8D3E-9452E7AA2392}"/>
              </a:ext>
            </a:extLst>
          </p:cNvPr>
          <p:cNvSpPr>
            <a:spLocks noGrp="1"/>
          </p:cNvSpPr>
          <p:nvPr>
            <p:ph idx="1"/>
          </p:nvPr>
        </p:nvSpPr>
        <p:spPr/>
        <p:txBody>
          <a:bodyPr>
            <a:normAutofit/>
          </a:bodyPr>
          <a:lstStyle/>
          <a:p>
            <a:r>
              <a:rPr lang="hu-HU" sz="2400">
                <a:latin typeface="Aptos" panose="020B0004020202020204" pitchFamily="34" charset="0"/>
              </a:rPr>
              <a:t>diode as a nonlinear (resistive) element </a:t>
            </a:r>
          </a:p>
        </p:txBody>
      </p:sp>
    </p:spTree>
    <p:extLst>
      <p:ext uri="{BB962C8B-B14F-4D97-AF65-F5344CB8AC3E}">
        <p14:creationId xmlns:p14="http://schemas.microsoft.com/office/powerpoint/2010/main" val="196179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EBBBAC-2D74-BFAF-66CD-C9666C4060E1}"/>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0C7DAD36-BB2C-4318-D1A1-19C93B9C68F5}"/>
              </a:ext>
            </a:extLst>
          </p:cNvPr>
          <p:cNvSpPr>
            <a:spLocks noGrp="1"/>
          </p:cNvSpPr>
          <p:nvPr>
            <p:ph type="title"/>
          </p:nvPr>
        </p:nvSpPr>
        <p:spPr/>
        <p:txBody>
          <a:bodyPr/>
          <a:lstStyle/>
          <a:p>
            <a:r>
              <a:rPr lang="hu-HU"/>
              <a:t>Nonlinear equations – General Numerical Techniques</a:t>
            </a:r>
          </a:p>
        </p:txBody>
      </p:sp>
      <p:sp>
        <p:nvSpPr>
          <p:cNvPr id="3" name="Tartalom helye 2">
            <a:extLst>
              <a:ext uri="{FF2B5EF4-FFF2-40B4-BE49-F238E27FC236}">
                <a16:creationId xmlns:a16="http://schemas.microsoft.com/office/drawing/2014/main" id="{3AD9B9AA-0DCF-CA86-0BEB-8B01B150A8A7}"/>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2500"/>
          </a:bodyPr>
          <a:lstStyle/>
          <a:p>
            <a:r>
              <a:rPr lang="hu-HU" sz="2400">
                <a:latin typeface="Calibri" panose="020F0502020204030204" pitchFamily="34" charset="0"/>
                <a:ea typeface="Calibri" panose="020F0502020204030204" pitchFamily="34" charset="0"/>
                <a:cs typeface="Calibri" panose="020F0502020204030204" pitchFamily="34" charset="0"/>
              </a:rPr>
              <a:t>Numerical algorithms to programmed using any programming language : </a:t>
            </a:r>
          </a:p>
          <a:p>
            <a:r>
              <a:rPr lang="hu-HU" sz="2400" b="1">
                <a:latin typeface="Calibri" panose="020F0502020204030204" pitchFamily="34" charset="0"/>
                <a:ea typeface="Calibri" panose="020F0502020204030204" pitchFamily="34" charset="0"/>
                <a:cs typeface="Calibri" panose="020F0502020204030204" pitchFamily="34" charset="0"/>
              </a:rPr>
              <a:t>Newton-Raphson method </a:t>
            </a:r>
            <a:r>
              <a:rPr lang="hu-HU" sz="2400">
                <a:latin typeface="Calibri" panose="020F0502020204030204" pitchFamily="34" charset="0"/>
                <a:ea typeface="Calibri" panose="020F0502020204030204" pitchFamily="34" charset="0"/>
                <a:cs typeface="Calibri" panose="020F0502020204030204" pitchFamily="34" charset="0"/>
              </a:rPr>
              <a:t>– Fast convergence near solutions, needs derivative of function to be calculated</a:t>
            </a:r>
          </a:p>
          <a:p>
            <a:r>
              <a:rPr lang="hu-HU" sz="2400" b="1">
                <a:latin typeface="Calibri" panose="020F0502020204030204" pitchFamily="34" charset="0"/>
                <a:ea typeface="Calibri" panose="020F0502020204030204" pitchFamily="34" charset="0"/>
                <a:cs typeface="Calibri" panose="020F0502020204030204" pitchFamily="34" charset="0"/>
              </a:rPr>
              <a:t>Bisection Method </a:t>
            </a:r>
            <a:r>
              <a:rPr lang="hu-HU" sz="2400">
                <a:latin typeface="Calibri" panose="020F0502020204030204" pitchFamily="34" charset="0"/>
                <a:ea typeface="Calibri" panose="020F0502020204030204" pitchFamily="34" charset="0"/>
                <a:cs typeface="Calibri" panose="020F0502020204030204" pitchFamily="34" charset="0"/>
              </a:rPr>
              <a:t>– Slower than NR,  but guaranteed to work if you bracket the root, linear equation solution is needed</a:t>
            </a:r>
          </a:p>
          <a:p>
            <a:pPr marL="0" indent="0">
              <a:buNone/>
            </a:pPr>
            <a:r>
              <a:rPr lang="hu-HU" sz="2400">
                <a:latin typeface="Calibri" panose="020F0502020204030204" pitchFamily="34" charset="0"/>
                <a:ea typeface="Calibri" panose="020F0502020204030204" pitchFamily="34" charset="0"/>
                <a:cs typeface="Calibri" panose="020F0502020204030204" pitchFamily="34" charset="0"/>
              </a:rPr>
              <a:t>Other methods to be used : </a:t>
            </a:r>
          </a:p>
          <a:p>
            <a:r>
              <a:rPr lang="hu-HU" sz="2400">
                <a:latin typeface="Calibri" panose="020F0502020204030204" pitchFamily="34" charset="0"/>
                <a:ea typeface="Calibri" panose="020F0502020204030204" pitchFamily="34" charset="0"/>
                <a:cs typeface="Calibri" panose="020F0502020204030204" pitchFamily="34" charset="0"/>
              </a:rPr>
              <a:t>Graphing – Visualize where solutions exist (old method, was used before modern computers)</a:t>
            </a:r>
          </a:p>
          <a:p>
            <a:r>
              <a:rPr lang="hu-HU" sz="2400">
                <a:latin typeface="Calibri" panose="020F0502020204030204" pitchFamily="34" charset="0"/>
                <a:ea typeface="Calibri" panose="020F0502020204030204" pitchFamily="34" charset="0"/>
                <a:cs typeface="Calibri" panose="020F0502020204030204" pitchFamily="34" charset="0"/>
              </a:rPr>
              <a:t>Numerical software solutions – Python (SciPy), MATLAB ( </a:t>
            </a:r>
            <a:r>
              <a:rPr lang="hu-HU" sz="24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 , Mathematica</a:t>
            </a:r>
            <a:endParaRPr lang="hu-HU" sz="2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053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250F6-F5EE-4FD4-99E3-BCCD7DC23F1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DABA1CB-E14D-3C36-ECAC-D44DBA75B535}"/>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52B8F3CD-5329-B3A5-3C38-35AF533ACADD}"/>
              </a:ext>
            </a:extLst>
          </p:cNvPr>
          <p:cNvSpPr>
            <a:spLocks noGrp="1"/>
          </p:cNvSpPr>
          <p:nvPr>
            <p:ph type="title"/>
          </p:nvPr>
        </p:nvSpPr>
        <p:spPr/>
        <p:txBody>
          <a:bodyPr/>
          <a:lstStyle/>
          <a:p>
            <a:r>
              <a:rPr lang="hu-HU"/>
              <a:t>Nonlinear equations – General Techniques</a:t>
            </a:r>
          </a:p>
        </p:txBody>
      </p:sp>
      <p:sp>
        <p:nvSpPr>
          <p:cNvPr id="3" name="Tartalom helye 2">
            <a:extLst>
              <a:ext uri="{FF2B5EF4-FFF2-40B4-BE49-F238E27FC236}">
                <a16:creationId xmlns:a16="http://schemas.microsoft.com/office/drawing/2014/main" id="{B5F641EF-B6BA-B08D-E5D5-D7233E971ADE}"/>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hu-HU" sz="2400">
                <a:latin typeface="Calibri" panose="020F0502020204030204" pitchFamily="34" charset="0"/>
                <a:ea typeface="Calibri" panose="020F0502020204030204" pitchFamily="34" charset="0"/>
                <a:cs typeface="Calibri" panose="020F0502020204030204" pitchFamily="34" charset="0"/>
              </a:rPr>
              <a:t>Other methods to be used : </a:t>
            </a:r>
          </a:p>
          <a:p>
            <a:r>
              <a:rPr lang="hu-HU" sz="2400" b="1">
                <a:latin typeface="Calibri" panose="020F0502020204030204" pitchFamily="34" charset="0"/>
                <a:ea typeface="Calibri" panose="020F0502020204030204" pitchFamily="34" charset="0"/>
                <a:cs typeface="Calibri" panose="020F0502020204030204" pitchFamily="34" charset="0"/>
              </a:rPr>
              <a:t>Graphing</a:t>
            </a:r>
            <a:r>
              <a:rPr lang="hu-HU" sz="2400">
                <a:latin typeface="Calibri" panose="020F0502020204030204" pitchFamily="34" charset="0"/>
                <a:ea typeface="Calibri" panose="020F0502020204030204" pitchFamily="34" charset="0"/>
                <a:cs typeface="Calibri" panose="020F0502020204030204" pitchFamily="34" charset="0"/>
              </a:rPr>
              <a:t> – Visualize where solutions exist (old method, was used before modern computers) – using a mm-paper and old-school compass and ruler method for measuring </a:t>
            </a:r>
          </a:p>
          <a:p>
            <a:endParaRPr lang="hu-HU" sz="2400">
              <a:latin typeface="Calibri" panose="020F0502020204030204" pitchFamily="34" charset="0"/>
              <a:ea typeface="Calibri" panose="020F0502020204030204" pitchFamily="34" charset="0"/>
              <a:cs typeface="Calibri" panose="020F0502020204030204" pitchFamily="34" charset="0"/>
            </a:endParaRPr>
          </a:p>
          <a:p>
            <a:r>
              <a:rPr lang="hu-HU" sz="2400" b="1">
                <a:latin typeface="Calibri" panose="020F0502020204030204" pitchFamily="34" charset="0"/>
                <a:ea typeface="Calibri" panose="020F0502020204030204" pitchFamily="34" charset="0"/>
                <a:cs typeface="Calibri" panose="020F0502020204030204" pitchFamily="34" charset="0"/>
              </a:rPr>
              <a:t>Numerical software solutions </a:t>
            </a:r>
            <a:r>
              <a:rPr lang="hu-HU" sz="2400">
                <a:latin typeface="Calibri" panose="020F0502020204030204" pitchFamily="34" charset="0"/>
                <a:ea typeface="Calibri" panose="020F0502020204030204" pitchFamily="34" charset="0"/>
                <a:cs typeface="Calibri" panose="020F0502020204030204" pitchFamily="34" charset="0"/>
              </a:rPr>
              <a:t>– Python (SciPy), MATLAB ( </a:t>
            </a:r>
            <a:r>
              <a:rPr lang="hu-HU" sz="24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 , Mathematica </a:t>
            </a:r>
            <a:br>
              <a:rPr lang="hu-HU" sz="24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br>
            <a:r>
              <a:rPr lang="hu-HU" sz="24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algorithmical implementation is not shown, only using parameters to be tuned </a:t>
            </a:r>
            <a:br>
              <a:rPr lang="hu-HU" sz="24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br>
            <a:r>
              <a:rPr lang="hu-HU" sz="24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(algorithm used has to be known by user!)</a:t>
            </a:r>
          </a:p>
        </p:txBody>
      </p:sp>
    </p:spTree>
    <p:extLst>
      <p:ext uri="{BB962C8B-B14F-4D97-AF65-F5344CB8AC3E}">
        <p14:creationId xmlns:p14="http://schemas.microsoft.com/office/powerpoint/2010/main" val="299317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E41F268-B450-D899-B2F7-D4F6963BC0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DE6D8C1-8EE8-4C20-7BCF-06DCFE9C19F7}"/>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B14C4168-C149-C3B0-F1AC-E54AD6D4DD50}"/>
              </a:ext>
            </a:extLst>
          </p:cNvPr>
          <p:cNvSpPr>
            <a:spLocks noGrp="1"/>
          </p:cNvSpPr>
          <p:nvPr>
            <p:ph type="title"/>
          </p:nvPr>
        </p:nvSpPr>
        <p:spPr/>
        <p:txBody>
          <a:bodyPr/>
          <a:lstStyle/>
          <a:p>
            <a:r>
              <a:rPr lang="hu-HU"/>
              <a:t>Problem 1. Projectile motion with air resistance</a:t>
            </a:r>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40195E5E-0001-4FAB-ECE7-3DC785232145}"/>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127000"/>
              </a:effectLst>
            </p:spPr>
            <p:txBody>
              <a:bodyPr>
                <a:normAutofit/>
              </a:bodyPr>
              <a:lstStyle/>
              <a:p>
                <a:r>
                  <a:rPr lang="hu-HU" sz="2400">
                    <a:latin typeface="Aptos" panose="020B0004020202020204" pitchFamily="34" charset="0"/>
                  </a:rPr>
                  <a:t>A projectile is launched at angle </a:t>
                </a:r>
                <a14:m>
                  <m:oMath xmlns:m="http://schemas.openxmlformats.org/officeDocument/2006/math">
                    <m:r>
                      <a:rPr lang="en-GB" sz="2400" i="1" smtClean="0">
                        <a:latin typeface="Cambria Math" panose="02040503050406030204" pitchFamily="18" charset="0"/>
                        <a:ea typeface="Cambria Math" panose="02040503050406030204" pitchFamily="18" charset="0"/>
                      </a:rPr>
                      <m:t>𝜗</m:t>
                    </m:r>
                  </m:oMath>
                </a14:m>
                <a:r>
                  <a:rPr lang="en-GB" sz="2400">
                    <a:latin typeface="Aptos" panose="020B0004020202020204" pitchFamily="34" charset="0"/>
                  </a:rPr>
                  <a:t> with initial velocity </a:t>
                </a:r>
                <a14:m>
                  <m:oMath xmlns:m="http://schemas.openxmlformats.org/officeDocument/2006/math">
                    <m:sSub>
                      <m:sSubPr>
                        <m:ctrlPr>
                          <a:rPr lang="en-GB" sz="2400" b="0" i="1" smtClean="0">
                            <a:latin typeface="Cambria Math" panose="02040503050406030204" pitchFamily="18" charset="0"/>
                          </a:rPr>
                        </m:ctrlPr>
                      </m:sSubPr>
                      <m:e>
                        <m:r>
                          <m:rPr>
                            <m:sty m:val="p"/>
                          </m:rPr>
                          <a:rPr lang="en-GB" sz="2400" b="0" i="0" smtClean="0">
                            <a:latin typeface="Cambria Math" panose="02040503050406030204" pitchFamily="18" charset="0"/>
                          </a:rPr>
                          <m:t>v</m:t>
                        </m:r>
                      </m:e>
                      <m:sub>
                        <m:r>
                          <a:rPr lang="en-GB" sz="2400" b="0" i="1" smtClean="0">
                            <a:latin typeface="Cambria Math" panose="02040503050406030204" pitchFamily="18" charset="0"/>
                          </a:rPr>
                          <m:t>0</m:t>
                        </m:r>
                      </m:sub>
                    </m:sSub>
                  </m:oMath>
                </a14:m>
                <a:r>
                  <a:rPr lang="en-GB" sz="2400">
                    <a:latin typeface="Aptos" panose="020B0004020202020204" pitchFamily="34" charset="0"/>
                  </a:rPr>
                  <a:t>. With quadratic air resistance, the horizontal distance traveled satifies : </a:t>
                </a:r>
                <a:br>
                  <a:rPr lang="en-GB" sz="2400">
                    <a:latin typeface="Aptos" panose="020B0004020202020204" pitchFamily="34" charset="0"/>
                  </a:rPr>
                </a:br>
                <a14:m>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0</m:t>
                            </m:r>
                          </m:sub>
                          <m:sup>
                            <m:r>
                              <a:rPr lang="en-GB" sz="2400" b="0" i="1" smtClean="0">
                                <a:latin typeface="Cambria Math" panose="02040503050406030204" pitchFamily="18" charset="0"/>
                              </a:rPr>
                              <m:t>2</m:t>
                            </m:r>
                          </m:sup>
                        </m:sSubSup>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sin</m:t>
                            </m:r>
                          </m:fName>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2</m:t>
                                </m:r>
                                <m:r>
                                  <a:rPr lang="en-GB" sz="2400" b="0" i="1" smtClean="0">
                                    <a:latin typeface="Cambria Math" panose="02040503050406030204" pitchFamily="18" charset="0"/>
                                  </a:rPr>
                                  <m:t>𝜃</m:t>
                                </m:r>
                              </m:e>
                            </m:d>
                          </m:e>
                        </m:func>
                      </m:num>
                      <m:den>
                        <m:r>
                          <a:rPr lang="en-GB" sz="2400" b="0" i="1" smtClean="0">
                            <a:latin typeface="Cambria Math" panose="02040503050406030204" pitchFamily="18" charset="0"/>
                          </a:rPr>
                          <m:t>𝑔</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0</m:t>
                            </m:r>
                          </m:sub>
                          <m:sup>
                            <m:r>
                              <a:rPr lang="en-GB" sz="2400" b="0" i="1" smtClean="0">
                                <a:latin typeface="Cambria Math" panose="02040503050406030204" pitchFamily="18" charset="0"/>
                              </a:rPr>
                              <m:t>2</m:t>
                            </m:r>
                          </m:sup>
                        </m:sSubSup>
                      </m:den>
                    </m:f>
                  </m:oMath>
                </a14:m>
                <a:endParaRPr lang="en-GB" sz="2400" b="0">
                  <a:latin typeface="Aptos" panose="020B0004020202020204" pitchFamily="34" charset="0"/>
                </a:endParaRPr>
              </a:p>
              <a:p>
                <a:r>
                  <a:rPr lang="en-GB" sz="2400">
                    <a:latin typeface="Aptos" panose="020B0004020202020204" pitchFamily="34" charset="0"/>
                  </a:rPr>
                  <a:t>Find the angle </a:t>
                </a:r>
                <a14:m>
                  <m:oMath xmlns:m="http://schemas.openxmlformats.org/officeDocument/2006/math">
                    <m:r>
                      <a:rPr lang="en-GB" sz="2400" b="0" i="1" smtClean="0">
                        <a:latin typeface="Cambria Math" panose="02040503050406030204" pitchFamily="18" charset="0"/>
                      </a:rPr>
                      <m:t>𝜃</m:t>
                    </m:r>
                  </m:oMath>
                </a14:m>
                <a:r>
                  <a:rPr lang="en-GB" sz="2400">
                    <a:latin typeface="Aptos" panose="020B0004020202020204" pitchFamily="34" charset="0"/>
                  </a:rPr>
                  <a:t> that maximizes range! </a:t>
                </a:r>
                <a:br>
                  <a:rPr lang="en-GB" sz="2400">
                    <a:latin typeface="Aptos" panose="020B0004020202020204" pitchFamily="34" charset="0"/>
                  </a:rPr>
                </a:br>
                <a:r>
                  <a:rPr lang="en-GB" sz="2400">
                    <a:latin typeface="Aptos" panose="020B0004020202020204" pitchFamily="34" charset="0"/>
                  </a:rPr>
                  <a:t>(when </a:t>
                </a:r>
                <a14:m>
                  <m:oMath xmlns:m="http://schemas.openxmlformats.org/officeDocument/2006/math">
                    <m:r>
                      <a:rPr lang="en-GB" sz="2400" b="0" i="1" smtClean="0">
                        <a:latin typeface="Cambria Math" panose="02040503050406030204" pitchFamily="18" charset="0"/>
                      </a:rPr>
                      <m:t>𝑘</m:t>
                    </m:r>
                    <m:r>
                      <a:rPr lang="en-GB" sz="2400" b="0" i="1" smtClean="0">
                        <a:latin typeface="Cambria Math" panose="02040503050406030204" pitchFamily="18" charset="0"/>
                      </a:rPr>
                      <m:t>=0.01 </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𝑚</m:t>
                        </m:r>
                      </m:e>
                      <m:sup>
                        <m:r>
                          <a:rPr lang="en-GB" sz="2400" b="0" i="1" smtClean="0">
                            <a:latin typeface="Cambria Math" panose="02040503050406030204" pitchFamily="18" charset="0"/>
                          </a:rPr>
                          <m:t>−1</m:t>
                        </m:r>
                      </m:sup>
                    </m:sSup>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=50</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𝑚</m:t>
                        </m:r>
                      </m:num>
                      <m:den>
                        <m:r>
                          <a:rPr lang="en-GB" sz="2400" b="0" i="1" smtClean="0">
                            <a:latin typeface="Cambria Math" panose="02040503050406030204" pitchFamily="18" charset="0"/>
                          </a:rPr>
                          <m:t>𝑠</m:t>
                        </m:r>
                      </m:den>
                    </m:f>
                    <m:r>
                      <a:rPr lang="en-GB" sz="2400" b="0" i="0" smtClean="0">
                        <a:latin typeface="Cambria Math" panose="02040503050406030204" pitchFamily="18" charset="0"/>
                      </a:rPr>
                      <m:t> </m:t>
                    </m:r>
                  </m:oMath>
                </a14:m>
                <a:r>
                  <a:rPr lang="en-GB" sz="2400">
                    <a:latin typeface="Aptos" panose="020B0004020202020204" pitchFamily="34" charset="0"/>
                  </a:rPr>
                  <a:t>and </a:t>
                </a:r>
                <a14:m>
                  <m:oMath xmlns:m="http://schemas.openxmlformats.org/officeDocument/2006/math">
                    <m:r>
                      <a:rPr lang="en-GB" sz="2400" b="0" i="1" smtClean="0">
                        <a:latin typeface="Cambria Math" panose="02040503050406030204" pitchFamily="18" charset="0"/>
                      </a:rPr>
                      <m:t>𝑔</m:t>
                    </m:r>
                    <m:r>
                      <a:rPr lang="en-GB" sz="2400" b="0" i="1" smtClean="0">
                        <a:latin typeface="Cambria Math" panose="02040503050406030204" pitchFamily="18" charset="0"/>
                      </a:rPr>
                      <m:t>=9.8 </m:t>
                    </m:r>
                    <m:r>
                      <a:rPr lang="en-GB" sz="2400" b="0" i="1" smtClean="0">
                        <a:latin typeface="Cambria Math" panose="02040503050406030204" pitchFamily="18" charset="0"/>
                      </a:rPr>
                      <m:t>𝑚</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𝑠</m:t>
                        </m:r>
                      </m:e>
                      <m:sup>
                        <m:r>
                          <a:rPr lang="en-GB" sz="2400" b="0" i="1" smtClean="0">
                            <a:latin typeface="Cambria Math" panose="02040503050406030204" pitchFamily="18" charset="0"/>
                          </a:rPr>
                          <m:t>−2</m:t>
                        </m:r>
                      </m:sup>
                    </m:sSup>
                  </m:oMath>
                </a14:m>
                <a:r>
                  <a:rPr lang="en-GB" sz="2400">
                    <a:latin typeface="Aptos" panose="020B0004020202020204" pitchFamily="34" charset="0"/>
                  </a:rPr>
                  <a:t> ) </a:t>
                </a:r>
                <a:endParaRPr lang="hu-HU" sz="2400">
                  <a:latin typeface="Aptos" panose="020B0004020202020204" pitchFamily="34" charset="0"/>
                </a:endParaRPr>
              </a:p>
            </p:txBody>
          </p:sp>
        </mc:Choice>
        <mc:Fallback>
          <p:sp>
            <p:nvSpPr>
              <p:cNvPr id="3" name="Tartalom helye 2">
                <a:extLst>
                  <a:ext uri="{FF2B5EF4-FFF2-40B4-BE49-F238E27FC236}">
                    <a16:creationId xmlns:a16="http://schemas.microsoft.com/office/drawing/2014/main" id="{40195E5E-0001-4FAB-ECE7-3DC785232145}"/>
                  </a:ext>
                </a:extLst>
              </p:cNvPr>
              <p:cNvSpPr>
                <a:spLocks noGrp="1" noRot="1" noChangeAspect="1" noMove="1" noResize="1" noEditPoints="1" noAdjustHandles="1" noChangeArrowheads="1" noChangeShapeType="1" noTextEdit="1"/>
              </p:cNvSpPr>
              <p:nvPr>
                <p:ph idx="1"/>
              </p:nvPr>
            </p:nvSpPr>
            <p:spPr>
              <a:blipFill>
                <a:blip r:embed="rId3"/>
                <a:stretch>
                  <a:fillRect l="-765" t="-647"/>
                </a:stretch>
              </a:blipFill>
              <a:effectLst>
                <a:softEdge rad="127000"/>
              </a:effectLst>
            </p:spPr>
            <p:txBody>
              <a:bodyPr/>
              <a:lstStyle/>
              <a:p>
                <a:r>
                  <a:rPr lang="hu-HU">
                    <a:noFill/>
                  </a:rPr>
                  <a:t> </a:t>
                </a:r>
              </a:p>
            </p:txBody>
          </p:sp>
        </mc:Fallback>
      </mc:AlternateContent>
    </p:spTree>
    <p:extLst>
      <p:ext uri="{BB962C8B-B14F-4D97-AF65-F5344CB8AC3E}">
        <p14:creationId xmlns:p14="http://schemas.microsoft.com/office/powerpoint/2010/main" val="215856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4A260F0-4EEA-1E50-5BB7-9EE15D963B5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70E97F7-1715-97D3-5401-26060CD09D19}"/>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F7BD6964-D5A8-DA5C-93FF-6B785A00A097}"/>
              </a:ext>
            </a:extLst>
          </p:cNvPr>
          <p:cNvSpPr>
            <a:spLocks noGrp="1"/>
          </p:cNvSpPr>
          <p:nvPr>
            <p:ph type="title"/>
          </p:nvPr>
        </p:nvSpPr>
        <p:spPr/>
        <p:txBody>
          <a:bodyPr/>
          <a:lstStyle/>
          <a:p>
            <a:r>
              <a:rPr lang="hu-HU"/>
              <a:t>Problem 1. Projectile motion with air resistance</a:t>
            </a:r>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59418048-CDC5-6E42-159D-E470F38DD680}"/>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127000"/>
              </a:effectLst>
            </p:spPr>
            <p:txBody>
              <a:bodyPr>
                <a:normAutofit/>
              </a:bodyPr>
              <a:lstStyle/>
              <a:p>
                <a:pPr marL="0" indent="0">
                  <a:buNone/>
                </a:pPr>
                <a:r>
                  <a:rPr lang="en-GB" sz="2400">
                    <a:latin typeface="Aptos" panose="020B0004020202020204" pitchFamily="34" charset="0"/>
                  </a:rPr>
                  <a:t>Two competing effects </a:t>
                </a:r>
              </a:p>
              <a:p>
                <a:r>
                  <a:rPr lang="en-GB" sz="2400">
                    <a:latin typeface="Aptos" panose="020B0004020202020204" pitchFamily="34" charset="0"/>
                  </a:rPr>
                  <a:t>gravity pulls it down </a:t>
                </a:r>
              </a:p>
              <a:p>
                <a:r>
                  <a:rPr lang="en-GB" sz="2400">
                    <a:latin typeface="Aptos" panose="020B0004020202020204" pitchFamily="34" charset="0"/>
                  </a:rPr>
                  <a:t>air resistance slows it down (it is often ignored)</a:t>
                </a:r>
              </a:p>
              <a:p>
                <a:r>
                  <a:rPr lang="en-GB" sz="2400">
                    <a:latin typeface="Aptos" panose="020B0004020202020204" pitchFamily="34" charset="0"/>
                  </a:rPr>
                  <a:t>Classical projectile movement (no air resistance) </a:t>
                </a:r>
              </a:p>
              <a:p>
                <a:r>
                  <a:rPr lang="en-GB" sz="2400">
                    <a:latin typeface="Aptos" panose="020B0004020202020204" pitchFamily="34" charset="0"/>
                  </a:rPr>
                  <a:t>distance : </a:t>
                </a:r>
                <a14:m>
                  <m:oMath xmlns:m="http://schemas.openxmlformats.org/officeDocument/2006/math">
                    <m:r>
                      <a:rPr lang="en-GB" sz="2400" b="0" i="1" smtClean="0">
                        <a:latin typeface="Cambria Math" panose="02040503050406030204" pitchFamily="18" charset="0"/>
                      </a:rPr>
                      <m:t>𝑅</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0</m:t>
                            </m:r>
                          </m:sub>
                          <m:sup>
                            <m:r>
                              <a:rPr lang="en-GB" sz="2400" b="0" i="1" smtClean="0">
                                <a:latin typeface="Cambria Math" panose="02040503050406030204" pitchFamily="18" charset="0"/>
                              </a:rPr>
                              <m:t>2</m:t>
                            </m:r>
                          </m:sup>
                        </m:sSubSup>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sin</m:t>
                            </m:r>
                          </m:fName>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2</m:t>
                                </m:r>
                                <m:r>
                                  <a:rPr lang="en-GB" sz="2400" b="0" i="1" smtClean="0">
                                    <a:latin typeface="Cambria Math" panose="02040503050406030204" pitchFamily="18" charset="0"/>
                                  </a:rPr>
                                  <m:t>𝜃</m:t>
                                </m:r>
                              </m:e>
                            </m:d>
                          </m:e>
                        </m:func>
                      </m:num>
                      <m:den>
                        <m:r>
                          <a:rPr lang="en-GB" sz="2400" b="0" i="1" smtClean="0">
                            <a:latin typeface="Cambria Math" panose="02040503050406030204" pitchFamily="18" charset="0"/>
                          </a:rPr>
                          <m:t>𝑔</m:t>
                        </m:r>
                      </m:den>
                    </m:f>
                  </m:oMath>
                </a14:m>
                <a:endParaRPr lang="hu-HU" sz="2400">
                  <a:latin typeface="Aptos" panose="020B0004020202020204" pitchFamily="34" charset="0"/>
                </a:endParaRPr>
              </a:p>
            </p:txBody>
          </p:sp>
        </mc:Choice>
        <mc:Fallback>
          <p:sp>
            <p:nvSpPr>
              <p:cNvPr id="3" name="Tartalom helye 2">
                <a:extLst>
                  <a:ext uri="{FF2B5EF4-FFF2-40B4-BE49-F238E27FC236}">
                    <a16:creationId xmlns:a16="http://schemas.microsoft.com/office/drawing/2014/main" id="{59418048-CDC5-6E42-159D-E470F38DD680}"/>
                  </a:ext>
                </a:extLst>
              </p:cNvPr>
              <p:cNvSpPr>
                <a:spLocks noGrp="1" noRot="1" noChangeAspect="1" noMove="1" noResize="1" noEditPoints="1" noAdjustHandles="1" noChangeArrowheads="1" noChangeShapeType="1" noTextEdit="1"/>
              </p:cNvSpPr>
              <p:nvPr>
                <p:ph idx="1"/>
              </p:nvPr>
            </p:nvSpPr>
            <p:spPr>
              <a:blipFill>
                <a:blip r:embed="rId3"/>
                <a:stretch>
                  <a:fillRect l="-874" t="-647"/>
                </a:stretch>
              </a:blipFill>
              <a:effectLst>
                <a:softEdge rad="127000"/>
              </a:effectLst>
            </p:spPr>
            <p:txBody>
              <a:bodyPr/>
              <a:lstStyle/>
              <a:p>
                <a:r>
                  <a:rPr lang="hu-HU">
                    <a:noFill/>
                  </a:rPr>
                  <a:t> </a:t>
                </a:r>
              </a:p>
            </p:txBody>
          </p:sp>
        </mc:Fallback>
      </mc:AlternateContent>
    </p:spTree>
    <p:extLst>
      <p:ext uri="{BB962C8B-B14F-4D97-AF65-F5344CB8AC3E}">
        <p14:creationId xmlns:p14="http://schemas.microsoft.com/office/powerpoint/2010/main" val="34268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8138FE62-BC9E-8C76-7694-BBF5ACE954A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D220AC4-92A9-7A52-BC73-D9BDB327C93B}"/>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5EA553E3-D5DB-239C-B33D-2F4D72C2E460}"/>
              </a:ext>
            </a:extLst>
          </p:cNvPr>
          <p:cNvSpPr>
            <a:spLocks noGrp="1"/>
          </p:cNvSpPr>
          <p:nvPr>
            <p:ph type="title"/>
          </p:nvPr>
        </p:nvSpPr>
        <p:spPr/>
        <p:txBody>
          <a:bodyPr/>
          <a:lstStyle/>
          <a:p>
            <a:r>
              <a:rPr lang="hu-HU"/>
              <a:t>Problem 1. Projectile motion with air resistance</a:t>
            </a:r>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F66C3BCA-34A7-DEE6-5C72-48E26E7C454E}"/>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127000"/>
              </a:effectLst>
            </p:spPr>
            <p:txBody>
              <a:bodyPr>
                <a:normAutofit/>
              </a:bodyPr>
              <a:lstStyle/>
              <a:p>
                <a:r>
                  <a:rPr lang="hu-HU" sz="2400">
                    <a:latin typeface="Aptos" panose="020B0004020202020204" pitchFamily="34" charset="0"/>
                  </a:rPr>
                  <a:t>A projectile is launched at angle </a:t>
                </a:r>
                <a14:m>
                  <m:oMath xmlns:m="http://schemas.openxmlformats.org/officeDocument/2006/math">
                    <m:r>
                      <a:rPr lang="en-GB" sz="2400" i="1" smtClean="0">
                        <a:latin typeface="Cambria Math" panose="02040503050406030204" pitchFamily="18" charset="0"/>
                        <a:ea typeface="Cambria Math" panose="02040503050406030204" pitchFamily="18" charset="0"/>
                      </a:rPr>
                      <m:t>𝜗</m:t>
                    </m:r>
                  </m:oMath>
                </a14:m>
                <a:r>
                  <a:rPr lang="en-GB" sz="2400">
                    <a:latin typeface="Aptos" panose="020B0004020202020204" pitchFamily="34" charset="0"/>
                  </a:rPr>
                  <a:t> with initial velocity </a:t>
                </a:r>
                <a14:m>
                  <m:oMath xmlns:m="http://schemas.openxmlformats.org/officeDocument/2006/math">
                    <m:sSub>
                      <m:sSubPr>
                        <m:ctrlPr>
                          <a:rPr lang="en-GB" sz="2400" b="0" i="1" smtClean="0">
                            <a:latin typeface="Cambria Math" panose="02040503050406030204" pitchFamily="18" charset="0"/>
                          </a:rPr>
                        </m:ctrlPr>
                      </m:sSubPr>
                      <m:e>
                        <m:r>
                          <m:rPr>
                            <m:sty m:val="p"/>
                          </m:rPr>
                          <a:rPr lang="en-GB" sz="2400" b="0" i="0" smtClean="0">
                            <a:latin typeface="Cambria Math" panose="02040503050406030204" pitchFamily="18" charset="0"/>
                          </a:rPr>
                          <m:t>v</m:t>
                        </m:r>
                      </m:e>
                      <m:sub>
                        <m:r>
                          <a:rPr lang="en-GB" sz="2400" b="0" i="1" smtClean="0">
                            <a:latin typeface="Cambria Math" panose="02040503050406030204" pitchFamily="18" charset="0"/>
                          </a:rPr>
                          <m:t>0</m:t>
                        </m:r>
                      </m:sub>
                    </m:sSub>
                  </m:oMath>
                </a14:m>
                <a:r>
                  <a:rPr lang="en-GB" sz="2400">
                    <a:latin typeface="Aptos" panose="020B0004020202020204" pitchFamily="34" charset="0"/>
                  </a:rPr>
                  <a:t>. With quadratic air resistance, the horizontal distance traveled satifies : </a:t>
                </a:r>
                <a:br>
                  <a:rPr lang="en-GB" sz="2400">
                    <a:latin typeface="Aptos" panose="020B0004020202020204" pitchFamily="34" charset="0"/>
                  </a:rPr>
                </a:br>
                <a14:m>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0</m:t>
                            </m:r>
                          </m:sub>
                          <m:sup>
                            <m:r>
                              <a:rPr lang="en-GB" sz="2400" b="0" i="1" smtClean="0">
                                <a:latin typeface="Cambria Math" panose="02040503050406030204" pitchFamily="18" charset="0"/>
                              </a:rPr>
                              <m:t>2</m:t>
                            </m:r>
                          </m:sup>
                        </m:sSubSup>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sin</m:t>
                            </m:r>
                          </m:fName>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2</m:t>
                                </m:r>
                                <m:r>
                                  <a:rPr lang="en-GB" sz="2400" b="0" i="1" smtClean="0">
                                    <a:latin typeface="Cambria Math" panose="02040503050406030204" pitchFamily="18" charset="0"/>
                                  </a:rPr>
                                  <m:t>𝜃</m:t>
                                </m:r>
                              </m:e>
                            </m:d>
                          </m:e>
                        </m:func>
                      </m:num>
                      <m:den>
                        <m:r>
                          <a:rPr lang="en-GB" sz="2400" b="0" i="1" smtClean="0">
                            <a:latin typeface="Cambria Math" panose="02040503050406030204" pitchFamily="18" charset="0"/>
                          </a:rPr>
                          <m:t>𝑔</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𝑣</m:t>
                            </m:r>
                          </m:e>
                          <m:sub>
                            <m:r>
                              <a:rPr lang="en-GB" sz="2400" b="0" i="1" smtClean="0">
                                <a:latin typeface="Cambria Math" panose="02040503050406030204" pitchFamily="18" charset="0"/>
                              </a:rPr>
                              <m:t>0</m:t>
                            </m:r>
                          </m:sub>
                          <m:sup>
                            <m:r>
                              <a:rPr lang="en-GB" sz="2400" b="0" i="1" smtClean="0">
                                <a:latin typeface="Cambria Math" panose="02040503050406030204" pitchFamily="18" charset="0"/>
                              </a:rPr>
                              <m:t>2</m:t>
                            </m:r>
                          </m:sup>
                        </m:sSubSup>
                      </m:den>
                    </m:f>
                  </m:oMath>
                </a14:m>
                <a:endParaRPr lang="en-GB" sz="2400" b="0">
                  <a:latin typeface="Aptos" panose="020B0004020202020204" pitchFamily="34" charset="0"/>
                </a:endParaRPr>
              </a:p>
              <a:p>
                <a:r>
                  <a:rPr lang="en-GB" sz="2400">
                    <a:latin typeface="Aptos" panose="020B0004020202020204" pitchFamily="34" charset="0"/>
                  </a:rPr>
                  <a:t>Find the angle </a:t>
                </a:r>
                <a14:m>
                  <m:oMath xmlns:m="http://schemas.openxmlformats.org/officeDocument/2006/math">
                    <m:r>
                      <a:rPr lang="en-GB" sz="2400" b="0" i="1" smtClean="0">
                        <a:latin typeface="Cambria Math" panose="02040503050406030204" pitchFamily="18" charset="0"/>
                      </a:rPr>
                      <m:t>𝜃</m:t>
                    </m:r>
                  </m:oMath>
                </a14:m>
                <a:r>
                  <a:rPr lang="en-GB" sz="2400">
                    <a:latin typeface="Aptos" panose="020B0004020202020204" pitchFamily="34" charset="0"/>
                  </a:rPr>
                  <a:t> that maximizes range! </a:t>
                </a:r>
                <a:br>
                  <a:rPr lang="en-GB" sz="2400">
                    <a:latin typeface="Aptos" panose="020B0004020202020204" pitchFamily="34" charset="0"/>
                  </a:rPr>
                </a:br>
                <a:r>
                  <a:rPr lang="en-GB" sz="2400">
                    <a:latin typeface="Aptos" panose="020B0004020202020204" pitchFamily="34" charset="0"/>
                  </a:rPr>
                  <a:t>(when </a:t>
                </a:r>
                <a14:m>
                  <m:oMath xmlns:m="http://schemas.openxmlformats.org/officeDocument/2006/math">
                    <m:r>
                      <a:rPr lang="en-GB" sz="2400" b="0" i="1" smtClean="0">
                        <a:latin typeface="Cambria Math" panose="02040503050406030204" pitchFamily="18" charset="0"/>
                      </a:rPr>
                      <m:t>𝑘</m:t>
                    </m:r>
                    <m:r>
                      <a:rPr lang="en-GB" sz="2400" b="0" i="1" smtClean="0">
                        <a:latin typeface="Cambria Math" panose="02040503050406030204" pitchFamily="18" charset="0"/>
                      </a:rPr>
                      <m:t>=0.01 </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𝑚</m:t>
                        </m:r>
                      </m:e>
                      <m:sup>
                        <m:r>
                          <a:rPr lang="en-GB" sz="2400" b="0" i="1" smtClean="0">
                            <a:latin typeface="Cambria Math" panose="02040503050406030204" pitchFamily="18" charset="0"/>
                          </a:rPr>
                          <m:t>−1</m:t>
                        </m:r>
                      </m:sup>
                    </m:sSup>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=50</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𝑚</m:t>
                        </m:r>
                      </m:num>
                      <m:den>
                        <m:r>
                          <a:rPr lang="en-GB" sz="2400" b="0" i="1" smtClean="0">
                            <a:latin typeface="Cambria Math" panose="02040503050406030204" pitchFamily="18" charset="0"/>
                          </a:rPr>
                          <m:t>𝑠</m:t>
                        </m:r>
                      </m:den>
                    </m:f>
                    <m:r>
                      <a:rPr lang="en-GB" sz="2400" b="0" i="0" smtClean="0">
                        <a:latin typeface="Cambria Math" panose="02040503050406030204" pitchFamily="18" charset="0"/>
                      </a:rPr>
                      <m:t> </m:t>
                    </m:r>
                  </m:oMath>
                </a14:m>
                <a:r>
                  <a:rPr lang="en-GB" sz="2400">
                    <a:latin typeface="Aptos" panose="020B0004020202020204" pitchFamily="34" charset="0"/>
                  </a:rPr>
                  <a:t>and </a:t>
                </a:r>
                <a14:m>
                  <m:oMath xmlns:m="http://schemas.openxmlformats.org/officeDocument/2006/math">
                    <m:r>
                      <a:rPr lang="en-GB" sz="2400" b="0" i="1" smtClean="0">
                        <a:latin typeface="Cambria Math" panose="02040503050406030204" pitchFamily="18" charset="0"/>
                      </a:rPr>
                      <m:t>𝑔</m:t>
                    </m:r>
                    <m:r>
                      <a:rPr lang="en-GB" sz="2400" b="0" i="1" smtClean="0">
                        <a:latin typeface="Cambria Math" panose="02040503050406030204" pitchFamily="18" charset="0"/>
                      </a:rPr>
                      <m:t>=9.8 </m:t>
                    </m:r>
                    <m:r>
                      <a:rPr lang="en-GB" sz="2400" b="0" i="1" smtClean="0">
                        <a:latin typeface="Cambria Math" panose="02040503050406030204" pitchFamily="18" charset="0"/>
                      </a:rPr>
                      <m:t>𝑚</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𝑠</m:t>
                        </m:r>
                      </m:e>
                      <m:sup>
                        <m:r>
                          <a:rPr lang="en-GB" sz="2400" b="0" i="1" smtClean="0">
                            <a:latin typeface="Cambria Math" panose="02040503050406030204" pitchFamily="18" charset="0"/>
                          </a:rPr>
                          <m:t>−2</m:t>
                        </m:r>
                      </m:sup>
                    </m:sSup>
                  </m:oMath>
                </a14:m>
                <a:r>
                  <a:rPr lang="en-GB" sz="2400">
                    <a:latin typeface="Aptos" panose="020B0004020202020204" pitchFamily="34" charset="0"/>
                  </a:rPr>
                  <a:t> ) </a:t>
                </a:r>
                <a:endParaRPr lang="hu-HU" sz="2400">
                  <a:latin typeface="Aptos" panose="020B0004020202020204" pitchFamily="34" charset="0"/>
                </a:endParaRPr>
              </a:p>
            </p:txBody>
          </p:sp>
        </mc:Choice>
        <mc:Fallback>
          <p:sp>
            <p:nvSpPr>
              <p:cNvPr id="3" name="Tartalom helye 2">
                <a:extLst>
                  <a:ext uri="{FF2B5EF4-FFF2-40B4-BE49-F238E27FC236}">
                    <a16:creationId xmlns:a16="http://schemas.microsoft.com/office/drawing/2014/main" id="{F66C3BCA-34A7-DEE6-5C72-48E26E7C454E}"/>
                  </a:ext>
                </a:extLst>
              </p:cNvPr>
              <p:cNvSpPr>
                <a:spLocks noGrp="1" noRot="1" noChangeAspect="1" noMove="1" noResize="1" noEditPoints="1" noAdjustHandles="1" noChangeArrowheads="1" noChangeShapeType="1" noTextEdit="1"/>
              </p:cNvSpPr>
              <p:nvPr>
                <p:ph idx="1"/>
              </p:nvPr>
            </p:nvSpPr>
            <p:spPr>
              <a:blipFill>
                <a:blip r:embed="rId3"/>
                <a:stretch>
                  <a:fillRect l="-765" t="-647"/>
                </a:stretch>
              </a:blipFill>
              <a:effectLst>
                <a:softEdge rad="127000"/>
              </a:effectLst>
            </p:spPr>
            <p:txBody>
              <a:bodyPr/>
              <a:lstStyle/>
              <a:p>
                <a:r>
                  <a:rPr lang="hu-HU">
                    <a:noFill/>
                  </a:rPr>
                  <a:t> </a:t>
                </a:r>
              </a:p>
            </p:txBody>
          </p:sp>
        </mc:Fallback>
      </mc:AlternateContent>
    </p:spTree>
    <p:extLst>
      <p:ext uri="{BB962C8B-B14F-4D97-AF65-F5344CB8AC3E}">
        <p14:creationId xmlns:p14="http://schemas.microsoft.com/office/powerpoint/2010/main" val="278126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DDB22-5F7A-45D0-84C0-3CC91F8CFBB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6C47492-6D27-4032-4A51-ADCC1C767368}"/>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46C30A88-3864-F75E-1D5D-3BD0918286BD}"/>
              </a:ext>
            </a:extLst>
          </p:cNvPr>
          <p:cNvSpPr>
            <a:spLocks noGrp="1"/>
          </p:cNvSpPr>
          <p:nvPr>
            <p:ph type="title"/>
          </p:nvPr>
        </p:nvSpPr>
        <p:spPr/>
        <p:txBody>
          <a:bodyPr/>
          <a:lstStyle/>
          <a:p>
            <a:r>
              <a:rPr lang="en-GB"/>
              <a:t>Problem 2. Cubic Equation from Energy Conservation</a:t>
            </a:r>
            <a:endParaRPr lang="hu-HU"/>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161BD8BF-4E6F-1914-A46B-0BA29CCBAB3D}"/>
                  </a:ext>
                </a:extLst>
              </p:cNvPr>
              <p:cNvSpPr>
                <a:spLocks noGrp="1"/>
              </p:cNvSpPr>
              <p:nvPr>
                <p:ph idx="1"/>
              </p:nvPr>
            </p:nvSpPr>
            <p:spPr>
              <a:xfrm>
                <a:off x="521208" y="2578608"/>
                <a:ext cx="11155680" cy="405079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127000"/>
              </a:effectLst>
            </p:spPr>
            <p:txBody>
              <a:bodyPr>
                <a:normAutofit/>
              </a:bodyPr>
              <a:lstStyle/>
              <a:p>
                <a:r>
                  <a:rPr lang="hu-HU" sz="2400">
                    <a:latin typeface="Aptos" panose="020B0004020202020204" pitchFamily="34" charset="0"/>
                  </a:rPr>
                  <a:t>In a certain physical system (vibrating system, multiple oscillators coupled), energy conservation leads to : </a:t>
                </a:r>
                <a:br>
                  <a:rPr lang="hu-HU" sz="2400">
                    <a:latin typeface="Aptos" panose="020B0004020202020204" pitchFamily="34" charset="0"/>
                  </a:rPr>
                </a:b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3</m:t>
                        </m:r>
                      </m:sup>
                    </m:sSup>
                    <m:r>
                      <a:rPr lang="en-GB" sz="2400" b="0" i="1" smtClean="0">
                        <a:latin typeface="Cambria Math" panose="02040503050406030204" pitchFamily="18" charset="0"/>
                      </a:rPr>
                      <m:t>−6</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+11⋅</m:t>
                    </m:r>
                    <m:r>
                      <a:rPr lang="en-GB" sz="2400" b="0" i="1" smtClean="0">
                        <a:latin typeface="Cambria Math" panose="02040503050406030204" pitchFamily="18" charset="0"/>
                      </a:rPr>
                      <m:t>𝑥</m:t>
                    </m:r>
                    <m:r>
                      <a:rPr lang="en-GB" sz="2400" b="0" i="1" smtClean="0">
                        <a:latin typeface="Cambria Math" panose="02040503050406030204" pitchFamily="18" charset="0"/>
                      </a:rPr>
                      <m:t> −6=0</m:t>
                    </m:r>
                  </m:oMath>
                </a14:m>
                <a:br>
                  <a:rPr lang="en-GB" sz="2400">
                    <a:latin typeface="Aptos" panose="020B0004020202020204" pitchFamily="34" charset="0"/>
                  </a:rPr>
                </a:br>
                <a:r>
                  <a:rPr lang="en-GB" sz="2400">
                    <a:latin typeface="Aptos" panose="020B0004020202020204" pitchFamily="34" charset="0"/>
                  </a:rPr>
                  <a:t>where x represents a dimensionless energy parameter. Find all real solutions! </a:t>
                </a:r>
              </a:p>
              <a:p>
                <a:r>
                  <a:rPr lang="en-GB" sz="2400">
                    <a:latin typeface="Aptos" panose="020B0004020202020204" pitchFamily="34" charset="0"/>
                  </a:rPr>
                  <a:t>Plot solution and show where they are! </a:t>
                </a:r>
              </a:p>
              <a:p>
                <a:r>
                  <a:rPr lang="en-GB" sz="2400">
                    <a:latin typeface="Aptos" panose="020B0004020202020204" pitchFamily="34" charset="0"/>
                  </a:rPr>
                  <a:t>Hint : Each solution might represent different equilibrium states! </a:t>
                </a:r>
                <a:r>
                  <a:rPr lang="hu-HU" sz="2400">
                    <a:latin typeface="Aptos" panose="020B0004020202020204" pitchFamily="34" charset="0"/>
                  </a:rPr>
                  <a:t>In this case the solutions are different frequency-like solutions of an oscillating mode. </a:t>
                </a:r>
                <a:endParaRPr lang="en-GB" sz="2400">
                  <a:latin typeface="Aptos" panose="020B0004020202020204" pitchFamily="34" charset="0"/>
                </a:endParaRPr>
              </a:p>
              <a:p>
                <a:pPr marL="0" indent="0">
                  <a:buNone/>
                </a:pPr>
                <a:r>
                  <a:rPr lang="en-US" sz="2000"/>
                  <a:t>Interestingly, if </a:t>
                </a:r>
                <a:r>
                  <a:rPr lang="hu-HU" sz="2000"/>
                  <a:t>we</a:t>
                </a:r>
                <a:r>
                  <a:rPr lang="en-US" sz="2000"/>
                  <a:t> include higher-order air resistance corrections to the projectile range formula, </a:t>
                </a:r>
                <a:r>
                  <a:rPr lang="hu-HU" sz="2000"/>
                  <a:t>we</a:t>
                </a:r>
                <a:r>
                  <a:rPr lang="en-US" sz="2000"/>
                  <a:t> might get a cubic equation relating the launch angle to the range!</a:t>
                </a:r>
                <a:endParaRPr lang="en-GB" sz="2000">
                  <a:latin typeface="Aptos" panose="020B0004020202020204" pitchFamily="34" charset="0"/>
                </a:endParaRPr>
              </a:p>
              <a:p>
                <a:pPr marL="0" indent="0">
                  <a:buNone/>
                </a:pPr>
                <a:endParaRPr lang="en-GB" sz="2400">
                  <a:latin typeface="Aptos" panose="020B0004020202020204" pitchFamily="34" charset="0"/>
                </a:endParaRPr>
              </a:p>
              <a:p>
                <a:pPr marL="0" indent="0">
                  <a:buNone/>
                </a:pPr>
                <a:endParaRPr lang="en-GB" sz="2400">
                  <a:latin typeface="Aptos" panose="020B0004020202020204" pitchFamily="34" charset="0"/>
                </a:endParaRPr>
              </a:p>
            </p:txBody>
          </p:sp>
        </mc:Choice>
        <mc:Fallback>
          <p:sp>
            <p:nvSpPr>
              <p:cNvPr id="3" name="Tartalom helye 2">
                <a:extLst>
                  <a:ext uri="{FF2B5EF4-FFF2-40B4-BE49-F238E27FC236}">
                    <a16:creationId xmlns:a16="http://schemas.microsoft.com/office/drawing/2014/main" id="{161BD8BF-4E6F-1914-A46B-0BA29CCBAB3D}"/>
                  </a:ext>
                </a:extLst>
              </p:cNvPr>
              <p:cNvSpPr>
                <a:spLocks noGrp="1" noRot="1" noChangeAspect="1" noMove="1" noResize="1" noEditPoints="1" noAdjustHandles="1" noChangeArrowheads="1" noChangeShapeType="1" noTextEdit="1"/>
              </p:cNvSpPr>
              <p:nvPr>
                <p:ph idx="1"/>
              </p:nvPr>
            </p:nvSpPr>
            <p:spPr>
              <a:xfrm>
                <a:off x="521208" y="2578608"/>
                <a:ext cx="11155680" cy="4050792"/>
              </a:xfrm>
              <a:blipFill>
                <a:blip r:embed="rId3"/>
                <a:stretch>
                  <a:fillRect l="-765" t="-602"/>
                </a:stretch>
              </a:blipFill>
              <a:effectLst>
                <a:softEdge rad="127000"/>
              </a:effectLst>
            </p:spPr>
            <p:txBody>
              <a:bodyPr/>
              <a:lstStyle/>
              <a:p>
                <a:r>
                  <a:rPr lang="hu-HU">
                    <a:noFill/>
                  </a:rPr>
                  <a:t> </a:t>
                </a:r>
              </a:p>
            </p:txBody>
          </p:sp>
        </mc:Fallback>
      </mc:AlternateContent>
    </p:spTree>
    <p:extLst>
      <p:ext uri="{BB962C8B-B14F-4D97-AF65-F5344CB8AC3E}">
        <p14:creationId xmlns:p14="http://schemas.microsoft.com/office/powerpoint/2010/main" val="1364949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B4D552A-4281-30AC-42D4-6B778B8D42E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6F63B20-9224-D7BC-4864-ADC99E1C692F}"/>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60EB2877-FB0B-CD13-1D3A-823DD809050A}"/>
              </a:ext>
            </a:extLst>
          </p:cNvPr>
          <p:cNvSpPr>
            <a:spLocks noGrp="1"/>
          </p:cNvSpPr>
          <p:nvPr>
            <p:ph type="title"/>
          </p:nvPr>
        </p:nvSpPr>
        <p:spPr/>
        <p:txBody>
          <a:bodyPr/>
          <a:lstStyle/>
          <a:p>
            <a:r>
              <a:rPr lang="en-GB"/>
              <a:t>Problem 3. Real gas – Van der Waals gas, Solving for Volume</a:t>
            </a:r>
            <a:endParaRPr lang="hu-HU"/>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D5448D83-415C-EEA6-67DD-99AC9F23B0D8}"/>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GB" sz="2400">
                    <a:latin typeface="Calibri" panose="020F0502020204030204" pitchFamily="34" charset="0"/>
                    <a:ea typeface="Calibri" panose="020F0502020204030204" pitchFamily="34" charset="0"/>
                    <a:cs typeface="Calibri" panose="020F0502020204030204" pitchFamily="34" charset="0"/>
                  </a:rPr>
                  <a:t>For a real gas or Van der Waals gas, solve for molar volume V : </a:t>
                </a:r>
                <a:br>
                  <a:rPr lang="en-GB" sz="2400">
                    <a:latin typeface="Calibri" panose="020F0502020204030204" pitchFamily="34" charset="0"/>
                    <a:ea typeface="Calibri" panose="020F0502020204030204" pitchFamily="34" charset="0"/>
                    <a:cs typeface="Calibri" panose="020F0502020204030204" pitchFamily="34" charset="0"/>
                  </a:rPr>
                </a:br>
                <a14:m>
                  <m:oMath xmlns:m="http://schemas.openxmlformats.org/officeDocument/2006/math">
                    <m:d>
                      <m:dPr>
                        <m:ctrlPr>
                          <a:rPr lang="en-GB" sz="2400" b="0" i="1" smtClean="0">
                            <a:latin typeface="Cambria Math" panose="02040503050406030204" pitchFamily="18" charset="0"/>
                            <a:ea typeface="Calibri" panose="020F0502020204030204" pitchFamily="34" charset="0"/>
                            <a:cs typeface="Calibri" panose="020F0502020204030204" pitchFamily="34" charset="0"/>
                          </a:rPr>
                        </m:ctrlPr>
                      </m:dPr>
                      <m:e>
                        <m:r>
                          <a:rPr lang="en-GB" sz="2400" b="0" i="1" smtClean="0">
                            <a:latin typeface="Cambria Math" panose="02040503050406030204" pitchFamily="18" charset="0"/>
                            <a:ea typeface="Calibri" panose="020F0502020204030204" pitchFamily="34" charset="0"/>
                            <a:cs typeface="Calibri" panose="020F0502020204030204" pitchFamily="34" charset="0"/>
                          </a:rPr>
                          <m:t>𝑃</m:t>
                        </m:r>
                        <m:r>
                          <a:rPr lang="en-GB" sz="2400" b="0" i="1" smtClean="0">
                            <a:latin typeface="Cambria Math" panose="02040503050406030204" pitchFamily="18" charset="0"/>
                            <a:ea typeface="Calibri" panose="020F0502020204030204" pitchFamily="34" charset="0"/>
                            <a:cs typeface="Calibri" panose="020F0502020204030204" pitchFamily="34" charset="0"/>
                          </a:rPr>
                          <m:t>+</m:t>
                        </m:r>
                        <m:f>
                          <m:fPr>
                            <m:ctrlPr>
                              <a:rPr lang="en-GB" sz="2400" b="0" i="1" smtClean="0">
                                <a:latin typeface="Cambria Math" panose="02040503050406030204" pitchFamily="18" charset="0"/>
                                <a:ea typeface="Calibri" panose="020F0502020204030204" pitchFamily="34" charset="0"/>
                                <a:cs typeface="Calibri" panose="020F0502020204030204" pitchFamily="34" charset="0"/>
                              </a:rPr>
                            </m:ctrlPr>
                          </m:fPr>
                          <m:num>
                            <m:r>
                              <a:rPr lang="en-GB" sz="2400" b="0" i="1" smtClean="0">
                                <a:latin typeface="Cambria Math" panose="02040503050406030204" pitchFamily="18" charset="0"/>
                                <a:ea typeface="Calibri" panose="020F0502020204030204" pitchFamily="34" charset="0"/>
                                <a:cs typeface="Calibri" panose="020F0502020204030204" pitchFamily="34" charset="0"/>
                              </a:rPr>
                              <m:t>𝑎</m:t>
                            </m:r>
                          </m:num>
                          <m:den>
                            <m:sSup>
                              <m:sSupPr>
                                <m:ctrlPr>
                                  <a:rPr lang="en-GB" sz="2400" b="0" i="1" smtClean="0">
                                    <a:latin typeface="Cambria Math" panose="02040503050406030204" pitchFamily="18" charset="0"/>
                                    <a:ea typeface="Calibri" panose="020F0502020204030204" pitchFamily="34" charset="0"/>
                                    <a:cs typeface="Calibri" panose="020F0502020204030204" pitchFamily="34" charset="0"/>
                                  </a:rPr>
                                </m:ctrlPr>
                              </m:sSupPr>
                              <m:e>
                                <m:r>
                                  <a:rPr lang="en-GB" sz="2400" b="0" i="1" smtClean="0">
                                    <a:latin typeface="Cambria Math" panose="02040503050406030204" pitchFamily="18" charset="0"/>
                                    <a:ea typeface="Calibri" panose="020F0502020204030204" pitchFamily="34" charset="0"/>
                                    <a:cs typeface="Calibri" panose="020F0502020204030204" pitchFamily="34" charset="0"/>
                                  </a:rPr>
                                  <m:t>𝑉</m:t>
                                </m:r>
                              </m:e>
                              <m:sup>
                                <m:r>
                                  <a:rPr lang="en-GB" sz="2400" b="0" i="1" smtClean="0">
                                    <a:latin typeface="Cambria Math" panose="02040503050406030204" pitchFamily="18" charset="0"/>
                                    <a:ea typeface="Calibri" panose="020F0502020204030204" pitchFamily="34" charset="0"/>
                                    <a:cs typeface="Calibri" panose="020F0502020204030204" pitchFamily="34" charset="0"/>
                                  </a:rPr>
                                  <m:t>2</m:t>
                                </m:r>
                              </m:sup>
                            </m:sSup>
                          </m:den>
                        </m:f>
                      </m:e>
                    </m:d>
                    <m:r>
                      <a:rPr lang="en-GB" sz="2400" b="0" i="1" smtClean="0">
                        <a:latin typeface="Cambria Math" panose="02040503050406030204" pitchFamily="18" charset="0"/>
                        <a:ea typeface="Calibri" panose="020F0502020204030204" pitchFamily="34" charset="0"/>
                        <a:cs typeface="Calibri" panose="020F0502020204030204" pitchFamily="34" charset="0"/>
                      </a:rPr>
                      <m:t>⋅</m:t>
                    </m:r>
                    <m:d>
                      <m:dPr>
                        <m:ctrlPr>
                          <a:rPr lang="en-GB" sz="2400" b="0" i="1" smtClean="0">
                            <a:latin typeface="Cambria Math" panose="02040503050406030204" pitchFamily="18" charset="0"/>
                            <a:ea typeface="Calibri" panose="020F0502020204030204" pitchFamily="34" charset="0"/>
                            <a:cs typeface="Calibri" panose="020F0502020204030204" pitchFamily="34" charset="0"/>
                          </a:rPr>
                        </m:ctrlPr>
                      </m:dPr>
                      <m:e>
                        <m:r>
                          <a:rPr lang="en-GB" sz="2400" b="0" i="1" smtClean="0">
                            <a:latin typeface="Cambria Math" panose="02040503050406030204" pitchFamily="18" charset="0"/>
                            <a:ea typeface="Calibri" panose="020F0502020204030204" pitchFamily="34" charset="0"/>
                            <a:cs typeface="Calibri" panose="020F0502020204030204" pitchFamily="34" charset="0"/>
                          </a:rPr>
                          <m:t>𝑉</m:t>
                        </m:r>
                        <m:r>
                          <a:rPr lang="en-GB" sz="2400" b="0" i="1" smtClean="0">
                            <a:latin typeface="Cambria Math" panose="02040503050406030204" pitchFamily="18" charset="0"/>
                            <a:ea typeface="Calibri" panose="020F0502020204030204" pitchFamily="34" charset="0"/>
                            <a:cs typeface="Calibri" panose="020F0502020204030204" pitchFamily="34" charset="0"/>
                          </a:rPr>
                          <m:t> −</m:t>
                        </m:r>
                        <m:r>
                          <a:rPr lang="en-GB" sz="2400" b="0" i="1" smtClean="0">
                            <a:latin typeface="Cambria Math" panose="02040503050406030204" pitchFamily="18" charset="0"/>
                            <a:ea typeface="Calibri" panose="020F0502020204030204" pitchFamily="34" charset="0"/>
                            <a:cs typeface="Calibri" panose="020F0502020204030204" pitchFamily="34" charset="0"/>
                          </a:rPr>
                          <m:t>𝑏</m:t>
                        </m:r>
                      </m:e>
                    </m:d>
                    <m:r>
                      <a:rPr lang="en-GB" sz="2400" b="0" i="1" smtClean="0">
                        <a:latin typeface="Cambria Math" panose="02040503050406030204" pitchFamily="18" charset="0"/>
                        <a:ea typeface="Calibri" panose="020F0502020204030204" pitchFamily="34" charset="0"/>
                        <a:cs typeface="Calibri" panose="020F0502020204030204" pitchFamily="34" charset="0"/>
                      </a:rPr>
                      <m:t>=</m:t>
                    </m:r>
                    <m:r>
                      <a:rPr lang="en-GB" sz="2400" b="0" i="1" smtClean="0">
                        <a:latin typeface="Cambria Math" panose="02040503050406030204" pitchFamily="18" charset="0"/>
                        <a:ea typeface="Calibri" panose="020F0502020204030204" pitchFamily="34" charset="0"/>
                        <a:cs typeface="Calibri" panose="020F0502020204030204" pitchFamily="34" charset="0"/>
                      </a:rPr>
                      <m:t>𝑅</m:t>
                    </m:r>
                    <m:r>
                      <a:rPr lang="en-GB" sz="2400" b="0" i="1" smtClean="0">
                        <a:latin typeface="Cambria Math" panose="02040503050406030204" pitchFamily="18" charset="0"/>
                        <a:ea typeface="Calibri" panose="020F0502020204030204" pitchFamily="34" charset="0"/>
                        <a:cs typeface="Calibri" panose="020F0502020204030204" pitchFamily="34" charset="0"/>
                      </a:rPr>
                      <m:t>⋅</m:t>
                    </m:r>
                    <m:r>
                      <a:rPr lang="en-GB" sz="2400" b="0" i="1" smtClean="0">
                        <a:latin typeface="Cambria Math" panose="02040503050406030204" pitchFamily="18" charset="0"/>
                        <a:ea typeface="Calibri" panose="020F0502020204030204" pitchFamily="34" charset="0"/>
                        <a:cs typeface="Calibri" panose="020F0502020204030204" pitchFamily="34" charset="0"/>
                      </a:rPr>
                      <m:t>𝑇</m:t>
                    </m:r>
                  </m:oMath>
                </a14:m>
                <a:endParaRPr lang="en-GB" sz="2400">
                  <a:latin typeface="Calibri" panose="020F0502020204030204" pitchFamily="34" charset="0"/>
                  <a:ea typeface="Calibri" panose="020F0502020204030204" pitchFamily="34" charset="0"/>
                  <a:cs typeface="Calibri" panose="020F0502020204030204" pitchFamily="34" charset="0"/>
                </a:endParaRPr>
              </a:p>
              <a:p>
                <a:r>
                  <a:rPr lang="en-GB" sz="2400">
                    <a:latin typeface="Calibri" panose="020F0502020204030204" pitchFamily="34" charset="0"/>
                    <a:ea typeface="Calibri" panose="020F0502020204030204" pitchFamily="34" charset="0"/>
                    <a:cs typeface="Calibri" panose="020F0502020204030204" pitchFamily="34" charset="0"/>
                  </a:rPr>
                  <a:t>Given </a:t>
                </a:r>
                <a14:m>
                  <m:oMath xmlns:m="http://schemas.openxmlformats.org/officeDocument/2006/math">
                    <m:r>
                      <a:rPr lang="en-GB" sz="2400" b="0" i="1" smtClean="0">
                        <a:latin typeface="Cambria Math" panose="02040503050406030204" pitchFamily="18" charset="0"/>
                        <a:ea typeface="Calibri" panose="020F0502020204030204" pitchFamily="34" charset="0"/>
                        <a:cs typeface="Calibri" panose="020F0502020204030204" pitchFamily="34" charset="0"/>
                      </a:rPr>
                      <m:t>𝑃</m:t>
                    </m:r>
                    <m:r>
                      <a:rPr lang="en-GB" sz="2400" b="0" i="1" smtClean="0">
                        <a:latin typeface="Cambria Math" panose="02040503050406030204" pitchFamily="18" charset="0"/>
                        <a:ea typeface="Calibri" panose="020F0502020204030204" pitchFamily="34" charset="0"/>
                        <a:cs typeface="Calibri" panose="020F0502020204030204" pitchFamily="34" charset="0"/>
                      </a:rPr>
                      <m:t>=10 </m:t>
                    </m:r>
                    <m:r>
                      <a:rPr lang="en-GB" sz="2400" b="0" i="1" smtClean="0">
                        <a:latin typeface="Cambria Math" panose="02040503050406030204" pitchFamily="18" charset="0"/>
                        <a:ea typeface="Calibri" panose="020F0502020204030204" pitchFamily="34" charset="0"/>
                        <a:cs typeface="Calibri" panose="020F0502020204030204" pitchFamily="34" charset="0"/>
                      </a:rPr>
                      <m:t>𝑎𝑡𝑚</m:t>
                    </m:r>
                    <m:r>
                      <a:rPr lang="en-GB" sz="2400" b="0" i="1" smtClean="0">
                        <a:latin typeface="Cambria Math" panose="02040503050406030204" pitchFamily="18" charset="0"/>
                        <a:ea typeface="Calibri" panose="020F0502020204030204" pitchFamily="34" charset="0"/>
                        <a:cs typeface="Calibri" panose="020F0502020204030204" pitchFamily="34" charset="0"/>
                      </a:rPr>
                      <m:t>, </m:t>
                    </m:r>
                    <m:r>
                      <a:rPr lang="en-GB" sz="2400" b="0" i="1" smtClean="0">
                        <a:latin typeface="Cambria Math" panose="02040503050406030204" pitchFamily="18" charset="0"/>
                        <a:ea typeface="Calibri" panose="020F0502020204030204" pitchFamily="34" charset="0"/>
                        <a:cs typeface="Calibri" panose="020F0502020204030204" pitchFamily="34" charset="0"/>
                      </a:rPr>
                      <m:t>𝑇</m:t>
                    </m:r>
                    <m:r>
                      <a:rPr lang="en-GB" sz="2400" b="0" i="1" smtClean="0">
                        <a:latin typeface="Cambria Math" panose="02040503050406030204" pitchFamily="18" charset="0"/>
                        <a:ea typeface="Calibri" panose="020F0502020204030204" pitchFamily="34" charset="0"/>
                        <a:cs typeface="Calibri" panose="020F0502020204030204" pitchFamily="34" charset="0"/>
                      </a:rPr>
                      <m:t>=300 </m:t>
                    </m:r>
                    <m:r>
                      <a:rPr lang="en-GB" sz="2400" b="0" i="1" smtClean="0">
                        <a:latin typeface="Cambria Math" panose="02040503050406030204" pitchFamily="18" charset="0"/>
                        <a:ea typeface="Calibri" panose="020F0502020204030204" pitchFamily="34" charset="0"/>
                        <a:cs typeface="Calibri" panose="020F0502020204030204" pitchFamily="34" charset="0"/>
                      </a:rPr>
                      <m:t>𝐾</m:t>
                    </m:r>
                    <m:r>
                      <a:rPr lang="en-GB" sz="2400" b="0" i="1" smtClean="0">
                        <a:latin typeface="Cambria Math" panose="02040503050406030204" pitchFamily="18" charset="0"/>
                        <a:ea typeface="Calibri" panose="020F0502020204030204" pitchFamily="34" charset="0"/>
                        <a:cs typeface="Calibri" panose="020F0502020204030204" pitchFamily="34" charset="0"/>
                      </a:rPr>
                      <m:t>, </m:t>
                    </m:r>
                    <m:r>
                      <a:rPr lang="en-GB" sz="2400" b="0" i="1" smtClean="0">
                        <a:latin typeface="Cambria Math" panose="02040503050406030204" pitchFamily="18" charset="0"/>
                        <a:ea typeface="Calibri" panose="020F0502020204030204" pitchFamily="34" charset="0"/>
                        <a:cs typeface="Calibri" panose="020F0502020204030204" pitchFamily="34" charset="0"/>
                      </a:rPr>
                      <m:t>𝑅</m:t>
                    </m:r>
                    <m:r>
                      <a:rPr lang="en-GB" sz="2400" b="0" i="1" smtClean="0">
                        <a:latin typeface="Cambria Math" panose="02040503050406030204" pitchFamily="18" charset="0"/>
                        <a:ea typeface="Calibri" panose="020F0502020204030204" pitchFamily="34" charset="0"/>
                        <a:cs typeface="Calibri" panose="020F0502020204030204" pitchFamily="34" charset="0"/>
                      </a:rPr>
                      <m:t>=0.08206</m:t>
                    </m:r>
                    <m:f>
                      <m:fPr>
                        <m:ctrlPr>
                          <a:rPr lang="en-GB" sz="2400" b="0" i="1" smtClean="0">
                            <a:latin typeface="Cambria Math" panose="02040503050406030204" pitchFamily="18" charset="0"/>
                            <a:ea typeface="Calibri" panose="020F0502020204030204" pitchFamily="34" charset="0"/>
                            <a:cs typeface="Calibri" panose="020F0502020204030204" pitchFamily="34" charset="0"/>
                          </a:rPr>
                        </m:ctrlPr>
                      </m:fPr>
                      <m:num>
                        <m:r>
                          <a:rPr lang="en-GB" sz="2400" b="0" i="1" smtClean="0">
                            <a:latin typeface="Cambria Math" panose="02040503050406030204" pitchFamily="18" charset="0"/>
                            <a:ea typeface="Calibri" panose="020F0502020204030204" pitchFamily="34" charset="0"/>
                            <a:cs typeface="Calibri" panose="020F0502020204030204" pitchFamily="34" charset="0"/>
                          </a:rPr>
                          <m:t>𝐿</m:t>
                        </m:r>
                        <m:r>
                          <a:rPr lang="en-GB" sz="2400" b="0" i="1" smtClean="0">
                            <a:latin typeface="Cambria Math" panose="02040503050406030204" pitchFamily="18" charset="0"/>
                            <a:ea typeface="Calibri" panose="020F0502020204030204" pitchFamily="34" charset="0"/>
                            <a:cs typeface="Calibri" panose="020F0502020204030204" pitchFamily="34" charset="0"/>
                          </a:rPr>
                          <m:t>⋅</m:t>
                        </m:r>
                        <m:r>
                          <a:rPr lang="en-GB" sz="2400" b="0" i="1" smtClean="0">
                            <a:latin typeface="Cambria Math" panose="02040503050406030204" pitchFamily="18" charset="0"/>
                            <a:ea typeface="Calibri" panose="020F0502020204030204" pitchFamily="34" charset="0"/>
                            <a:cs typeface="Calibri" panose="020F0502020204030204" pitchFamily="34" charset="0"/>
                          </a:rPr>
                          <m:t>𝑎𝑡𝑚</m:t>
                        </m:r>
                      </m:num>
                      <m:den>
                        <m:r>
                          <a:rPr lang="en-GB" sz="2400" b="0" i="1" smtClean="0">
                            <a:latin typeface="Cambria Math" panose="02040503050406030204" pitchFamily="18" charset="0"/>
                            <a:ea typeface="Calibri" panose="020F0502020204030204" pitchFamily="34" charset="0"/>
                            <a:cs typeface="Calibri" panose="020F0502020204030204" pitchFamily="34" charset="0"/>
                          </a:rPr>
                          <m:t>𝑚𝑜𝑙</m:t>
                        </m:r>
                        <m:r>
                          <a:rPr lang="en-GB" sz="2400" b="0" i="1" smtClean="0">
                            <a:latin typeface="Cambria Math" panose="02040503050406030204" pitchFamily="18" charset="0"/>
                            <a:ea typeface="Calibri" panose="020F0502020204030204" pitchFamily="34" charset="0"/>
                            <a:cs typeface="Calibri" panose="020F0502020204030204" pitchFamily="34" charset="0"/>
                          </a:rPr>
                          <m:t>⋅</m:t>
                        </m:r>
                        <m:r>
                          <a:rPr lang="en-GB" sz="2400" b="0" i="1" smtClean="0">
                            <a:latin typeface="Cambria Math" panose="02040503050406030204" pitchFamily="18" charset="0"/>
                            <a:ea typeface="Calibri" panose="020F0502020204030204" pitchFamily="34" charset="0"/>
                            <a:cs typeface="Calibri" panose="020F0502020204030204" pitchFamily="34" charset="0"/>
                          </a:rPr>
                          <m:t>𝐾</m:t>
                        </m:r>
                      </m:den>
                    </m:f>
                    <m:r>
                      <a:rPr lang="en-GB" sz="2400" b="0" i="1" smtClean="0">
                        <a:latin typeface="Cambria Math" panose="02040503050406030204" pitchFamily="18" charset="0"/>
                        <a:ea typeface="Calibri" panose="020F0502020204030204" pitchFamily="34" charset="0"/>
                        <a:cs typeface="Calibri" panose="020F0502020204030204" pitchFamily="34" charset="0"/>
                      </a:rPr>
                      <m:t>, </m:t>
                    </m:r>
                    <m:r>
                      <a:rPr lang="en-GB" sz="2400" b="0" i="1" smtClean="0">
                        <a:latin typeface="Cambria Math" panose="02040503050406030204" pitchFamily="18" charset="0"/>
                        <a:ea typeface="Calibri" panose="020F0502020204030204" pitchFamily="34" charset="0"/>
                        <a:cs typeface="Calibri" panose="020F0502020204030204" pitchFamily="34" charset="0"/>
                      </a:rPr>
                      <m:t>𝑎</m:t>
                    </m:r>
                    <m:r>
                      <a:rPr lang="en-GB" sz="2400" b="0" i="1" smtClean="0">
                        <a:latin typeface="Cambria Math" panose="02040503050406030204" pitchFamily="18" charset="0"/>
                        <a:ea typeface="Calibri" panose="020F0502020204030204" pitchFamily="34" charset="0"/>
                        <a:cs typeface="Calibri" panose="020F0502020204030204" pitchFamily="34" charset="0"/>
                      </a:rPr>
                      <m:t>=1.37</m:t>
                    </m:r>
                    <m:f>
                      <m:fPr>
                        <m:ctrlPr>
                          <a:rPr lang="en-GB" sz="2400" b="0" i="1" smtClean="0">
                            <a:latin typeface="Cambria Math" panose="02040503050406030204" pitchFamily="18" charset="0"/>
                            <a:ea typeface="Calibri" panose="020F0502020204030204" pitchFamily="34" charset="0"/>
                            <a:cs typeface="Calibri" panose="020F0502020204030204" pitchFamily="34" charset="0"/>
                          </a:rPr>
                        </m:ctrlPr>
                      </m:fPr>
                      <m:num>
                        <m:r>
                          <a:rPr lang="en-GB" sz="2400" b="0" i="1" smtClean="0">
                            <a:latin typeface="Cambria Math" panose="02040503050406030204" pitchFamily="18" charset="0"/>
                            <a:ea typeface="Calibri" panose="020F0502020204030204" pitchFamily="34" charset="0"/>
                            <a:cs typeface="Calibri" panose="020F0502020204030204" pitchFamily="34" charset="0"/>
                          </a:rPr>
                          <m:t>𝑎𝑡𝑚</m:t>
                        </m:r>
                        <m:r>
                          <a:rPr lang="en-GB" sz="2400" b="0" i="1" smtClean="0">
                            <a:latin typeface="Cambria Math" panose="02040503050406030204" pitchFamily="18" charset="0"/>
                            <a:ea typeface="Calibri" panose="020F0502020204030204" pitchFamily="34" charset="0"/>
                            <a:cs typeface="Calibri" panose="020F0502020204030204" pitchFamily="34" charset="0"/>
                          </a:rPr>
                          <m:t>⋅</m:t>
                        </m:r>
                        <m:sSup>
                          <m:sSupPr>
                            <m:ctrlPr>
                              <a:rPr lang="en-GB" sz="2400" b="0" i="1" smtClean="0">
                                <a:latin typeface="Cambria Math" panose="02040503050406030204" pitchFamily="18" charset="0"/>
                                <a:ea typeface="Calibri" panose="020F0502020204030204" pitchFamily="34" charset="0"/>
                                <a:cs typeface="Calibri" panose="020F0502020204030204" pitchFamily="34" charset="0"/>
                              </a:rPr>
                            </m:ctrlPr>
                          </m:sSupPr>
                          <m:e>
                            <m:r>
                              <a:rPr lang="en-GB" sz="2400" b="0" i="1" smtClean="0">
                                <a:latin typeface="Cambria Math" panose="02040503050406030204" pitchFamily="18" charset="0"/>
                                <a:ea typeface="Calibri" panose="020F0502020204030204" pitchFamily="34" charset="0"/>
                                <a:cs typeface="Calibri" panose="020F0502020204030204" pitchFamily="34" charset="0"/>
                              </a:rPr>
                              <m:t>𝐿</m:t>
                            </m:r>
                          </m:e>
                          <m:sup>
                            <m:r>
                              <a:rPr lang="en-GB" sz="2400" b="0" i="1" smtClean="0">
                                <a:latin typeface="Cambria Math" panose="02040503050406030204" pitchFamily="18" charset="0"/>
                                <a:ea typeface="Calibri" panose="020F0502020204030204" pitchFamily="34" charset="0"/>
                                <a:cs typeface="Calibri" panose="020F0502020204030204" pitchFamily="34" charset="0"/>
                              </a:rPr>
                              <m:t>2</m:t>
                            </m:r>
                          </m:sup>
                        </m:sSup>
                      </m:num>
                      <m:den>
                        <m:r>
                          <a:rPr lang="en-GB" sz="2400" b="0" i="1" smtClean="0">
                            <a:latin typeface="Cambria Math" panose="02040503050406030204" pitchFamily="18" charset="0"/>
                            <a:ea typeface="Calibri" panose="020F0502020204030204" pitchFamily="34" charset="0"/>
                            <a:cs typeface="Calibri" panose="020F0502020204030204" pitchFamily="34" charset="0"/>
                          </a:rPr>
                          <m:t>𝑚𝑜</m:t>
                        </m:r>
                        <m:sSup>
                          <m:sSupPr>
                            <m:ctrlPr>
                              <a:rPr lang="en-GB" sz="2400" b="0" i="1" smtClean="0">
                                <a:latin typeface="Cambria Math" panose="02040503050406030204" pitchFamily="18" charset="0"/>
                                <a:ea typeface="Calibri" panose="020F0502020204030204" pitchFamily="34" charset="0"/>
                                <a:cs typeface="Calibri" panose="020F0502020204030204" pitchFamily="34" charset="0"/>
                              </a:rPr>
                            </m:ctrlPr>
                          </m:sSupPr>
                          <m:e>
                            <m:r>
                              <a:rPr lang="en-GB" sz="2400" b="0" i="1" smtClean="0">
                                <a:latin typeface="Cambria Math" panose="02040503050406030204" pitchFamily="18" charset="0"/>
                                <a:ea typeface="Calibri" panose="020F0502020204030204" pitchFamily="34" charset="0"/>
                                <a:cs typeface="Calibri" panose="020F0502020204030204" pitchFamily="34" charset="0"/>
                              </a:rPr>
                              <m:t>𝑙</m:t>
                            </m:r>
                          </m:e>
                          <m:sup>
                            <m:r>
                              <a:rPr lang="en-GB" sz="2400" b="0" i="1" smtClean="0">
                                <a:latin typeface="Cambria Math" panose="02040503050406030204" pitchFamily="18" charset="0"/>
                                <a:ea typeface="Calibri" panose="020F0502020204030204" pitchFamily="34" charset="0"/>
                                <a:cs typeface="Calibri" panose="020F0502020204030204" pitchFamily="34" charset="0"/>
                              </a:rPr>
                              <m:t>2</m:t>
                            </m:r>
                          </m:sup>
                        </m:sSup>
                      </m:den>
                    </m:f>
                    <m:r>
                      <a:rPr lang="en-GB" sz="2400" b="0" i="1" smtClean="0">
                        <a:latin typeface="Cambria Math" panose="02040503050406030204" pitchFamily="18" charset="0"/>
                        <a:ea typeface="Calibri" panose="020F0502020204030204" pitchFamily="34" charset="0"/>
                        <a:cs typeface="Calibri" panose="020F0502020204030204" pitchFamily="34" charset="0"/>
                      </a:rPr>
                      <m:t> </m:t>
                    </m:r>
                    <m:r>
                      <a:rPr lang="en-GB" sz="2400" b="0" i="1" smtClean="0">
                        <a:latin typeface="Cambria Math" panose="02040503050406030204" pitchFamily="18" charset="0"/>
                        <a:ea typeface="Calibri" panose="020F0502020204030204" pitchFamily="34" charset="0"/>
                        <a:cs typeface="Calibri" panose="020F0502020204030204" pitchFamily="34" charset="0"/>
                      </a:rPr>
                      <m:t>𝑏</m:t>
                    </m:r>
                    <m:r>
                      <a:rPr lang="en-GB" sz="2400" b="0" i="1" smtClean="0">
                        <a:latin typeface="Cambria Math" panose="02040503050406030204" pitchFamily="18" charset="0"/>
                        <a:ea typeface="Calibri" panose="020F0502020204030204" pitchFamily="34" charset="0"/>
                        <a:cs typeface="Calibri" panose="020F0502020204030204" pitchFamily="34" charset="0"/>
                      </a:rPr>
                      <m:t>=0.0318</m:t>
                    </m:r>
                    <m:f>
                      <m:fPr>
                        <m:ctrlPr>
                          <a:rPr lang="en-GB" sz="2400" b="0" i="1" smtClean="0">
                            <a:latin typeface="Cambria Math" panose="02040503050406030204" pitchFamily="18" charset="0"/>
                            <a:ea typeface="Calibri" panose="020F0502020204030204" pitchFamily="34" charset="0"/>
                            <a:cs typeface="Calibri" panose="020F0502020204030204" pitchFamily="34" charset="0"/>
                          </a:rPr>
                        </m:ctrlPr>
                      </m:fPr>
                      <m:num>
                        <m:r>
                          <a:rPr lang="en-GB" sz="2400" b="0" i="1" smtClean="0">
                            <a:latin typeface="Cambria Math" panose="02040503050406030204" pitchFamily="18" charset="0"/>
                            <a:ea typeface="Calibri" panose="020F0502020204030204" pitchFamily="34" charset="0"/>
                            <a:cs typeface="Calibri" panose="020F0502020204030204" pitchFamily="34" charset="0"/>
                          </a:rPr>
                          <m:t>𝐿</m:t>
                        </m:r>
                      </m:num>
                      <m:den>
                        <m:r>
                          <a:rPr lang="en-GB" sz="2400" b="0" i="1" smtClean="0">
                            <a:latin typeface="Cambria Math" panose="02040503050406030204" pitchFamily="18" charset="0"/>
                            <a:ea typeface="Calibri" panose="020F0502020204030204" pitchFamily="34" charset="0"/>
                            <a:cs typeface="Calibri" panose="020F0502020204030204" pitchFamily="34" charset="0"/>
                          </a:rPr>
                          <m:t>𝑚𝑜𝑙</m:t>
                        </m:r>
                      </m:den>
                    </m:f>
                  </m:oMath>
                </a14:m>
                <a:endParaRPr lang="en-GB" sz="2400">
                  <a:latin typeface="Calibri" panose="020F0502020204030204" pitchFamily="34" charset="0"/>
                  <a:ea typeface="Calibri" panose="020F0502020204030204" pitchFamily="34" charset="0"/>
                  <a:cs typeface="Calibri" panose="020F0502020204030204" pitchFamily="34" charset="0"/>
                </a:endParaRPr>
              </a:p>
              <a:p>
                <a:r>
                  <a:rPr lang="en-GB" sz="2400">
                    <a:latin typeface="Calibri" panose="020F0502020204030204" pitchFamily="34" charset="0"/>
                    <a:ea typeface="Calibri" panose="020F0502020204030204" pitchFamily="34" charset="0"/>
                    <a:cs typeface="Calibri" panose="020F0502020204030204" pitchFamily="34" charset="0"/>
                  </a:rPr>
                  <a:t>Compare solution with ideal gas solution of 2.46 L/mol ! </a:t>
                </a:r>
                <a:endParaRPr lang="hu-HU" sz="240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Tartalom helye 2">
                <a:extLst>
                  <a:ext uri="{FF2B5EF4-FFF2-40B4-BE49-F238E27FC236}">
                    <a16:creationId xmlns:a16="http://schemas.microsoft.com/office/drawing/2014/main" id="{D5448D83-415C-EEA6-67DD-99AC9F23B0D8}"/>
                  </a:ext>
                </a:extLst>
              </p:cNvPr>
              <p:cNvSpPr>
                <a:spLocks noGrp="1" noRot="1" noChangeAspect="1" noMove="1" noResize="1" noEditPoints="1" noAdjustHandles="1" noChangeArrowheads="1" noChangeShapeType="1" noTextEdit="1"/>
              </p:cNvSpPr>
              <p:nvPr>
                <p:ph idx="1"/>
              </p:nvPr>
            </p:nvSpPr>
            <p:spPr>
              <a:blipFill>
                <a:blip r:embed="rId3"/>
                <a:stretch>
                  <a:fillRect l="-765" t="-809"/>
                </a:stretch>
              </a:blipFill>
            </p:spPr>
            <p:txBody>
              <a:bodyPr/>
              <a:lstStyle/>
              <a:p>
                <a:r>
                  <a:rPr lang="hu-HU">
                    <a:noFill/>
                  </a:rPr>
                  <a:t> </a:t>
                </a:r>
              </a:p>
            </p:txBody>
          </p:sp>
        </mc:Fallback>
      </mc:AlternateContent>
    </p:spTree>
    <p:extLst>
      <p:ext uri="{BB962C8B-B14F-4D97-AF65-F5344CB8AC3E}">
        <p14:creationId xmlns:p14="http://schemas.microsoft.com/office/powerpoint/2010/main" val="131927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1D7C-D5DC-B1FC-0556-860EB9DB2F4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2207895-17AB-F0D2-5C26-0863ADFFBFC3}"/>
              </a:ext>
            </a:extLst>
          </p:cNvPr>
          <p:cNvPicPr>
            <a:picLocks noChangeAspect="1"/>
          </p:cNvPicPr>
          <p:nvPr/>
        </p:nvPicPr>
        <p:blipFill>
          <a:blip r:embed="rId2"/>
          <a:srcRect t="2541" b="3709"/>
          <a:stretch>
            <a:fillRect/>
          </a:stretch>
        </p:blipFill>
        <p:spPr>
          <a:xfrm>
            <a:off x="20" y="10"/>
            <a:ext cx="12191980" cy="6857990"/>
          </a:xfrm>
          <a:prstGeom prst="rect">
            <a:avLst/>
          </a:prstGeom>
        </p:spPr>
      </p:pic>
      <p:sp>
        <p:nvSpPr>
          <p:cNvPr id="2" name="Cím 1">
            <a:extLst>
              <a:ext uri="{FF2B5EF4-FFF2-40B4-BE49-F238E27FC236}">
                <a16:creationId xmlns:a16="http://schemas.microsoft.com/office/drawing/2014/main" id="{D1698627-0488-4299-8CE9-F94CFCEDCC5C}"/>
              </a:ext>
            </a:extLst>
          </p:cNvPr>
          <p:cNvSpPr>
            <a:spLocks noGrp="1"/>
          </p:cNvSpPr>
          <p:nvPr>
            <p:ph type="title"/>
          </p:nvPr>
        </p:nvSpPr>
        <p:spPr/>
        <p:txBody>
          <a:bodyPr/>
          <a:lstStyle/>
          <a:p>
            <a:r>
              <a:rPr lang="en-GB"/>
              <a:t>Problem 4. Transcendental Equation / Blackbody Radiaiton</a:t>
            </a:r>
            <a:endParaRPr lang="hu-HU"/>
          </a:p>
        </p:txBody>
      </p:sp>
      <mc:AlternateContent xmlns:mc="http://schemas.openxmlformats.org/markup-compatibility/2006">
        <mc:Choice xmlns:a14="http://schemas.microsoft.com/office/drawing/2010/main" Requires="a14">
          <p:sp>
            <p:nvSpPr>
              <p:cNvPr id="3" name="Tartalom helye 2">
                <a:extLst>
                  <a:ext uri="{FF2B5EF4-FFF2-40B4-BE49-F238E27FC236}">
                    <a16:creationId xmlns:a16="http://schemas.microsoft.com/office/drawing/2014/main" id="{D7DCAAB0-7211-18EC-2118-24527D8B5526}"/>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r>
                  <a:rPr lang="en-US" sz="2400"/>
                  <a:t>Wien's displacement law involves solving: </a:t>
                </a:r>
                <a14:m>
                  <m:oMath xmlns:m="http://schemas.openxmlformats.org/officeDocument/2006/math">
                    <m:r>
                      <a:rPr lang="en-GB" sz="2400" b="0" i="1" smtClean="0">
                        <a:latin typeface="Cambria Math" panose="02040503050406030204" pitchFamily="18" charset="0"/>
                      </a:rPr>
                      <m:t>5⋅</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m:t>
                            </m:r>
                            <m:r>
                              <a:rPr lang="en-GB" sz="2400" b="0" i="1" smtClean="0">
                                <a:latin typeface="Cambria Math" panose="02040503050406030204" pitchFamily="18" charset="0"/>
                              </a:rPr>
                              <m:t>𝑥</m:t>
                            </m:r>
                          </m:sup>
                        </m:sSup>
                      </m:e>
                    </m:d>
                    <m:r>
                      <a:rPr lang="en-GB" sz="2400" b="0" i="1" smtClean="0">
                        <a:latin typeface="Cambria Math" panose="02040503050406030204" pitchFamily="18" charset="0"/>
                      </a:rPr>
                      <m:t>=</m:t>
                    </m:r>
                    <m:r>
                      <a:rPr lang="en-GB" sz="2400" b="0" i="1" smtClean="0">
                        <a:latin typeface="Cambria Math" panose="02040503050406030204" pitchFamily="18" charset="0"/>
                      </a:rPr>
                      <m:t>𝑥</m:t>
                    </m:r>
                  </m:oMath>
                </a14:m>
                <a:endParaRPr lang="en-GB" sz="2400" b="0"/>
              </a:p>
              <a:p>
                <a:r>
                  <a:rPr lang="en-GB" sz="2400">
                    <a:latin typeface="Aptos" panose="020B0004020202020204" pitchFamily="34" charset="0"/>
                  </a:rPr>
                  <a:t>where x is a dimensionless parameter. Find x! </a:t>
                </a:r>
              </a:p>
              <a:p>
                <a:r>
                  <a:rPr lang="en-GB" sz="2400">
                    <a:latin typeface="Aptos" panose="020B0004020202020204" pitchFamily="34" charset="0"/>
                  </a:rPr>
                  <a:t>Background : Blackbody Radiation </a:t>
                </a:r>
                <a:br>
                  <a:rPr lang="en-GB" sz="2400">
                    <a:latin typeface="Aptos" panose="020B0004020202020204" pitchFamily="34" charset="0"/>
                  </a:rPr>
                </a:br>
                <a:r>
                  <a:rPr lang="en-US" sz="2400"/>
                  <a:t>A </a:t>
                </a:r>
                <a:r>
                  <a:rPr lang="en-US" sz="2400" b="1"/>
                  <a:t>blackbody</a:t>
                </a:r>
                <a:r>
                  <a:rPr lang="en-US" sz="2400"/>
                  <a:t> is an idealized object that absorbs all electromagnetic radiation that falls on it (reflecting none) and emits radiation based solely on its temperature. Real objects like the sun, heated metals, or even you approximate blackbodies.</a:t>
                </a:r>
              </a:p>
              <a:p>
                <a:r>
                  <a:rPr lang="en-US" sz="2400"/>
                  <a:t>When you heat an object, it glows. But here's the remarkable discovery: </a:t>
                </a:r>
                <a:r>
                  <a:rPr lang="en-US" sz="2400" b="1"/>
                  <a:t>the color and intensity of that glow depends only on temperature</a:t>
                </a:r>
                <a:r>
                  <a:rPr lang="en-US" sz="2400"/>
                  <a:t>—not on what the object is made of!</a:t>
                </a:r>
                <a:endParaRPr lang="hu-HU" sz="2400">
                  <a:latin typeface="Aptos" panose="020B0004020202020204" pitchFamily="34" charset="0"/>
                </a:endParaRPr>
              </a:p>
            </p:txBody>
          </p:sp>
        </mc:Choice>
        <mc:Fallback>
          <p:sp>
            <p:nvSpPr>
              <p:cNvPr id="3" name="Tartalom helye 2">
                <a:extLst>
                  <a:ext uri="{FF2B5EF4-FFF2-40B4-BE49-F238E27FC236}">
                    <a16:creationId xmlns:a16="http://schemas.microsoft.com/office/drawing/2014/main" id="{D7DCAAB0-7211-18EC-2118-24527D8B5526}"/>
                  </a:ext>
                </a:extLst>
              </p:cNvPr>
              <p:cNvSpPr>
                <a:spLocks noGrp="1" noRot="1" noChangeAspect="1" noMove="1" noResize="1" noEditPoints="1" noAdjustHandles="1" noChangeArrowheads="1" noChangeShapeType="1" noTextEdit="1"/>
              </p:cNvSpPr>
              <p:nvPr>
                <p:ph idx="1"/>
              </p:nvPr>
            </p:nvSpPr>
            <p:spPr>
              <a:blipFill>
                <a:blip r:embed="rId3"/>
                <a:stretch>
                  <a:fillRect l="-765" t="-1294" r="-929" b="-3560"/>
                </a:stretch>
              </a:blipFill>
            </p:spPr>
            <p:txBody>
              <a:bodyPr/>
              <a:lstStyle/>
              <a:p>
                <a:r>
                  <a:rPr lang="hu-HU">
                    <a:noFill/>
                  </a:rPr>
                  <a:t> </a:t>
                </a:r>
              </a:p>
            </p:txBody>
          </p:sp>
        </mc:Fallback>
      </mc:AlternateContent>
    </p:spTree>
    <p:extLst>
      <p:ext uri="{BB962C8B-B14F-4D97-AF65-F5344CB8AC3E}">
        <p14:creationId xmlns:p14="http://schemas.microsoft.com/office/powerpoint/2010/main" val="129589634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1284</TotalTime>
  <Words>1211</Words>
  <Application>Microsoft Office PowerPoint</Application>
  <PresentationFormat>Szélesvásznú</PresentationFormat>
  <Paragraphs>74</Paragraphs>
  <Slides>17</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17</vt:i4>
      </vt:variant>
    </vt:vector>
  </HeadingPairs>
  <TitlesOfParts>
    <vt:vector size="23" baseType="lpstr">
      <vt:lpstr>Aptos</vt:lpstr>
      <vt:lpstr>Arial</vt:lpstr>
      <vt:lpstr>Bierstadt</vt:lpstr>
      <vt:lpstr>Calibri</vt:lpstr>
      <vt:lpstr>Cambria Math</vt:lpstr>
      <vt:lpstr>GestaltVTI</vt:lpstr>
      <vt:lpstr>MűFi25 – Lecture 6.</vt:lpstr>
      <vt:lpstr>Nonlinear equations – General Numerical Techniques</vt:lpstr>
      <vt:lpstr>Nonlinear equations – General Techniques</vt:lpstr>
      <vt:lpstr>Problem 1. Projectile motion with air resistance</vt:lpstr>
      <vt:lpstr>Problem 1. Projectile motion with air resistance</vt:lpstr>
      <vt:lpstr>Problem 1. Projectile motion with air resistance</vt:lpstr>
      <vt:lpstr>Problem 2. Cubic Equation from Energy Conservation</vt:lpstr>
      <vt:lpstr>Problem 3. Real gas – Van der Waals gas, Solving for Volume</vt:lpstr>
      <vt:lpstr>Problem 4. Transcendental Equation / Blackbody Radiaiton</vt:lpstr>
      <vt:lpstr>Problem 4. Transcendental Equation / Blackbody Radiaiton [Background]</vt:lpstr>
      <vt:lpstr>Problem 4. Transcendental Equation / Blackbody Radiaiton [Background]</vt:lpstr>
      <vt:lpstr>Problem 5. Coupled Non-Linear System / Chemical equilibrium</vt:lpstr>
      <vt:lpstr>Problem 6. Saturation in Magnetism</vt:lpstr>
      <vt:lpstr>Problem 6. Saturation in Magnetism</vt:lpstr>
      <vt:lpstr>Problem 6. Saturation in Magnetism</vt:lpstr>
      <vt:lpstr>Problem 6. Saturation in Magnetism</vt:lpstr>
      <vt:lpstr>Nonlinear circuits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Reichardt, András</dc:creator>
  <cp:lastModifiedBy>Reichardt, András</cp:lastModifiedBy>
  <cp:revision>20</cp:revision>
  <dcterms:created xsi:type="dcterms:W3CDTF">2025-10-14T08:37:51Z</dcterms:created>
  <dcterms:modified xsi:type="dcterms:W3CDTF">2025-10-15T06:01:56Z</dcterms:modified>
</cp:coreProperties>
</file>