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6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5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6A0297B-9F73-47D7-9236-41867CB99163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F1C3965-E991-4ACA-B84D-52748BEC0E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0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082671-23ED-026E-95A3-F8FA98A50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Egyszerű szimulációk számítógéppel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F01549-69C7-79CD-D602-9D80CD394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Hogyan csináljunk egyszerű, de használható szimulációkat Python nyelven </a:t>
            </a:r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67E98E8-68E6-1058-77C3-A1CFD8478C37}"/>
              </a:ext>
            </a:extLst>
          </p:cNvPr>
          <p:cNvSpPr txBox="1"/>
          <p:nvPr/>
        </p:nvSpPr>
        <p:spPr>
          <a:xfrm>
            <a:off x="2184400" y="5637514"/>
            <a:ext cx="9062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0C7E14A-1A57-0D5C-EAB4-3AB60BF8D3B5}"/>
              </a:ext>
            </a:extLst>
          </p:cNvPr>
          <p:cNvSpPr txBox="1"/>
          <p:nvPr/>
        </p:nvSpPr>
        <p:spPr>
          <a:xfrm>
            <a:off x="3108960" y="3657600"/>
            <a:ext cx="81381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>
                <a:solidFill>
                  <a:schemeClr val="bg2"/>
                </a:solidFill>
              </a:rPr>
              <a:t>Reichardt Andr</a:t>
            </a:r>
            <a:r>
              <a:rPr lang="hu-HU" sz="2800">
                <a:solidFill>
                  <a:schemeClr val="bg2"/>
                </a:solidFill>
              </a:rPr>
              <a:t>ás </a:t>
            </a:r>
          </a:p>
          <a:p>
            <a:pPr algn="r"/>
            <a:r>
              <a:rPr lang="hu-HU" sz="2000">
                <a:solidFill>
                  <a:schemeClr val="bg2"/>
                </a:solidFill>
              </a:rPr>
              <a:t>BME Atomfizika Tsz.</a:t>
            </a:r>
          </a:p>
          <a:p>
            <a:pPr algn="r"/>
            <a:r>
              <a:rPr lang="hu-HU" sz="2000">
                <a:solidFill>
                  <a:schemeClr val="bg2"/>
                </a:solidFill>
              </a:rPr>
              <a:t>Toldy Ferenc Gimnázium</a:t>
            </a:r>
            <a:endParaRPr lang="en-US" sz="20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82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E7317-765A-F913-2B1A-4862BE0B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6725333D-00D3-C342-C088-5F62883FCEAF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68BEF9-60C6-DE2F-DEEB-23A8428B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Ábrák és interaktivitás</a:t>
            </a:r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4122561-4626-C21B-BD78-5371623140A9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6B00C768-352F-6541-DDAF-DFFE945A23AB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A75AF62E-5213-C5E4-66D0-EBC835E1C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707" y="2191102"/>
            <a:ext cx="5415373" cy="3770828"/>
          </a:xfrm>
          <a:prstGeom prst="rect">
            <a:avLst/>
          </a:prstGeom>
        </p:spPr>
      </p:pic>
      <p:sp>
        <p:nvSpPr>
          <p:cNvPr id="12" name="Tartalom helye 2">
            <a:extLst>
              <a:ext uri="{FF2B5EF4-FFF2-40B4-BE49-F238E27FC236}">
                <a16:creationId xmlns:a16="http://schemas.microsoft.com/office/drawing/2014/main" id="{9E4D47CD-8AEF-B8C6-6512-32F10ECEDDE2}"/>
              </a:ext>
            </a:extLst>
          </p:cNvPr>
          <p:cNvSpPr txBox="1">
            <a:spLocks/>
          </p:cNvSpPr>
          <p:nvPr/>
        </p:nvSpPr>
        <p:spPr>
          <a:xfrm>
            <a:off x="6311432" y="2283627"/>
            <a:ext cx="532176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/>
              <a:t>GUI </a:t>
            </a:r>
            <a:r>
              <a:rPr lang="hu-HU" sz="2800"/>
              <a:t>(</a:t>
            </a:r>
            <a:r>
              <a:rPr lang="en-GB" sz="2800"/>
              <a:t>grafikus felhaszn</a:t>
            </a:r>
            <a:r>
              <a:rPr lang="hu-HU" sz="2800"/>
              <a:t>álói felület)</a:t>
            </a:r>
            <a:br>
              <a:rPr lang="hu-HU" sz="2800"/>
            </a:br>
            <a:r>
              <a:rPr lang="hu-HU" sz="2800"/>
              <a:t>grafikon rajzolás akár valós időben </a:t>
            </a:r>
          </a:p>
          <a:p>
            <a:endParaRPr lang="hu-HU" sz="2800"/>
          </a:p>
          <a:p>
            <a:r>
              <a:rPr lang="hu-HU" sz="2800"/>
              <a:t>CLI (command line interpreter)</a:t>
            </a:r>
            <a:br>
              <a:rPr lang="hu-HU" sz="2800"/>
            </a:br>
            <a:r>
              <a:rPr lang="hu-HU" sz="2800"/>
              <a:t>ábrák készítése – könnyebb utólagos felhasználás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hu-HU" sz="2800"/>
          </a:p>
        </p:txBody>
      </p:sp>
    </p:spTree>
    <p:extLst>
      <p:ext uri="{BB962C8B-B14F-4D97-AF65-F5344CB8AC3E}">
        <p14:creationId xmlns:p14="http://schemas.microsoft.com/office/powerpoint/2010/main" val="157110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69751-DCB1-8FF5-0AE1-3B225F7F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6BB8B3BA-3168-4404-B34B-0BF928D11C7D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C5503A9-224B-3981-8857-9D48C9A6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 – Házi Feladat (12. évf. Fakt-os csoport)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A96937-F0E4-97C4-B674-700DFC75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/>
              <a:t>Feladat : Egy előre generált kitérés-idő függvény azonosítása a csatolt ingákkal. </a:t>
            </a:r>
          </a:p>
          <a:p>
            <a:endParaRPr lang="hu-HU" sz="2800"/>
          </a:p>
          <a:p>
            <a:r>
              <a:rPr lang="hu-HU" sz="2800"/>
              <a:t>Miért jó? </a:t>
            </a:r>
            <a:br>
              <a:rPr lang="hu-HU" sz="2800"/>
            </a:br>
            <a:r>
              <a:rPr lang="hu-HU" sz="2800"/>
              <a:t>Nem csak fizika ismereteket követel meg a diákoktól, hanem a számítástechnikát is! (bocs, informatika)  Ja nem digitális kultúra! </a:t>
            </a:r>
          </a:p>
          <a:p>
            <a:r>
              <a:rPr lang="hu-HU" sz="2800"/>
              <a:t>Beadandó házi feladatot is digitálisan kell elkészíteni!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CFBBF93-092A-BCA2-31AD-6CFCEB44C49D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1501439D-258D-6681-9D88-242C6540D634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5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D9E51-1C87-FB7D-86AF-5E442775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403EC431-5F6D-9303-0238-9972CEA0251A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C4E4648-6325-7D95-69DF-3B154A14B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Példa – otthoni mérési feladat 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309E0E-41C3-33C7-AC0D-55232548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/>
              <a:t>Csatolt ingák vizsgálata, n</a:t>
            </a:r>
            <a:r>
              <a:rPr lang="en-GB" sz="2800"/>
              <a:t>=2 eset</a:t>
            </a:r>
            <a:r>
              <a:rPr lang="hu-HU" sz="2800"/>
              <a:t>ére </a:t>
            </a:r>
          </a:p>
          <a:p>
            <a:r>
              <a:rPr lang="hu-HU" sz="2800"/>
              <a:t>Mérje meg és vizsgálja meg a csatolt ingák esetében a kitérés-idő, sebesség-idő diagramokat! </a:t>
            </a:r>
          </a:p>
          <a:p>
            <a:r>
              <a:rPr lang="hu-HU" sz="2800"/>
              <a:t>Változtassa a csatolást (tömegek közötti rugó direkciós állandója) és figyelje meg a maximális kitérések változását! </a:t>
            </a:r>
          </a:p>
          <a:p>
            <a:r>
              <a:rPr lang="hu-HU" sz="2800"/>
              <a:t>Készítsen jegyzőkönyvet a mérésről! 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8A92333-E974-BD22-4E3A-19634A5166F6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6C93122B-0C1B-25F2-149E-34947BC8B949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6C8FD9F8-2CF8-9758-8E2C-76D79D6855B4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15D2D9A-F265-D75A-0F5A-193C920D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Miért szimuláció?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A0DCD4-5471-51B3-A049-88103AA9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/>
              <a:t>Szimulációkkal olyan folyamatokat is képesek vagyunk bemutatni, amelyeket egyéb módon nem lehetne</a:t>
            </a:r>
          </a:p>
          <a:p>
            <a:r>
              <a:rPr lang="hu-HU" sz="2800"/>
              <a:t>Nem kell hozzá nagy kísérleti apparátus</a:t>
            </a:r>
          </a:p>
          <a:p>
            <a:r>
              <a:rPr lang="hu-HU" sz="2800"/>
              <a:t>Numerikus megoldásokat ellenőrizhetünk/mérhetünk vele</a:t>
            </a:r>
          </a:p>
          <a:p>
            <a:r>
              <a:rPr lang="hu-HU" sz="2800"/>
              <a:t>Akár otthoni mérési feladatokat is megvalósíthatunk segítségével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456E3E0-96D4-B426-167D-C63D4C66CC7D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EE478580-79FD-4E94-B4D7-38BD336D6070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1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00F97-4930-8ABE-FDE9-D77D9E44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8AA219CF-FD0D-A87B-3AD6-F896248E74AA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2D941FE-5098-3909-3E5B-5130FD3C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Numerical experiment – Numerikus kísérletezés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793FB0-40A2-F956-E079-C7834F12C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/>
              <a:t>Egyetem és ipar által támogatott kutatási irány</a:t>
            </a:r>
          </a:p>
          <a:p>
            <a:r>
              <a:rPr lang="hu-HU" sz="2800"/>
              <a:t>Ipar sok területén keresett szakember a szimulációs mérnök (aki több mint egyszerű mérnök, kicsit fizikus, kicsit programozó, kicsit adattudós)</a:t>
            </a:r>
          </a:p>
          <a:p>
            <a:endParaRPr lang="hu-HU" sz="2800"/>
          </a:p>
          <a:p>
            <a:r>
              <a:rPr lang="hu-HU" sz="2800"/>
              <a:t>Digital Twin – Digitális másolat használata a fejlesztésben 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F71742D-C94E-9BA0-0A58-90A3A8917FDD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7A5D7B9A-53B1-4FD5-CCA5-136D3420CD44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7DE61-D0E2-87B9-D8D4-057DF5038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36158AC5-9C2F-2092-13CE-06F17C05A904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C0C504-3EDC-2BE9-FB14-A8E92CAE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Hogyan készítünk szimulációt?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4D0EB4-88E2-8CB8-B262-054356A08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/>
              <a:t>Programok készítésével tudunk szimulációkat készíteni</a:t>
            </a:r>
          </a:p>
          <a:p>
            <a:r>
              <a:rPr lang="hu-HU" sz="2800"/>
              <a:t>Klasszikus : FORTRAN mint a numerikus programozás nyelve</a:t>
            </a:r>
          </a:p>
          <a:p>
            <a:r>
              <a:rPr lang="hu-HU" sz="2800"/>
              <a:t>C, C++ alapú megoldások </a:t>
            </a:r>
          </a:p>
          <a:p>
            <a:r>
              <a:rPr lang="hu-HU" sz="2800"/>
              <a:t>MATLAB – Ipar által támogatott nyelv </a:t>
            </a:r>
          </a:p>
          <a:p>
            <a:r>
              <a:rPr lang="hu-HU" sz="2800"/>
              <a:t>Python – a „köznép” nyelve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A716481-9070-01BB-A4E2-ADEFDFD741C0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E6F93FA8-2266-BDF8-8439-B84EBAE0ED09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5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F80E0-14CB-6245-95E6-B74AB3961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9851E0F-E5D5-B3C7-E85A-51E2D7A7DA3D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3D41BD-1EC7-6A85-60F0-4A79AD4FA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Miből áll a szimulációs program? 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29A75F-F076-A574-B5F4-28D6E88E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514807" cy="3678303"/>
          </a:xfrm>
        </p:spPr>
        <p:txBody>
          <a:bodyPr>
            <a:normAutofit/>
          </a:bodyPr>
          <a:lstStyle/>
          <a:p>
            <a:r>
              <a:rPr lang="hu-HU" sz="2800"/>
              <a:t>inicializálás</a:t>
            </a:r>
          </a:p>
          <a:p>
            <a:r>
              <a:rPr lang="hu-HU" sz="2800"/>
              <a:t>egyenlet megoldás</a:t>
            </a:r>
          </a:p>
          <a:p>
            <a:r>
              <a:rPr lang="hu-HU" sz="2800"/>
              <a:t>adatok mentése</a:t>
            </a:r>
          </a:p>
          <a:p>
            <a:r>
              <a:rPr lang="hu-HU" sz="2800"/>
              <a:t>utófeldolgozás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59D7720-B59E-A6BE-59C7-6ED41653F4A6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EF23533-EBCC-7611-1248-F8C98A974661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72913B0-9A61-9672-CCEE-E9F5C4E3B520}"/>
              </a:ext>
            </a:extLst>
          </p:cNvPr>
          <p:cNvSpPr/>
          <p:nvPr/>
        </p:nvSpPr>
        <p:spPr>
          <a:xfrm>
            <a:off x="6543040" y="2103120"/>
            <a:ext cx="5067766" cy="812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>
                <a:solidFill>
                  <a:schemeClr val="tx2">
                    <a:lumMod val="75000"/>
                  </a:schemeClr>
                </a:solidFill>
              </a:rPr>
              <a:t>inicializálás, paraméterek megadása</a:t>
            </a:r>
            <a:endParaRPr 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721C1DD-04A4-3F0A-8D7C-FE8481054AD9}"/>
              </a:ext>
            </a:extLst>
          </p:cNvPr>
          <p:cNvSpPr/>
          <p:nvPr/>
        </p:nvSpPr>
        <p:spPr>
          <a:xfrm>
            <a:off x="6520649" y="3429000"/>
            <a:ext cx="5067766" cy="812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>
                <a:solidFill>
                  <a:schemeClr val="tx2">
                    <a:lumMod val="75000"/>
                  </a:schemeClr>
                </a:solidFill>
              </a:rPr>
              <a:t>szimulációs hurok</a:t>
            </a:r>
            <a:endParaRPr 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C319C08-D41E-5533-641F-79B20319A5CD}"/>
              </a:ext>
            </a:extLst>
          </p:cNvPr>
          <p:cNvSpPr/>
          <p:nvPr/>
        </p:nvSpPr>
        <p:spPr>
          <a:xfrm>
            <a:off x="6543040" y="4768367"/>
            <a:ext cx="5067766" cy="812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>
                <a:solidFill>
                  <a:schemeClr val="tx2">
                    <a:lumMod val="75000"/>
                  </a:schemeClr>
                </a:solidFill>
              </a:rPr>
              <a:t>utófeldolgozás</a:t>
            </a:r>
            <a:endParaRPr lang="en-US" sz="240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Nyíl: lefelé mutató 11">
            <a:extLst>
              <a:ext uri="{FF2B5EF4-FFF2-40B4-BE49-F238E27FC236}">
                <a16:creationId xmlns:a16="http://schemas.microsoft.com/office/drawing/2014/main" id="{DC79AA19-DB02-C78D-07A7-B429841EC2F5}"/>
              </a:ext>
            </a:extLst>
          </p:cNvPr>
          <p:cNvSpPr/>
          <p:nvPr/>
        </p:nvSpPr>
        <p:spPr>
          <a:xfrm>
            <a:off x="8575040" y="2943040"/>
            <a:ext cx="568960" cy="4723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Nyíl: lefelé mutató 12">
            <a:extLst>
              <a:ext uri="{FF2B5EF4-FFF2-40B4-BE49-F238E27FC236}">
                <a16:creationId xmlns:a16="http://schemas.microsoft.com/office/drawing/2014/main" id="{9D534F99-6DD8-7EEA-F548-3D6C1C1CEF69}"/>
              </a:ext>
            </a:extLst>
          </p:cNvPr>
          <p:cNvSpPr/>
          <p:nvPr/>
        </p:nvSpPr>
        <p:spPr>
          <a:xfrm>
            <a:off x="8575040" y="4272505"/>
            <a:ext cx="568960" cy="4723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8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C613-5207-C682-79BB-E398F4DC3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BFB3E91-0B5A-F154-530C-4778ACE14AB2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BE47B7D-17BF-5697-B194-379337F7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Nem tudok programozni, nem baj?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68A2FE-40D3-0153-510F-8C9C509C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/>
              <a:t>Nem probléma! </a:t>
            </a:r>
          </a:p>
          <a:p>
            <a:r>
              <a:rPr lang="hu-HU" sz="2800"/>
              <a:t>AI a megoldás </a:t>
            </a:r>
          </a:p>
          <a:p>
            <a:r>
              <a:rPr lang="hu-HU" sz="2800"/>
              <a:t>claude.ai – kódolásra alkalmazott mesterséges intelligencia (speciálisabb mint ChatGPT), de a saját területén jobb a többinél </a:t>
            </a:r>
          </a:p>
          <a:p>
            <a:endParaRPr lang="hu-HU" sz="2800"/>
          </a:p>
          <a:p>
            <a:r>
              <a:rPr lang="hu-HU" sz="2800"/>
              <a:t>Az AI alkalmazása nem mentesít a programozástól!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48A1867-5DDD-D5A2-3234-DCC0F3D7241E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835C4FFE-D43B-49B8-8BA8-9BE09DCCBDC2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DEA9C-C11A-2C0B-E624-287814EB0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ACAE09FC-6C38-8389-E30B-C7F405D03FAF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FA8C38-B860-4D20-5C9E-DF403A1B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Olyan furcsa, hogy mindent a gép csinál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C1D7CC-9116-25CB-7783-98188C89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/>
              <a:t>Nem furcsa, csak szokatlan</a:t>
            </a:r>
          </a:p>
          <a:p>
            <a:endParaRPr lang="hu-HU" sz="2800"/>
          </a:p>
          <a:p>
            <a:r>
              <a:rPr lang="hu-HU" sz="2800"/>
              <a:t>Az AI által létrehozott kódot tovább lehet (sőt kell) fejleszteni </a:t>
            </a:r>
          </a:p>
          <a:p>
            <a:r>
              <a:rPr lang="hu-HU" sz="2800"/>
              <a:t>Jó vázat ad a megoldáshoz </a:t>
            </a:r>
          </a:p>
          <a:p>
            <a:endParaRPr lang="hu-HU" sz="2800"/>
          </a:p>
          <a:p>
            <a:r>
              <a:rPr lang="hu-HU" sz="2800"/>
              <a:t>Segít olyan ismeretekhez jutni, amelyet egyébként nehéz lenne összeszedni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518230F-D4F3-3C39-BE9E-CE85B133FD15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CB796325-7868-8EDC-4978-DC27D0122171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6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A385E-8FD8-85E8-70F1-7C1530E16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3A1F9E8-2FFD-C4EA-C989-2B69F963D375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476EE1-0E24-B638-9137-8550F0E8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Hogyan lehet felhasználni?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C8F780-C755-4FEE-8D99-697A660C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/>
              <a:t>Órai bemutatásra </a:t>
            </a:r>
          </a:p>
          <a:p>
            <a:endParaRPr lang="hu-HU" sz="2800"/>
          </a:p>
          <a:p>
            <a:r>
              <a:rPr lang="hu-HU" sz="2800"/>
              <a:t>Házi feladat </a:t>
            </a:r>
          </a:p>
          <a:p>
            <a:endParaRPr lang="hu-HU" sz="2800"/>
          </a:p>
          <a:p>
            <a:r>
              <a:rPr lang="hu-HU" sz="2800"/>
              <a:t>Otthoni mérési feladat</a:t>
            </a:r>
            <a:endParaRPr lang="en-US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7285DAB-7832-968F-3C16-8D6AEBF24348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BE9F2EDC-1D25-17F2-5AE4-A5B431FE04E9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17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DFBF-69AC-DC1C-EBEA-5254A370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1D005BB4-1D2D-A788-0EAA-0AE3ADD4FDD1}"/>
              </a:ext>
            </a:extLst>
          </p:cNvPr>
          <p:cNvSpPr/>
          <p:nvPr/>
        </p:nvSpPr>
        <p:spPr>
          <a:xfrm>
            <a:off x="6096000" y="6167120"/>
            <a:ext cx="5514807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C4DD576-6595-61F5-4574-A2491AFF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GUI vagy nem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4C1BBB-6315-9B45-2C7D-05AD7940B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321768" cy="3678303"/>
          </a:xfrm>
        </p:spPr>
        <p:txBody>
          <a:bodyPr>
            <a:normAutofit/>
          </a:bodyPr>
          <a:lstStyle/>
          <a:p>
            <a:r>
              <a:rPr lang="en-GB" sz="2800"/>
              <a:t>GUI / grafikus felhaszn</a:t>
            </a:r>
            <a:r>
              <a:rPr lang="hu-HU" sz="2800"/>
              <a:t>álói felület</a:t>
            </a:r>
          </a:p>
          <a:p>
            <a:endParaRPr lang="hu-HU" sz="2800"/>
          </a:p>
          <a:p>
            <a:r>
              <a:rPr lang="hu-HU" sz="2800"/>
              <a:t>CLI / command line interpreter</a:t>
            </a:r>
          </a:p>
          <a:p>
            <a:pPr marL="0" indent="0">
              <a:buNone/>
            </a:pPr>
            <a:endParaRPr lang="hu-HU" sz="280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DED90EF-3A99-0C41-8A97-0F137F0E6E3D}"/>
              </a:ext>
            </a:extLst>
          </p:cNvPr>
          <p:cNvSpPr txBox="1"/>
          <p:nvPr/>
        </p:nvSpPr>
        <p:spPr>
          <a:xfrm>
            <a:off x="6095999" y="6160333"/>
            <a:ext cx="5514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https://github.com/areichardt75/SzimKozFiz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BB9EFA1D-4354-ECBB-F389-13AF9E9C3157}"/>
              </a:ext>
            </a:extLst>
          </p:cNvPr>
          <p:cNvSpPr txBox="1">
            <a:spLocks/>
          </p:cNvSpPr>
          <p:nvPr/>
        </p:nvSpPr>
        <p:spPr>
          <a:xfrm>
            <a:off x="558800" y="2191326"/>
            <a:ext cx="11029615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01252A4-01DD-DB8C-2B8D-26056398E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708" y="2191326"/>
            <a:ext cx="497274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20736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Osztalék</Template>
  <TotalTime>903</TotalTime>
  <Words>511</Words>
  <Application>Microsoft Office PowerPoint</Application>
  <PresentationFormat>Szélesvásznú</PresentationFormat>
  <Paragraphs>78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Osztalék</vt:lpstr>
      <vt:lpstr>Egyszerű szimulációk számítógéppel</vt:lpstr>
      <vt:lpstr>Miért szimuláció?</vt:lpstr>
      <vt:lpstr>Numerical experiment – Numerikus kísérletezés</vt:lpstr>
      <vt:lpstr>Hogyan készítünk szimulációt?</vt:lpstr>
      <vt:lpstr>Miből áll a szimulációs program? </vt:lpstr>
      <vt:lpstr>Nem tudok programozni, nem baj?</vt:lpstr>
      <vt:lpstr>Olyan furcsa, hogy mindent a gép csinál</vt:lpstr>
      <vt:lpstr>Hogyan lehet felhasználni?</vt:lpstr>
      <vt:lpstr>GUI vagy nem</vt:lpstr>
      <vt:lpstr>Ábrák és interaktivitás</vt:lpstr>
      <vt:lpstr>Példa – Házi Feladat (12. évf. Fakt-os csoport)</vt:lpstr>
      <vt:lpstr>Példa – otthoni mérési feladat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Reichardt, András</dc:creator>
  <cp:lastModifiedBy>Reichardt, András</cp:lastModifiedBy>
  <cp:revision>12</cp:revision>
  <dcterms:created xsi:type="dcterms:W3CDTF">2025-10-25T16:30:27Z</dcterms:created>
  <dcterms:modified xsi:type="dcterms:W3CDTF">2025-10-26T07:34:07Z</dcterms:modified>
</cp:coreProperties>
</file>