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772400" cy="100584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lacial Indifference" panose="020B0604020202020204" charset="0"/>
      <p:regular r:id="rId7"/>
    </p:embeddedFont>
    <p:embeddedFont>
      <p:font typeface="Glacial Indifference Bold" panose="020B0604020202020204" charset="0"/>
      <p:regular r:id="rId8"/>
    </p:embeddedFont>
    <p:embeddedFont>
      <p:font typeface="League Spartan" panose="020B0604020202020204" charset="0"/>
      <p:regular r:id="rId9"/>
    </p:embeddedFont>
    <p:embeddedFont>
      <p:font typeface="Nunito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91" d="100"/>
          <a:sy n="91" d="100"/>
        </p:scale>
        <p:origin x="117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://www.linkedin.com/in/javier-guadalupe-mart&#237;nez-flores-a237b02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" y="-217393"/>
            <a:ext cx="2688179" cy="10426210"/>
            <a:chOff x="0" y="-38100"/>
            <a:chExt cx="1024068" cy="3971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4068" cy="3933789"/>
            </a:xfrm>
            <a:custGeom>
              <a:avLst/>
              <a:gdLst/>
              <a:ahLst/>
              <a:cxnLst/>
              <a:rect l="l" t="t" r="r" b="b"/>
              <a:pathLst>
                <a:path w="1024068" h="3933789">
                  <a:moveTo>
                    <a:pt x="0" y="0"/>
                  </a:moveTo>
                  <a:lnTo>
                    <a:pt x="1024068" y="0"/>
                  </a:lnTo>
                  <a:lnTo>
                    <a:pt x="1024068" y="3933789"/>
                  </a:lnTo>
                  <a:lnTo>
                    <a:pt x="0" y="3933789"/>
                  </a:ln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24068" cy="3971888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184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2758920" y="-2647700"/>
            <a:ext cx="2308953" cy="7369593"/>
            <a:chOff x="0" y="0"/>
            <a:chExt cx="879601" cy="28074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9601" cy="2807464"/>
            </a:xfrm>
            <a:custGeom>
              <a:avLst/>
              <a:gdLst/>
              <a:ahLst/>
              <a:cxnLst/>
              <a:rect l="l" t="t" r="r" b="b"/>
              <a:pathLst>
                <a:path w="879601" h="2807464">
                  <a:moveTo>
                    <a:pt x="0" y="0"/>
                  </a:moveTo>
                  <a:lnTo>
                    <a:pt x="879601" y="0"/>
                  </a:lnTo>
                  <a:lnTo>
                    <a:pt x="879601" y="2807464"/>
                  </a:lnTo>
                  <a:lnTo>
                    <a:pt x="0" y="2807464"/>
                  </a:lnTo>
                  <a:close/>
                </a:path>
              </a:pathLst>
            </a:custGeom>
            <a:solidFill>
              <a:srgbClr val="8B8D9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9601" cy="2845564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184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33400" y="-331753"/>
            <a:ext cx="8131593" cy="1723911"/>
            <a:chOff x="0" y="0"/>
            <a:chExt cx="3381108" cy="6567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81108" cy="656728"/>
            </a:xfrm>
            <a:custGeom>
              <a:avLst/>
              <a:gdLst/>
              <a:ahLst/>
              <a:cxnLst/>
              <a:rect l="l" t="t" r="r" b="b"/>
              <a:pathLst>
                <a:path w="3381108" h="656728">
                  <a:moveTo>
                    <a:pt x="203200" y="0"/>
                  </a:moveTo>
                  <a:lnTo>
                    <a:pt x="3381108" y="0"/>
                  </a:lnTo>
                  <a:lnTo>
                    <a:pt x="3177908" y="656728"/>
                  </a:lnTo>
                  <a:lnTo>
                    <a:pt x="0" y="65672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A5A5D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28575"/>
              <a:ext cx="3177908" cy="685303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1411"/>
                </a:lnSpc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471858" y="434239"/>
            <a:ext cx="2255000" cy="2254991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110" r="-1110"/>
              </a:stretch>
            </a:blip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1032087" y="3313811"/>
            <a:ext cx="1359638" cy="0"/>
          </a:xfrm>
          <a:prstGeom prst="line">
            <a:avLst/>
          </a:prstGeom>
          <a:ln w="28575" cap="flat">
            <a:solidFill>
              <a:srgbClr val="5A5A5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14" name="AutoShape 14"/>
          <p:cNvSpPr/>
          <p:nvPr/>
        </p:nvSpPr>
        <p:spPr>
          <a:xfrm>
            <a:off x="1148076" y="5283830"/>
            <a:ext cx="1170233" cy="0"/>
          </a:xfrm>
          <a:prstGeom prst="line">
            <a:avLst/>
          </a:prstGeom>
          <a:ln w="28575" cap="flat">
            <a:solidFill>
              <a:srgbClr val="5A5A5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15" name="AutoShape 15"/>
          <p:cNvSpPr/>
          <p:nvPr/>
        </p:nvSpPr>
        <p:spPr>
          <a:xfrm>
            <a:off x="1050021" y="6206267"/>
            <a:ext cx="1438642" cy="0"/>
          </a:xfrm>
          <a:prstGeom prst="line">
            <a:avLst/>
          </a:prstGeom>
          <a:ln w="28575" cap="rnd">
            <a:solidFill>
              <a:srgbClr val="5A5A5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grpSp>
        <p:nvGrpSpPr>
          <p:cNvPr id="16" name="Group 16"/>
          <p:cNvGrpSpPr/>
          <p:nvPr/>
        </p:nvGrpSpPr>
        <p:grpSpPr>
          <a:xfrm>
            <a:off x="548236" y="2888061"/>
            <a:ext cx="425749" cy="42574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328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2142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683198" y="3000432"/>
            <a:ext cx="155825" cy="201009"/>
          </a:xfrm>
          <a:custGeom>
            <a:avLst/>
            <a:gdLst/>
            <a:ahLst/>
            <a:cxnLst/>
            <a:rect l="l" t="t" r="r" b="b"/>
            <a:pathLst>
              <a:path w="155825" h="201009">
                <a:moveTo>
                  <a:pt x="0" y="0"/>
                </a:moveTo>
                <a:lnTo>
                  <a:pt x="155826" y="0"/>
                </a:lnTo>
                <a:lnTo>
                  <a:pt x="155826" y="201009"/>
                </a:lnTo>
                <a:lnTo>
                  <a:pt x="0" y="2010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20" name="Group 20"/>
          <p:cNvGrpSpPr/>
          <p:nvPr/>
        </p:nvGrpSpPr>
        <p:grpSpPr>
          <a:xfrm>
            <a:off x="564365" y="4851354"/>
            <a:ext cx="425749" cy="425749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328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2142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657232" y="4964087"/>
            <a:ext cx="207757" cy="207757"/>
          </a:xfrm>
          <a:custGeom>
            <a:avLst/>
            <a:gdLst/>
            <a:ahLst/>
            <a:cxnLst/>
            <a:rect l="l" t="t" r="r" b="b"/>
            <a:pathLst>
              <a:path w="207757" h="207757">
                <a:moveTo>
                  <a:pt x="0" y="0"/>
                </a:moveTo>
                <a:lnTo>
                  <a:pt x="207758" y="0"/>
                </a:lnTo>
                <a:lnTo>
                  <a:pt x="207758" y="207757"/>
                </a:lnTo>
                <a:lnTo>
                  <a:pt x="0" y="20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24" name="Group 24"/>
          <p:cNvGrpSpPr/>
          <p:nvPr/>
        </p:nvGrpSpPr>
        <p:grpSpPr>
          <a:xfrm>
            <a:off x="524600" y="5882711"/>
            <a:ext cx="425749" cy="425749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328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2142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>
            <a:off x="3751716" y="2985947"/>
            <a:ext cx="3259334" cy="0"/>
          </a:xfrm>
          <a:prstGeom prst="line">
            <a:avLst/>
          </a:prstGeom>
          <a:ln w="38100" cap="flat">
            <a:solidFill>
              <a:srgbClr val="3D2F3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28" name="AutoShape 28"/>
          <p:cNvSpPr/>
          <p:nvPr/>
        </p:nvSpPr>
        <p:spPr>
          <a:xfrm>
            <a:off x="3735471" y="4422024"/>
            <a:ext cx="3259334" cy="0"/>
          </a:xfrm>
          <a:prstGeom prst="line">
            <a:avLst/>
          </a:prstGeom>
          <a:ln w="38100" cap="flat">
            <a:solidFill>
              <a:srgbClr val="3D2F3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sp>
        <p:nvSpPr>
          <p:cNvPr id="29" name="AutoShape 29"/>
          <p:cNvSpPr/>
          <p:nvPr/>
        </p:nvSpPr>
        <p:spPr>
          <a:xfrm>
            <a:off x="3808909" y="8531619"/>
            <a:ext cx="3325806" cy="0"/>
          </a:xfrm>
          <a:prstGeom prst="line">
            <a:avLst/>
          </a:prstGeom>
          <a:ln w="38100" cap="flat">
            <a:solidFill>
              <a:srgbClr val="3D2F3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/>
          </a:p>
        </p:txBody>
      </p:sp>
      <p:grpSp>
        <p:nvGrpSpPr>
          <p:cNvPr id="30" name="Group 30"/>
          <p:cNvGrpSpPr/>
          <p:nvPr/>
        </p:nvGrpSpPr>
        <p:grpSpPr>
          <a:xfrm>
            <a:off x="3160489" y="2491845"/>
            <a:ext cx="475085" cy="475085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2142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3217519" y="2587112"/>
            <a:ext cx="343180" cy="280784"/>
          </a:xfrm>
          <a:custGeom>
            <a:avLst/>
            <a:gdLst/>
            <a:ahLst/>
            <a:cxnLst/>
            <a:rect l="l" t="t" r="r" b="b"/>
            <a:pathLst>
              <a:path w="343180" h="280784">
                <a:moveTo>
                  <a:pt x="0" y="0"/>
                </a:moveTo>
                <a:lnTo>
                  <a:pt x="343180" y="0"/>
                </a:lnTo>
                <a:lnTo>
                  <a:pt x="343180" y="280784"/>
                </a:lnTo>
                <a:lnTo>
                  <a:pt x="0" y="2807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4" name="Group 34"/>
          <p:cNvGrpSpPr/>
          <p:nvPr/>
        </p:nvGrpSpPr>
        <p:grpSpPr>
          <a:xfrm>
            <a:off x="3262058" y="3946939"/>
            <a:ext cx="475085" cy="475085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2142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3305010" y="8034724"/>
            <a:ext cx="475085" cy="475085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2142"/>
                </a:lnSpc>
              </a:pPr>
              <a:endParaRPr/>
            </a:p>
          </p:txBody>
        </p:sp>
      </p:grpSp>
      <p:grpSp>
        <p:nvGrpSpPr>
          <p:cNvPr id="41" name="Group 41"/>
          <p:cNvGrpSpPr>
            <a:grpSpLocks noChangeAspect="1"/>
          </p:cNvGrpSpPr>
          <p:nvPr/>
        </p:nvGrpSpPr>
        <p:grpSpPr>
          <a:xfrm>
            <a:off x="3336131" y="3208294"/>
            <a:ext cx="123801" cy="123801"/>
            <a:chOff x="0" y="0"/>
            <a:chExt cx="495300" cy="4953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8" name="Group 48"/>
          <p:cNvGrpSpPr>
            <a:grpSpLocks noChangeAspect="1"/>
          </p:cNvGrpSpPr>
          <p:nvPr/>
        </p:nvGrpSpPr>
        <p:grpSpPr>
          <a:xfrm>
            <a:off x="3348228" y="4572191"/>
            <a:ext cx="123801" cy="123801"/>
            <a:chOff x="0" y="0"/>
            <a:chExt cx="495300" cy="4953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>
            <a:off x="3345654" y="6502342"/>
            <a:ext cx="157077" cy="157077"/>
            <a:chOff x="0" y="0"/>
            <a:chExt cx="495300" cy="4953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5" name="Group 55"/>
          <p:cNvGrpSpPr>
            <a:grpSpLocks noChangeAspect="1"/>
          </p:cNvGrpSpPr>
          <p:nvPr/>
        </p:nvGrpSpPr>
        <p:grpSpPr>
          <a:xfrm>
            <a:off x="3401467" y="8668664"/>
            <a:ext cx="123801" cy="123801"/>
            <a:chOff x="0" y="0"/>
            <a:chExt cx="495300" cy="4953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38100" y="38100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3D2F36"/>
            </a:solidFill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722895" y="5318995"/>
            <a:ext cx="1747834" cy="705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11"/>
              </a:lnSpc>
            </a:pPr>
            <a:r>
              <a:rPr lang="en-US" sz="1200" dirty="0" err="1">
                <a:solidFill>
                  <a:srgbClr val="FFFFFF"/>
                </a:solidFill>
                <a:latin typeface="Glacial Indifference"/>
              </a:rPr>
              <a:t>Español</a:t>
            </a:r>
            <a:r>
              <a:rPr lang="en-US" sz="1200" dirty="0">
                <a:solidFill>
                  <a:srgbClr val="FFFFFF"/>
                </a:solidFill>
                <a:latin typeface="Glacial Indifference"/>
              </a:rPr>
              <a:t>   – </a:t>
            </a:r>
            <a:r>
              <a:rPr lang="en-US" sz="1200" dirty="0" err="1">
                <a:solidFill>
                  <a:srgbClr val="FFFFFF"/>
                </a:solidFill>
                <a:latin typeface="Glacial Indifference"/>
              </a:rPr>
              <a:t>Nativo</a:t>
            </a:r>
            <a:endParaRPr lang="en-US" sz="1200" dirty="0">
              <a:solidFill>
                <a:srgbClr val="FFFFFF"/>
              </a:solidFill>
              <a:latin typeface="Glacial Indifference"/>
            </a:endParaRPr>
          </a:p>
          <a:p>
            <a:pPr>
              <a:lnSpc>
                <a:spcPts val="1411"/>
              </a:lnSpc>
            </a:pPr>
            <a:r>
              <a:rPr lang="en-US" sz="1200" dirty="0" err="1">
                <a:solidFill>
                  <a:srgbClr val="FFFFFF"/>
                </a:solidFill>
                <a:latin typeface="Glacial Indifference"/>
              </a:rPr>
              <a:t>Inglés</a:t>
            </a:r>
            <a:r>
              <a:rPr lang="en-US" sz="120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Glacial Indifference"/>
              </a:rPr>
              <a:t>en</a:t>
            </a:r>
            <a:r>
              <a:rPr lang="en-US" sz="120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Glacial Indifference"/>
              </a:rPr>
              <a:t>progreso</a:t>
            </a:r>
            <a:r>
              <a:rPr lang="en-US" sz="1200">
                <a:solidFill>
                  <a:srgbClr val="FFFFFF"/>
                </a:solidFill>
                <a:latin typeface="Glacial Indifference"/>
              </a:rPr>
              <a:t> (A2</a:t>
            </a:r>
            <a:r>
              <a:rPr lang="en-US" sz="1200" dirty="0">
                <a:solidFill>
                  <a:srgbClr val="FFFFFF"/>
                </a:solidFill>
                <a:latin typeface="Glacial Indifference"/>
              </a:rPr>
              <a:t>)</a:t>
            </a:r>
            <a:endParaRPr lang="en-US" sz="1008" dirty="0">
              <a:solidFill>
                <a:srgbClr val="FFFFFF"/>
              </a:solidFill>
              <a:latin typeface="Glacial Indifference"/>
            </a:endParaRPr>
          </a:p>
          <a:p>
            <a:pPr>
              <a:lnSpc>
                <a:spcPts val="1411"/>
              </a:lnSpc>
            </a:pPr>
            <a:endParaRPr lang="en-US" sz="1008" dirty="0">
              <a:solidFill>
                <a:srgbClr val="FFFFFF"/>
              </a:solidFill>
              <a:latin typeface="Glacial Indifference"/>
            </a:endParaRPr>
          </a:p>
          <a:p>
            <a:pPr>
              <a:lnSpc>
                <a:spcPts val="1411"/>
              </a:lnSpc>
            </a:pPr>
            <a:endParaRPr lang="en-US" sz="1008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60" name="Freeform 60"/>
          <p:cNvSpPr/>
          <p:nvPr/>
        </p:nvSpPr>
        <p:spPr>
          <a:xfrm>
            <a:off x="3339012" y="4039747"/>
            <a:ext cx="278825" cy="267672"/>
          </a:xfrm>
          <a:custGeom>
            <a:avLst/>
            <a:gdLst/>
            <a:ahLst/>
            <a:cxnLst/>
            <a:rect l="l" t="t" r="r" b="b"/>
            <a:pathLst>
              <a:path w="278825" h="267672">
                <a:moveTo>
                  <a:pt x="0" y="0"/>
                </a:moveTo>
                <a:lnTo>
                  <a:pt x="278825" y="0"/>
                </a:lnTo>
                <a:lnTo>
                  <a:pt x="278825" y="267671"/>
                </a:lnTo>
                <a:lnTo>
                  <a:pt x="0" y="2676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1" name="Freeform 61"/>
          <p:cNvSpPr/>
          <p:nvPr/>
        </p:nvSpPr>
        <p:spPr>
          <a:xfrm>
            <a:off x="3345212" y="8139568"/>
            <a:ext cx="378443" cy="250002"/>
          </a:xfrm>
          <a:custGeom>
            <a:avLst/>
            <a:gdLst/>
            <a:ahLst/>
            <a:cxnLst/>
            <a:rect l="l" t="t" r="r" b="b"/>
            <a:pathLst>
              <a:path w="289103" h="249680">
                <a:moveTo>
                  <a:pt x="0" y="0"/>
                </a:moveTo>
                <a:lnTo>
                  <a:pt x="289104" y="0"/>
                </a:lnTo>
                <a:lnTo>
                  <a:pt x="289104" y="249680"/>
                </a:lnTo>
                <a:lnTo>
                  <a:pt x="0" y="2496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grpSp>
        <p:nvGrpSpPr>
          <p:cNvPr id="62" name="Group 62"/>
          <p:cNvGrpSpPr/>
          <p:nvPr/>
        </p:nvGrpSpPr>
        <p:grpSpPr>
          <a:xfrm>
            <a:off x="2877854" y="1027975"/>
            <a:ext cx="2241642" cy="268669"/>
            <a:chOff x="0" y="0"/>
            <a:chExt cx="781400" cy="93654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781400" cy="93654"/>
            </a:xfrm>
            <a:custGeom>
              <a:avLst/>
              <a:gdLst/>
              <a:ahLst/>
              <a:cxnLst/>
              <a:rect l="l" t="t" r="r" b="b"/>
              <a:pathLst>
                <a:path w="781400" h="93654">
                  <a:moveTo>
                    <a:pt x="0" y="0"/>
                  </a:moveTo>
                  <a:lnTo>
                    <a:pt x="781400" y="0"/>
                  </a:lnTo>
                  <a:lnTo>
                    <a:pt x="781400" y="93654"/>
                  </a:lnTo>
                  <a:lnTo>
                    <a:pt x="0" y="93654"/>
                  </a:lnTo>
                  <a:close/>
                </a:path>
              </a:pathLst>
            </a:custGeom>
            <a:solidFill>
              <a:srgbClr val="2E2328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-28575"/>
              <a:ext cx="781400" cy="122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42"/>
                </a:lnSpc>
              </a:pPr>
              <a:endParaRPr/>
            </a:p>
          </p:txBody>
        </p:sp>
      </p:grpSp>
      <p:sp>
        <p:nvSpPr>
          <p:cNvPr id="65" name="Freeform 65"/>
          <p:cNvSpPr/>
          <p:nvPr/>
        </p:nvSpPr>
        <p:spPr>
          <a:xfrm>
            <a:off x="612803" y="5970618"/>
            <a:ext cx="249344" cy="249936"/>
          </a:xfrm>
          <a:custGeom>
            <a:avLst/>
            <a:gdLst/>
            <a:ahLst/>
            <a:cxnLst/>
            <a:rect l="l" t="t" r="r" b="b"/>
            <a:pathLst>
              <a:path w="249344" h="249936">
                <a:moveTo>
                  <a:pt x="0" y="0"/>
                </a:moveTo>
                <a:lnTo>
                  <a:pt x="249344" y="0"/>
                </a:lnTo>
                <a:lnTo>
                  <a:pt x="249344" y="249936"/>
                </a:lnTo>
                <a:lnTo>
                  <a:pt x="0" y="2499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6" name="TextBox 66"/>
          <p:cNvSpPr txBox="1"/>
          <p:nvPr/>
        </p:nvSpPr>
        <p:spPr>
          <a:xfrm>
            <a:off x="2930170" y="1039956"/>
            <a:ext cx="2118694" cy="234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86"/>
              </a:lnSpc>
            </a:pPr>
            <a:r>
              <a:rPr lang="en-US" sz="1379" spc="24">
                <a:solidFill>
                  <a:srgbClr val="FFFFFF"/>
                </a:solidFill>
                <a:latin typeface="Glacial Indifference Bold"/>
              </a:rPr>
              <a:t>INGENIERO EN SISTEMAS 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2891761" y="1456663"/>
            <a:ext cx="4525173" cy="614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08"/>
              </a:lnSpc>
            </a:pP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Experiencia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en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IT/OT para la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industria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4.0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busco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aprender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y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obtener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más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experiencia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sobre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las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tecnologías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de la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información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en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sus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diferentes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áreas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.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Cuento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con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conocimientos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sobre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: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soporte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técnico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,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infraestructura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de redes y mi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especialidad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enfocada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en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974" spc="17" dirty="0" err="1">
                <a:solidFill>
                  <a:srgbClr val="FFFFFF"/>
                </a:solidFill>
                <a:latin typeface="Glacial Indifference"/>
              </a:rPr>
              <a:t>desarrollo</a:t>
            </a:r>
            <a:r>
              <a:rPr lang="en-US" sz="974" spc="17" dirty="0">
                <a:solidFill>
                  <a:srgbClr val="FFFFFF"/>
                </a:solidFill>
                <a:latin typeface="Glacial Indifference"/>
              </a:rPr>
              <a:t> de software. 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050021" y="3120895"/>
            <a:ext cx="1420708" cy="12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3"/>
              </a:lnSpc>
            </a:pPr>
            <a:r>
              <a:rPr lang="en-US" sz="1487" spc="59">
                <a:solidFill>
                  <a:srgbClr val="FFFFFF"/>
                </a:solidFill>
                <a:latin typeface="Glacial Indifference Bold"/>
              </a:rPr>
              <a:t>CONTACTO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44632" y="5059337"/>
            <a:ext cx="1231487" cy="12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3"/>
              </a:lnSpc>
            </a:pPr>
            <a:r>
              <a:rPr lang="en-US" sz="1487" spc="59" dirty="0">
                <a:solidFill>
                  <a:srgbClr val="FFFFFF"/>
                </a:solidFill>
                <a:latin typeface="Glacial Indifference Bold"/>
              </a:rPr>
              <a:t>IDIOMAS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087745" y="6023648"/>
            <a:ext cx="1790108" cy="12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3"/>
              </a:lnSpc>
            </a:pPr>
            <a:r>
              <a:rPr lang="en-US" sz="1487" spc="59">
                <a:solidFill>
                  <a:srgbClr val="FFFFFF"/>
                </a:solidFill>
                <a:latin typeface="Glacial Indifference Bold"/>
              </a:rPr>
              <a:t>HABILIDADES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3770601" y="2692197"/>
            <a:ext cx="2076553" cy="18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2"/>
              </a:lnSpc>
            </a:pPr>
            <a:r>
              <a:rPr lang="en-US" sz="2085" spc="83">
                <a:solidFill>
                  <a:srgbClr val="5A5A5D"/>
                </a:solidFill>
                <a:latin typeface="Glacial Indifference Bold"/>
              </a:rPr>
              <a:t>EDUCACIÓN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3913396" y="4160603"/>
            <a:ext cx="1973275" cy="18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2"/>
              </a:lnSpc>
            </a:pPr>
            <a:r>
              <a:rPr lang="en-US" sz="2085" spc="83" dirty="0">
                <a:solidFill>
                  <a:srgbClr val="5A5A5D"/>
                </a:solidFill>
                <a:latin typeface="Glacial Indifference Bold"/>
              </a:rPr>
              <a:t>EXPERIENCIA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3836826" y="8252444"/>
            <a:ext cx="3325806" cy="171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8"/>
              </a:lnSpc>
            </a:pPr>
            <a:r>
              <a:rPr lang="en-US" sz="2016" spc="80">
                <a:solidFill>
                  <a:srgbClr val="5A5A5D"/>
                </a:solidFill>
                <a:latin typeface="Glacial Indifference Bold"/>
              </a:rPr>
              <a:t>CONOCIMIENTOS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3697335" y="8601737"/>
            <a:ext cx="3958139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 err="1"/>
              <a:t>Lenguajes</a:t>
            </a:r>
            <a:r>
              <a:rPr lang="en-US" sz="1200" b="1" dirty="0"/>
              <a:t> de </a:t>
            </a:r>
            <a:r>
              <a:rPr lang="en-US" sz="1200" b="1" dirty="0" err="1"/>
              <a:t>programación</a:t>
            </a:r>
            <a:r>
              <a:rPr lang="en-US" sz="1200" b="1" dirty="0"/>
              <a:t> PHP, C#, </a:t>
            </a:r>
            <a:r>
              <a:rPr lang="en-US" sz="1200" b="1" dirty="0" err="1"/>
              <a:t>.net</a:t>
            </a:r>
            <a:r>
              <a:rPr lang="en-US" sz="1200" b="1" dirty="0"/>
              <a:t>.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/>
              <a:t>Lean Manufacturing.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 err="1"/>
              <a:t>Soporte</a:t>
            </a:r>
            <a:r>
              <a:rPr lang="en-US" sz="1200" b="1" dirty="0"/>
              <a:t> </a:t>
            </a:r>
            <a:r>
              <a:rPr lang="en-US" sz="1200" b="1" dirty="0" err="1"/>
              <a:t>técnico</a:t>
            </a:r>
            <a:r>
              <a:rPr lang="en-US" sz="1200" b="1" dirty="0"/>
              <a:t>.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/>
              <a:t>IT/OT.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/>
              <a:t>Base de </a:t>
            </a:r>
            <a:r>
              <a:rPr lang="en-US" sz="1200" b="1" dirty="0" err="1"/>
              <a:t>datos</a:t>
            </a:r>
            <a:r>
              <a:rPr lang="en-US" sz="1200" b="1" dirty="0"/>
              <a:t> SQL/ MYSQL.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/>
              <a:t>PLC ALLEN BRADLEY / HMI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 err="1"/>
              <a:t>Implementación</a:t>
            </a:r>
            <a:r>
              <a:rPr lang="en-US" sz="1200" b="1" dirty="0"/>
              <a:t> de RPA (</a:t>
            </a:r>
            <a:r>
              <a:rPr lang="en-US" sz="1200" b="1" dirty="0" err="1"/>
              <a:t>Automatización</a:t>
            </a:r>
            <a:r>
              <a:rPr lang="en-US" sz="1200" b="1" dirty="0"/>
              <a:t> </a:t>
            </a:r>
            <a:r>
              <a:rPr lang="en-US" sz="1200" b="1" dirty="0" err="1"/>
              <a:t>Procesos</a:t>
            </a:r>
            <a:r>
              <a:rPr lang="en-US" sz="1200" b="1" dirty="0"/>
              <a:t> </a:t>
            </a:r>
            <a:r>
              <a:rPr lang="en-US" sz="1200" b="1" dirty="0" err="1"/>
              <a:t>Robóticos</a:t>
            </a:r>
            <a:r>
              <a:rPr lang="en-US" sz="1200" b="1" dirty="0"/>
              <a:t>)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00140" y="3509250"/>
            <a:ext cx="783154" cy="187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61"/>
              </a:lnSpc>
            </a:pPr>
            <a:r>
              <a:rPr lang="en-US" sz="1044">
                <a:solidFill>
                  <a:srgbClr val="DEBFB0"/>
                </a:solidFill>
                <a:latin typeface="Glacial Indifference Bold"/>
              </a:rPr>
              <a:t>Teléfono: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709425" y="3668296"/>
            <a:ext cx="1088557" cy="191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7"/>
              </a:lnSpc>
            </a:pPr>
            <a:r>
              <a:rPr lang="en-US" sz="1076">
                <a:solidFill>
                  <a:srgbClr val="FFFFFF"/>
                </a:solidFill>
                <a:latin typeface="Glacial Indifference"/>
              </a:rPr>
              <a:t> 844-494-2502 </a:t>
            </a:r>
          </a:p>
        </p:txBody>
      </p:sp>
      <p:grpSp>
        <p:nvGrpSpPr>
          <p:cNvPr id="78" name="Group 78"/>
          <p:cNvGrpSpPr/>
          <p:nvPr/>
        </p:nvGrpSpPr>
        <p:grpSpPr>
          <a:xfrm>
            <a:off x="662847" y="3912967"/>
            <a:ext cx="2338748" cy="761856"/>
            <a:chOff x="-49724" y="-28575"/>
            <a:chExt cx="3118331" cy="1015809"/>
          </a:xfrm>
        </p:grpSpPr>
        <p:sp>
          <p:nvSpPr>
            <p:cNvPr id="79" name="TextBox 79"/>
            <p:cNvSpPr txBox="1"/>
            <p:nvPr/>
          </p:nvSpPr>
          <p:spPr>
            <a:xfrm>
              <a:off x="0" y="-28575"/>
              <a:ext cx="1172191" cy="2406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61"/>
                </a:lnSpc>
              </a:pPr>
              <a:r>
                <a:rPr lang="en-US" sz="1044" dirty="0">
                  <a:solidFill>
                    <a:srgbClr val="DEBFB0"/>
                  </a:solidFill>
                  <a:latin typeface="Glacial Indifference Bold"/>
                </a:rPr>
                <a:t>Mail:</a:t>
              </a:r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0" y="516689"/>
              <a:ext cx="1172191" cy="2406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61"/>
                </a:lnSpc>
              </a:pPr>
              <a:r>
                <a:rPr lang="en-US" sz="1044" dirty="0" err="1">
                  <a:solidFill>
                    <a:srgbClr val="DEBFB0"/>
                  </a:solidFill>
                  <a:latin typeface="Glacial Indifference Bold"/>
                </a:rPr>
                <a:t>Ubicación</a:t>
              </a:r>
              <a:r>
                <a:rPr lang="en-US" sz="1044" dirty="0">
                  <a:solidFill>
                    <a:srgbClr val="DEBFB0"/>
                  </a:solidFill>
                  <a:latin typeface="Glacial Indifference Bold"/>
                </a:rPr>
                <a:t>:</a:t>
              </a:r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-49724" y="191168"/>
              <a:ext cx="2752015" cy="2501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643"/>
                </a:lnSpc>
              </a:pPr>
              <a:r>
                <a:rPr lang="en-US" sz="1000" dirty="0">
                  <a:solidFill>
                    <a:srgbClr val="FFFFFF"/>
                  </a:solidFill>
                  <a:latin typeface="Glacial Indifference"/>
                </a:rPr>
                <a:t>javiermartinezflores05@gmail.com </a:t>
              </a: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13898" y="741123"/>
              <a:ext cx="3054709" cy="246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507"/>
                </a:lnSpc>
              </a:pPr>
              <a:r>
                <a:rPr lang="en-US" sz="1076" dirty="0">
                  <a:solidFill>
                    <a:srgbClr val="FFFFFF"/>
                  </a:solidFill>
                  <a:latin typeface="Glacial Indifference"/>
                </a:rPr>
                <a:t>Saltillo, Coahuila.</a:t>
              </a:r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2844842" y="162247"/>
            <a:ext cx="3871121" cy="405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48"/>
              </a:lnSpc>
            </a:pPr>
            <a:r>
              <a:rPr lang="en-US" sz="2325" spc="172">
                <a:solidFill>
                  <a:srgbClr val="FFFFFF"/>
                </a:solidFill>
                <a:latin typeface="League Spartan"/>
              </a:rPr>
              <a:t>JAVIER GUADALUPE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2886357" y="558089"/>
            <a:ext cx="3054749" cy="355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5"/>
              </a:lnSpc>
            </a:pPr>
            <a:r>
              <a:rPr lang="en-US" sz="2125" spc="157">
                <a:solidFill>
                  <a:srgbClr val="FFFFFF"/>
                </a:solidFill>
                <a:latin typeface="League Spartan"/>
              </a:rPr>
              <a:t>MARTINEZ FLORES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3606939" y="3186831"/>
            <a:ext cx="3735539" cy="186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2"/>
              </a:lnSpc>
            </a:pPr>
            <a:r>
              <a:rPr lang="en-US" sz="1037">
                <a:solidFill>
                  <a:srgbClr val="4D573B"/>
                </a:solidFill>
                <a:latin typeface="Glacial Indifference Bold"/>
              </a:rPr>
              <a:t>INGENIERIA EN DESARROLLO Y GESTIÓN DE SOFTWARE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3720521" y="4501468"/>
            <a:ext cx="2726545" cy="183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2"/>
              </a:lnSpc>
            </a:pPr>
            <a:r>
              <a:rPr lang="en-US" sz="1037" dirty="0">
                <a:solidFill>
                  <a:srgbClr val="4D573B"/>
                </a:solidFill>
                <a:latin typeface="Glacial Indifference Bold"/>
              </a:rPr>
              <a:t>PRACTICANTE IT  </a:t>
            </a:r>
            <a:r>
              <a:rPr lang="en-US" sz="1037" dirty="0">
                <a:solidFill>
                  <a:srgbClr val="000000"/>
                </a:solidFill>
                <a:latin typeface="Glacial Indifference Bold"/>
              </a:rPr>
              <a:t>MAR 2023- AGO 2023 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3715958" y="4676385"/>
            <a:ext cx="1779208" cy="183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2"/>
              </a:lnSpc>
            </a:pPr>
            <a:r>
              <a:rPr lang="en-US" sz="1037" dirty="0">
                <a:solidFill>
                  <a:srgbClr val="5A5A5D"/>
                </a:solidFill>
                <a:latin typeface="Glacial Indifference Bold"/>
              </a:rPr>
              <a:t>MABE SALTILLO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3606939" y="3338947"/>
            <a:ext cx="659755" cy="1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Glacial Indifference Bold"/>
              </a:rPr>
              <a:t>2022 - 2023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3560699" y="3582077"/>
            <a:ext cx="2638239" cy="14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7"/>
              </a:lnSpc>
            </a:pPr>
            <a:r>
              <a:rPr lang="en-US" sz="1015">
                <a:solidFill>
                  <a:srgbClr val="5A5A5D"/>
                </a:solidFill>
                <a:latin typeface="Glacial Indifference"/>
              </a:rPr>
              <a:t>Universidad Tecnológica de Coahuila 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3515745" y="4887460"/>
            <a:ext cx="4053388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 err="1"/>
              <a:t>Diseñar</a:t>
            </a:r>
            <a:r>
              <a:rPr lang="en-US" sz="1200" b="1" dirty="0"/>
              <a:t> </a:t>
            </a:r>
            <a:r>
              <a:rPr lang="en-US" sz="1200" b="1" dirty="0" err="1"/>
              <a:t>procesos</a:t>
            </a:r>
            <a:r>
              <a:rPr lang="en-US" sz="1200" b="1" dirty="0"/>
              <a:t> de </a:t>
            </a:r>
            <a:r>
              <a:rPr lang="en-US" sz="1200" b="1" dirty="0" err="1"/>
              <a:t>extracción</a:t>
            </a:r>
            <a:r>
              <a:rPr lang="en-US" sz="1200" b="1" dirty="0"/>
              <a:t> de </a:t>
            </a:r>
            <a:r>
              <a:rPr lang="en-US" sz="1200" b="1" dirty="0" err="1"/>
              <a:t>datos</a:t>
            </a:r>
            <a:r>
              <a:rPr lang="en-US" sz="1200" b="1" dirty="0"/>
              <a:t> </a:t>
            </a:r>
            <a:r>
              <a:rPr lang="en-US" sz="1200" b="1" dirty="0" err="1"/>
              <a:t>desde</a:t>
            </a:r>
            <a:r>
              <a:rPr lang="en-US" sz="1200" b="1" dirty="0"/>
              <a:t> PLCs.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/>
              <a:t> </a:t>
            </a:r>
            <a:r>
              <a:rPr lang="en-US" sz="1200" b="1" dirty="0" err="1"/>
              <a:t>Diseño</a:t>
            </a:r>
            <a:r>
              <a:rPr lang="en-US" sz="1200" b="1" dirty="0"/>
              <a:t> de </a:t>
            </a:r>
            <a:r>
              <a:rPr lang="en-US" sz="1200" b="1" dirty="0" err="1"/>
              <a:t>transferencia</a:t>
            </a:r>
            <a:r>
              <a:rPr lang="en-US" sz="1200" b="1" dirty="0"/>
              <a:t> de </a:t>
            </a:r>
            <a:r>
              <a:rPr lang="en-US" sz="1200" b="1" dirty="0" err="1"/>
              <a:t>información</a:t>
            </a:r>
            <a:r>
              <a:rPr lang="en-US" sz="1200" b="1" dirty="0"/>
              <a:t> de base de </a:t>
            </a:r>
            <a:r>
              <a:rPr lang="en-US" sz="1200" b="1" dirty="0" err="1"/>
              <a:t>datos</a:t>
            </a:r>
            <a:r>
              <a:rPr lang="en-US" sz="1200" b="1" dirty="0"/>
              <a:t> SQL.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 err="1"/>
              <a:t>Manejo</a:t>
            </a:r>
            <a:r>
              <a:rPr lang="en-US" sz="1200" b="1" dirty="0"/>
              <a:t> de </a:t>
            </a:r>
            <a:r>
              <a:rPr lang="en-US" sz="1200" b="1" dirty="0" err="1"/>
              <a:t>KepserverEX</a:t>
            </a:r>
            <a:r>
              <a:rPr lang="en-US" sz="1200" b="1" dirty="0"/>
              <a:t> OT / OPC CLIENT / </a:t>
            </a:r>
            <a:r>
              <a:rPr lang="en-US" sz="1200" b="1" dirty="0" err="1"/>
              <a:t>RSLinx</a:t>
            </a:r>
            <a:r>
              <a:rPr lang="en-US" sz="1200" b="1" dirty="0"/>
              <a:t>.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/>
              <a:t> </a:t>
            </a:r>
            <a:r>
              <a:rPr lang="en-US" sz="1200" b="1" dirty="0" err="1"/>
              <a:t>Apoyo</a:t>
            </a:r>
            <a:r>
              <a:rPr lang="en-US" sz="1200" b="1" dirty="0"/>
              <a:t> </a:t>
            </a:r>
            <a:r>
              <a:rPr lang="en-US" sz="1200" b="1" dirty="0" err="1"/>
              <a:t>soporte</a:t>
            </a:r>
            <a:r>
              <a:rPr lang="en-US" sz="1200" b="1" dirty="0"/>
              <a:t> </a:t>
            </a:r>
            <a:r>
              <a:rPr lang="en-US" sz="1200" b="1" dirty="0" err="1"/>
              <a:t>técnico</a:t>
            </a:r>
            <a:r>
              <a:rPr lang="en-US" sz="1200" b="1" dirty="0"/>
              <a:t>.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/>
              <a:t> </a:t>
            </a:r>
            <a:r>
              <a:rPr lang="en-US" sz="1200" b="1" dirty="0" err="1"/>
              <a:t>Manejo</a:t>
            </a:r>
            <a:r>
              <a:rPr lang="en-US" sz="1200" b="1" dirty="0"/>
              <a:t> de redes LAN/VLAN</a:t>
            </a:r>
            <a:endParaRPr lang="en-US" sz="1200" dirty="0">
              <a:solidFill>
                <a:srgbClr val="5A5A5D"/>
              </a:solidFill>
              <a:latin typeface="Glacial Indifference"/>
            </a:endParaRP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s-ES" sz="1200" b="1" dirty="0"/>
              <a:t>Participación en reuniones de equipo y aportación de ideas para mejorar procesos internos</a:t>
            </a:r>
            <a:r>
              <a:rPr lang="es-ES" sz="1200" b="1" i="0" dirty="0">
                <a:solidFill>
                  <a:srgbClr val="002D6B"/>
                </a:solidFill>
                <a:effectLst/>
                <a:latin typeface="Nunito" pitchFamily="2" charset="0"/>
              </a:rPr>
              <a:t>.</a:t>
            </a:r>
            <a:endParaRPr lang="es-ES" sz="1200" b="0" i="0" dirty="0">
              <a:solidFill>
                <a:srgbClr val="002D6B"/>
              </a:solidFill>
              <a:effectLst/>
              <a:latin typeface="Nunito" pitchFamily="2" charset="0"/>
            </a:endParaRP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endParaRPr lang="en-US" sz="1200" dirty="0">
              <a:solidFill>
                <a:srgbClr val="5A5A5D"/>
              </a:solidFill>
              <a:latin typeface="Glacial Indifference"/>
            </a:endParaRPr>
          </a:p>
        </p:txBody>
      </p:sp>
      <p:sp>
        <p:nvSpPr>
          <p:cNvPr id="94" name="TextBox 94"/>
          <p:cNvSpPr txBox="1"/>
          <p:nvPr/>
        </p:nvSpPr>
        <p:spPr>
          <a:xfrm>
            <a:off x="3685591" y="6513909"/>
            <a:ext cx="2726545" cy="183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2"/>
              </a:lnSpc>
            </a:pPr>
            <a:r>
              <a:rPr lang="en-US" sz="1037" dirty="0">
                <a:solidFill>
                  <a:srgbClr val="4D573B"/>
                </a:solidFill>
                <a:latin typeface="Glacial Indifference Bold"/>
              </a:rPr>
              <a:t>SISTEMAS  </a:t>
            </a:r>
            <a:r>
              <a:rPr lang="en-US" sz="1037" dirty="0">
                <a:solidFill>
                  <a:srgbClr val="000000"/>
                </a:solidFill>
                <a:latin typeface="Glacial Indifference Bold"/>
              </a:rPr>
              <a:t>MAY 2021 - SEP 2021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3692604" y="6720817"/>
            <a:ext cx="1779208" cy="183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52"/>
              </a:lnSpc>
            </a:pPr>
            <a:r>
              <a:rPr lang="en-US" sz="1037" dirty="0">
                <a:solidFill>
                  <a:srgbClr val="5A5A5D"/>
                </a:solidFill>
                <a:latin typeface="Glacial Indifference Bold"/>
              </a:rPr>
              <a:t>DELEGACIÓN ISSSTE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3587949" y="6941960"/>
            <a:ext cx="405338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 err="1"/>
              <a:t>Creación</a:t>
            </a:r>
            <a:r>
              <a:rPr lang="en-US" sz="1200" b="1" dirty="0"/>
              <a:t> de SISTEMA INTEGRAL DE CORRESPONDENCIA (SIC).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 err="1"/>
              <a:t>Uso</a:t>
            </a:r>
            <a:r>
              <a:rPr lang="en-US" sz="1200" b="1" dirty="0"/>
              <a:t> de </a:t>
            </a:r>
            <a:r>
              <a:rPr lang="en-US" sz="1200" b="1" dirty="0" err="1"/>
              <a:t>conocimientos</a:t>
            </a:r>
            <a:r>
              <a:rPr lang="en-US" sz="1200" b="1" dirty="0"/>
              <a:t> </a:t>
            </a:r>
            <a:r>
              <a:rPr lang="en-US" sz="1200" b="1" dirty="0" err="1"/>
              <a:t>en</a:t>
            </a:r>
            <a:r>
              <a:rPr lang="en-US" sz="1200" b="1" dirty="0"/>
              <a:t> </a:t>
            </a:r>
            <a:r>
              <a:rPr lang="en-US" sz="1200" b="1" dirty="0" err="1"/>
              <a:t>desarrollo</a:t>
            </a:r>
            <a:r>
              <a:rPr lang="en-US" sz="1200" b="1" dirty="0"/>
              <a:t> de software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 err="1"/>
              <a:t>Programación</a:t>
            </a:r>
            <a:r>
              <a:rPr lang="en-US" sz="1200" b="1" dirty="0"/>
              <a:t> Front-end /Back-end. 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200" b="1" dirty="0" err="1"/>
              <a:t>Creación</a:t>
            </a:r>
            <a:r>
              <a:rPr lang="en-US" sz="1200" b="1" dirty="0"/>
              <a:t> de manual de </a:t>
            </a:r>
            <a:r>
              <a:rPr lang="en-US" sz="1200" b="1" dirty="0" err="1"/>
              <a:t>usuario</a:t>
            </a:r>
            <a:r>
              <a:rPr lang="en-US" sz="1200" b="1" dirty="0"/>
              <a:t>. 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973986" y="8642909"/>
            <a:ext cx="1790108" cy="12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3"/>
              </a:lnSpc>
            </a:pPr>
            <a:r>
              <a:rPr lang="en-US" sz="1487" spc="59" dirty="0">
                <a:solidFill>
                  <a:srgbClr val="FFFFFF"/>
                </a:solidFill>
                <a:latin typeface="Glacial Indifference Bold"/>
              </a:rPr>
              <a:t>CURSOS</a:t>
            </a:r>
          </a:p>
        </p:txBody>
      </p:sp>
      <p:grpSp>
        <p:nvGrpSpPr>
          <p:cNvPr id="106" name="Group 106"/>
          <p:cNvGrpSpPr/>
          <p:nvPr/>
        </p:nvGrpSpPr>
        <p:grpSpPr>
          <a:xfrm>
            <a:off x="439240" y="8507249"/>
            <a:ext cx="425749" cy="425749"/>
            <a:chOff x="0" y="0"/>
            <a:chExt cx="812800" cy="812800"/>
          </a:xfrm>
        </p:grpSpPr>
        <p:sp>
          <p:nvSpPr>
            <p:cNvPr id="107" name="Freeform 10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2328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8" name="TextBox 10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790" tIns="47790" rIns="47790" bIns="47790" rtlCol="0" anchor="ctr"/>
            <a:lstStyle/>
            <a:p>
              <a:pPr algn="ctr">
                <a:lnSpc>
                  <a:spcPts val="2142"/>
                </a:lnSpc>
              </a:pPr>
              <a:endParaRPr/>
            </a:p>
          </p:txBody>
        </p:sp>
      </p:grpSp>
      <p:sp>
        <p:nvSpPr>
          <p:cNvPr id="109" name="Freeform 109"/>
          <p:cNvSpPr/>
          <p:nvPr/>
        </p:nvSpPr>
        <p:spPr>
          <a:xfrm>
            <a:off x="538647" y="8595284"/>
            <a:ext cx="289103" cy="249680"/>
          </a:xfrm>
          <a:custGeom>
            <a:avLst/>
            <a:gdLst/>
            <a:ahLst/>
            <a:cxnLst/>
            <a:rect l="l" t="t" r="r" b="b"/>
            <a:pathLst>
              <a:path w="289103" h="249680">
                <a:moveTo>
                  <a:pt x="0" y="0"/>
                </a:moveTo>
                <a:lnTo>
                  <a:pt x="289103" y="0"/>
                </a:lnTo>
                <a:lnTo>
                  <a:pt x="289103" y="249680"/>
                </a:lnTo>
                <a:lnTo>
                  <a:pt x="0" y="2496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110" name="TextBox 110"/>
          <p:cNvSpPr txBox="1"/>
          <p:nvPr/>
        </p:nvSpPr>
        <p:spPr>
          <a:xfrm>
            <a:off x="380029" y="8965649"/>
            <a:ext cx="2346829" cy="676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Glacial Indifference"/>
              </a:rPr>
              <a:t>Microsoft Office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  <a:latin typeface="Glacial Indifference"/>
              </a:rPr>
              <a:t>Fundamentos</a:t>
            </a:r>
            <a:r>
              <a:rPr lang="en-US" sz="1600" dirty="0">
                <a:solidFill>
                  <a:srgbClr val="FFFFFF"/>
                </a:solidFill>
                <a:latin typeface="Glacial Indifference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Glacial Indifference"/>
              </a:rPr>
              <a:t>programación</a:t>
            </a:r>
            <a:endParaRPr lang="en-US" sz="1600" dirty="0">
              <a:solidFill>
                <a:srgbClr val="FFFFFF"/>
              </a:solidFill>
              <a:latin typeface="Glacial Indifference"/>
            </a:endParaRPr>
          </a:p>
          <a:p>
            <a:pPr marL="119733" lvl="1">
              <a:lnSpc>
                <a:spcPts val="1308"/>
              </a:lnSpc>
            </a:pPr>
            <a:endParaRPr lang="en-US" sz="1600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111" name="AutoShape 111"/>
          <p:cNvSpPr/>
          <p:nvPr/>
        </p:nvSpPr>
        <p:spPr>
          <a:xfrm>
            <a:off x="973986" y="8866706"/>
            <a:ext cx="1438642" cy="0"/>
          </a:xfrm>
          <a:prstGeom prst="line">
            <a:avLst/>
          </a:prstGeom>
          <a:ln w="28575" cap="rnd">
            <a:solidFill>
              <a:srgbClr val="5A5A5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MX" dirty="0"/>
          </a:p>
        </p:txBody>
      </p:sp>
      <p:sp>
        <p:nvSpPr>
          <p:cNvPr id="113" name="TextBox 110">
            <a:extLst>
              <a:ext uri="{FF2B5EF4-FFF2-40B4-BE49-F238E27FC236}">
                <a16:creationId xmlns:a16="http://schemas.microsoft.com/office/drawing/2014/main" id="{600C27C4-1BAB-4B1B-80AA-8848C0056118}"/>
              </a:ext>
            </a:extLst>
          </p:cNvPr>
          <p:cNvSpPr txBox="1"/>
          <p:nvPr/>
        </p:nvSpPr>
        <p:spPr>
          <a:xfrm>
            <a:off x="464223" y="6511806"/>
            <a:ext cx="2262635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Glacial Indifference"/>
              </a:rPr>
              <a:t>Responsable</a:t>
            </a:r>
            <a:endParaRPr lang="en-US" sz="1400" dirty="0">
              <a:solidFill>
                <a:srgbClr val="FFFFFF"/>
              </a:solidFill>
              <a:latin typeface="Glacial Indifference"/>
            </a:endParaRP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Glacial Indifference"/>
              </a:rPr>
              <a:t>Aprendizaje</a:t>
            </a:r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Glacial Indifference"/>
              </a:rPr>
              <a:t>inmediato</a:t>
            </a:r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.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Glacial Indifference"/>
              </a:rPr>
              <a:t>Liderazgo</a:t>
            </a:r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.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Glacial Indifference"/>
              </a:rPr>
              <a:t>Compromiso</a:t>
            </a:r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.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Glacial Indifference"/>
              </a:rPr>
              <a:t>Adaptabilidad</a:t>
            </a:r>
            <a:r>
              <a:rPr lang="en-US" sz="1400" dirty="0">
                <a:solidFill>
                  <a:srgbClr val="FFFFFF"/>
                </a:solidFill>
                <a:latin typeface="Glacial Indifference"/>
              </a:rPr>
              <a:t>.</a:t>
            </a: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endParaRPr lang="en-US" sz="1109" dirty="0">
              <a:solidFill>
                <a:srgbClr val="FFFFFF"/>
              </a:solidFill>
              <a:latin typeface="Glacial Indifference"/>
            </a:endParaRPr>
          </a:p>
          <a:p>
            <a:pPr marL="119733" lvl="1">
              <a:lnSpc>
                <a:spcPts val="1308"/>
              </a:lnSpc>
            </a:pPr>
            <a:endParaRPr lang="en-US" sz="1109" dirty="0">
              <a:solidFill>
                <a:srgbClr val="FFFFFF"/>
              </a:solidFill>
              <a:latin typeface="Glacial Indifference"/>
            </a:endParaRPr>
          </a:p>
          <a:p>
            <a:pPr marL="239466" lvl="1" indent="-119733">
              <a:lnSpc>
                <a:spcPts val="1308"/>
              </a:lnSpc>
              <a:buFont typeface="Arial"/>
              <a:buChar char="•"/>
            </a:pPr>
            <a:endParaRPr lang="en-US" sz="1109" dirty="0">
              <a:solidFill>
                <a:srgbClr val="FFFFFF"/>
              </a:solidFill>
              <a:latin typeface="Glacial Indifference"/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320FD9F2-A4D2-414E-AF73-C0B6D331D66A}"/>
              </a:ext>
            </a:extLst>
          </p:cNvPr>
          <p:cNvSpPr txBox="1"/>
          <p:nvPr/>
        </p:nvSpPr>
        <p:spPr>
          <a:xfrm>
            <a:off x="602162" y="4658037"/>
            <a:ext cx="10477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lacial Indifference Bold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s-MX" sz="105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256</Words>
  <Application>Microsoft Office PowerPoint</Application>
  <PresentationFormat>Personalizado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Glacial Indifference</vt:lpstr>
      <vt:lpstr>League Spartan</vt:lpstr>
      <vt:lpstr>Nunito</vt:lpstr>
      <vt:lpstr>Calibri</vt:lpstr>
      <vt:lpstr>Glacial Indifference Bold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CV Marketing Profesional Gris Oscuro</dc:title>
  <dc:creator>Lisbeth Lopez Cortes</dc:creator>
  <cp:lastModifiedBy>Javi Martinez</cp:lastModifiedBy>
  <cp:revision>16</cp:revision>
  <dcterms:created xsi:type="dcterms:W3CDTF">2006-08-16T00:00:00Z</dcterms:created>
  <dcterms:modified xsi:type="dcterms:W3CDTF">2024-05-25T18:45:09Z</dcterms:modified>
  <dc:identifier>DAGCxmYL5Yo</dc:identifier>
</cp:coreProperties>
</file>