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389150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E28BD-718D-492D-AAF7-1DA8AA0790E3}" type="datetimeFigureOut">
              <a:rPr lang="id-ID" smtClean="0"/>
              <a:t>27/01/2022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300203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1079780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9027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75422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2567135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4"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312030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2585333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276024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162403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396214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E28BD-718D-492D-AAF7-1DA8AA0790E3}" type="datetimeFigureOut">
              <a:rPr lang="id-ID" smtClean="0"/>
              <a:t>27/01/2022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399343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E28BD-718D-492D-AAF7-1DA8AA0790E3}" type="datetimeFigureOut">
              <a:rPr lang="id-ID" smtClean="0"/>
              <a:t>27/01/2022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4118315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3"/>
          <p:cNvSpPr>
            <a:spLocks noGrp="1"/>
          </p:cNvSpPr>
          <p:nvPr>
            <p:ph type="ftr" sz="quarter" idx="11"/>
          </p:nvPr>
        </p:nvSpPr>
        <p:spPr/>
        <p:txBody>
          <a:bodyPr/>
          <a:lstStyle/>
          <a:p>
            <a:endParaRPr lang="id-ID"/>
          </a:p>
        </p:txBody>
      </p:sp>
      <p:sp>
        <p:nvSpPr>
          <p:cNvPr id="6" name="Slide Number Placeholder 4"/>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180839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2"/>
          <p:cNvSpPr>
            <a:spLocks noGrp="1"/>
          </p:cNvSpPr>
          <p:nvPr>
            <p:ph type="ftr" sz="quarter" idx="11"/>
          </p:nvPr>
        </p:nvSpPr>
        <p:spPr/>
        <p:txBody>
          <a:bodyPr/>
          <a:lstStyle/>
          <a:p>
            <a:endParaRPr lang="id-ID"/>
          </a:p>
        </p:txBody>
      </p:sp>
      <p:sp>
        <p:nvSpPr>
          <p:cNvPr id="6" name="Slide Number Placeholder 3"/>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191527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6E28BD-718D-492D-AAF7-1DA8AA0790E3}" type="datetimeFigureOut">
              <a:rPr lang="id-ID" smtClean="0"/>
              <a:t>27/01/2022</a:t>
            </a:fld>
            <a:endParaRPr lang="id-ID"/>
          </a:p>
        </p:txBody>
      </p:sp>
      <p:sp>
        <p:nvSpPr>
          <p:cNvPr id="5" name="Footer Placeholder 5"/>
          <p:cNvSpPr>
            <a:spLocks noGrp="1"/>
          </p:cNvSpPr>
          <p:nvPr>
            <p:ph type="ftr" sz="quarter" idx="11"/>
          </p:nvPr>
        </p:nvSpPr>
        <p:spPr/>
        <p:txBody>
          <a:bodyPr/>
          <a:lstStyle/>
          <a:p>
            <a:endParaRPr lang="id-ID"/>
          </a:p>
        </p:txBody>
      </p:sp>
      <p:sp>
        <p:nvSpPr>
          <p:cNvPr id="6" name="Slide Number Placeholder 6"/>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54426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E28BD-718D-492D-AAF7-1DA8AA0790E3}" type="datetimeFigureOut">
              <a:rPr lang="id-ID" smtClean="0"/>
              <a:t>27/01/2022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8B78FF7-2FBA-4E81-A779-27807A30E621}" type="slidenum">
              <a:rPr lang="id-ID" smtClean="0"/>
              <a:t>‹#›</a:t>
            </a:fld>
            <a:endParaRPr lang="id-ID"/>
          </a:p>
        </p:txBody>
      </p:sp>
    </p:spTree>
    <p:extLst>
      <p:ext uri="{BB962C8B-B14F-4D97-AF65-F5344CB8AC3E}">
        <p14:creationId xmlns:p14="http://schemas.microsoft.com/office/powerpoint/2010/main" val="85017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6E28BD-718D-492D-AAF7-1DA8AA0790E3}" type="datetimeFigureOut">
              <a:rPr lang="id-ID" smtClean="0"/>
              <a:t>27/01/2022</a:t>
            </a:fld>
            <a:endParaRPr lang="id-ID"/>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d-ID"/>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B78FF7-2FBA-4E81-A779-27807A30E621}" type="slidenum">
              <a:rPr lang="id-ID" smtClean="0"/>
              <a:t>‹#›</a:t>
            </a:fld>
            <a:endParaRPr lang="id-ID"/>
          </a:p>
        </p:txBody>
      </p:sp>
    </p:spTree>
    <p:extLst>
      <p:ext uri="{BB962C8B-B14F-4D97-AF65-F5344CB8AC3E}">
        <p14:creationId xmlns:p14="http://schemas.microsoft.com/office/powerpoint/2010/main" val="2631946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BE07-49BD-442E-A982-AD3FA934CD66}"/>
              </a:ext>
            </a:extLst>
          </p:cNvPr>
          <p:cNvSpPr>
            <a:spLocks noGrp="1"/>
          </p:cNvSpPr>
          <p:nvPr>
            <p:ph type="ctrTitle"/>
          </p:nvPr>
        </p:nvSpPr>
        <p:spPr>
          <a:xfrm>
            <a:off x="1154955" y="762956"/>
            <a:ext cx="8825658" cy="3329581"/>
          </a:xfrm>
        </p:spPr>
        <p:txBody>
          <a:bodyPr/>
          <a:lstStyle/>
          <a:p>
            <a:r>
              <a:rPr lang="en-US" sz="6000" dirty="0" err="1"/>
              <a:t>Pengusir</a:t>
            </a:r>
            <a:r>
              <a:rPr lang="en-US" sz="6000" dirty="0"/>
              <a:t> </a:t>
            </a:r>
            <a:r>
              <a:rPr lang="en-US" sz="6000" dirty="0" err="1"/>
              <a:t>Tikus</a:t>
            </a:r>
            <a:r>
              <a:rPr lang="en-US" sz="6000" dirty="0"/>
              <a:t> </a:t>
            </a:r>
            <a:r>
              <a:rPr lang="en-US" sz="6000" dirty="0" err="1"/>
              <a:t>dengan</a:t>
            </a:r>
            <a:r>
              <a:rPr lang="en-US" sz="6000" dirty="0"/>
              <a:t> </a:t>
            </a:r>
            <a:r>
              <a:rPr lang="en-US" sz="6000" dirty="0" err="1"/>
              <a:t>Pemberitahuan</a:t>
            </a:r>
            <a:r>
              <a:rPr lang="en-US" sz="6000" dirty="0"/>
              <a:t> Blynk </a:t>
            </a:r>
            <a:r>
              <a:rPr lang="en-US" sz="6000" dirty="0" err="1"/>
              <a:t>Menggunakan</a:t>
            </a:r>
            <a:r>
              <a:rPr lang="en-US" sz="6000" dirty="0"/>
              <a:t> </a:t>
            </a:r>
            <a:r>
              <a:rPr lang="en-US" sz="6000" dirty="0" err="1"/>
              <a:t>NodeMCU</a:t>
            </a:r>
            <a:r>
              <a:rPr lang="en-US" sz="6000" dirty="0"/>
              <a:t> ESP8266 </a:t>
            </a:r>
            <a:endParaRPr lang="id-ID" sz="6000" dirty="0"/>
          </a:p>
        </p:txBody>
      </p:sp>
      <p:sp>
        <p:nvSpPr>
          <p:cNvPr id="3" name="Subtitle 2">
            <a:extLst>
              <a:ext uri="{FF2B5EF4-FFF2-40B4-BE49-F238E27FC236}">
                <a16:creationId xmlns:a16="http://schemas.microsoft.com/office/drawing/2014/main" id="{64E160EA-B647-4C33-B5F7-B2AD8AA90824}"/>
              </a:ext>
            </a:extLst>
          </p:cNvPr>
          <p:cNvSpPr>
            <a:spLocks noGrp="1"/>
          </p:cNvSpPr>
          <p:nvPr>
            <p:ph type="subTitle" idx="1"/>
          </p:nvPr>
        </p:nvSpPr>
        <p:spPr>
          <a:xfrm>
            <a:off x="1154955" y="4092537"/>
            <a:ext cx="8825658" cy="861420"/>
          </a:xfrm>
        </p:spPr>
        <p:txBody>
          <a:bodyPr/>
          <a:lstStyle/>
          <a:p>
            <a:r>
              <a:rPr lang="en-US" dirty="0">
                <a:solidFill>
                  <a:srgbClr val="FFFF00"/>
                </a:solidFill>
              </a:rPr>
              <a:t>UAS </a:t>
            </a:r>
            <a:r>
              <a:rPr lang="en-US" dirty="0" err="1">
                <a:solidFill>
                  <a:srgbClr val="FFFF00"/>
                </a:solidFill>
              </a:rPr>
              <a:t>Iot</a:t>
            </a:r>
            <a:r>
              <a:rPr lang="en-US" dirty="0">
                <a:solidFill>
                  <a:srgbClr val="FFFF00"/>
                </a:solidFill>
              </a:rPr>
              <a:t> </a:t>
            </a:r>
          </a:p>
          <a:p>
            <a:r>
              <a:rPr lang="en-US" dirty="0">
                <a:solidFill>
                  <a:srgbClr val="FFFF00"/>
                </a:solidFill>
              </a:rPr>
              <a:t>Oleh Muhammad </a:t>
            </a:r>
            <a:r>
              <a:rPr lang="en-US" dirty="0" err="1">
                <a:solidFill>
                  <a:srgbClr val="FFFF00"/>
                </a:solidFill>
              </a:rPr>
              <a:t>arika</a:t>
            </a:r>
            <a:r>
              <a:rPr lang="en-US" dirty="0">
                <a:solidFill>
                  <a:srgbClr val="FFFF00"/>
                </a:solidFill>
              </a:rPr>
              <a:t> Abdullah Badawi - 20201242</a:t>
            </a:r>
            <a:endParaRPr lang="id-ID" dirty="0">
              <a:solidFill>
                <a:srgbClr val="FFFF00"/>
              </a:solidFill>
            </a:endParaRPr>
          </a:p>
        </p:txBody>
      </p:sp>
    </p:spTree>
    <p:extLst>
      <p:ext uri="{BB962C8B-B14F-4D97-AF65-F5344CB8AC3E}">
        <p14:creationId xmlns:p14="http://schemas.microsoft.com/office/powerpoint/2010/main" val="2742276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E6D2-A7D3-43AC-A17F-02D2A9039889}"/>
              </a:ext>
            </a:extLst>
          </p:cNvPr>
          <p:cNvSpPr>
            <a:spLocks noGrp="1"/>
          </p:cNvSpPr>
          <p:nvPr>
            <p:ph type="title"/>
          </p:nvPr>
        </p:nvSpPr>
        <p:spPr>
          <a:xfrm>
            <a:off x="807821" y="1727201"/>
            <a:ext cx="4301208" cy="664882"/>
          </a:xfrm>
        </p:spPr>
        <p:txBody>
          <a:bodyPr/>
          <a:lstStyle/>
          <a:p>
            <a:r>
              <a:rPr lang="en-US" sz="2000" dirty="0"/>
              <a:t>Ketika </a:t>
            </a:r>
            <a:r>
              <a:rPr lang="en-US" sz="2000" dirty="0" err="1"/>
              <a:t>ada</a:t>
            </a:r>
            <a:r>
              <a:rPr lang="en-US" sz="2000" dirty="0"/>
              <a:t> Gerakan </a:t>
            </a:r>
            <a:r>
              <a:rPr lang="en-US" sz="2000" dirty="0" err="1"/>
              <a:t>terdeteksi</a:t>
            </a:r>
            <a:endParaRPr lang="id-ID" sz="2000" dirty="0"/>
          </a:p>
        </p:txBody>
      </p:sp>
      <p:pic>
        <p:nvPicPr>
          <p:cNvPr id="5" name="Content Placeholder 4">
            <a:extLst>
              <a:ext uri="{FF2B5EF4-FFF2-40B4-BE49-F238E27FC236}">
                <a16:creationId xmlns:a16="http://schemas.microsoft.com/office/drawing/2014/main" id="{59D73D47-A381-40CD-A621-2D7BEFD889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77" t="4698" r="-577" b="-346"/>
          <a:stretch/>
        </p:blipFill>
        <p:spPr>
          <a:xfrm>
            <a:off x="2812035" y="2392083"/>
            <a:ext cx="1855099" cy="4013200"/>
          </a:xfrm>
        </p:spPr>
      </p:pic>
      <p:sp>
        <p:nvSpPr>
          <p:cNvPr id="6" name="Title 1">
            <a:extLst>
              <a:ext uri="{FF2B5EF4-FFF2-40B4-BE49-F238E27FC236}">
                <a16:creationId xmlns:a16="http://schemas.microsoft.com/office/drawing/2014/main" id="{BD1F519A-BE76-4930-88C5-FC091A166DA4}"/>
              </a:ext>
            </a:extLst>
          </p:cNvPr>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Demo Hasil uji</a:t>
            </a:r>
            <a:endParaRPr lang="id-ID" dirty="0"/>
          </a:p>
        </p:txBody>
      </p:sp>
      <p:pic>
        <p:nvPicPr>
          <p:cNvPr id="8" name="Picture 7">
            <a:extLst>
              <a:ext uri="{FF2B5EF4-FFF2-40B4-BE49-F238E27FC236}">
                <a16:creationId xmlns:a16="http://schemas.microsoft.com/office/drawing/2014/main" id="{2F5F6DE9-0ED2-4C19-9D18-080E99A67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771308" y="2555674"/>
            <a:ext cx="4400203" cy="3300152"/>
          </a:xfrm>
          <a:prstGeom prst="rect">
            <a:avLst/>
          </a:prstGeom>
        </p:spPr>
      </p:pic>
    </p:spTree>
    <p:extLst>
      <p:ext uri="{BB962C8B-B14F-4D97-AF65-F5344CB8AC3E}">
        <p14:creationId xmlns:p14="http://schemas.microsoft.com/office/powerpoint/2010/main" val="164889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E55-8AF8-485E-A4F9-824589345DF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08E3F6E0-D573-466F-AE2C-6932CF4E3BF0}"/>
              </a:ext>
            </a:extLst>
          </p:cNvPr>
          <p:cNvSpPr>
            <a:spLocks noGrp="1"/>
          </p:cNvSpPr>
          <p:nvPr>
            <p:ph idx="1"/>
          </p:nvPr>
        </p:nvSpPr>
        <p:spPr/>
        <p:txBody>
          <a:bodyPr/>
          <a:lstStyle/>
          <a:p>
            <a:r>
              <a:rPr lang="en-US" dirty="0" err="1"/>
              <a:t>Dalam</a:t>
            </a:r>
            <a:r>
              <a:rPr lang="en-US" dirty="0"/>
              <a:t> </a:t>
            </a:r>
            <a:r>
              <a:rPr lang="en-US" dirty="0" err="1"/>
              <a:t>tugas</a:t>
            </a:r>
            <a:r>
              <a:rPr lang="en-US" dirty="0"/>
              <a:t> </a:t>
            </a:r>
            <a:r>
              <a:rPr lang="en-US" dirty="0" err="1"/>
              <a:t>ini</a:t>
            </a:r>
            <a:r>
              <a:rPr lang="en-US" dirty="0"/>
              <a:t>, </a:t>
            </a:r>
            <a:r>
              <a:rPr lang="en-US" dirty="0" err="1"/>
              <a:t>penulis</a:t>
            </a:r>
            <a:r>
              <a:rPr lang="en-US" dirty="0"/>
              <a:t> </a:t>
            </a:r>
            <a:r>
              <a:rPr lang="en-US" dirty="0" err="1"/>
              <a:t>membuat</a:t>
            </a:r>
            <a:r>
              <a:rPr lang="en-US" dirty="0"/>
              <a:t> </a:t>
            </a:r>
            <a:r>
              <a:rPr lang="en-US" dirty="0" err="1"/>
              <a:t>sistem</a:t>
            </a:r>
            <a:r>
              <a:rPr lang="en-US" dirty="0"/>
              <a:t> </a:t>
            </a:r>
            <a:r>
              <a:rPr lang="en-US" dirty="0" err="1"/>
              <a:t>pengusir</a:t>
            </a:r>
            <a:r>
              <a:rPr lang="en-US" dirty="0"/>
              <a:t> </a:t>
            </a:r>
            <a:r>
              <a:rPr lang="en-US" dirty="0" err="1"/>
              <a:t>tikus</a:t>
            </a:r>
            <a:r>
              <a:rPr lang="en-US" dirty="0"/>
              <a:t> </a:t>
            </a:r>
            <a:r>
              <a:rPr lang="en-US" dirty="0" err="1"/>
              <a:t>dengan</a:t>
            </a:r>
            <a:r>
              <a:rPr lang="en-US" dirty="0"/>
              <a:t> </a:t>
            </a:r>
            <a:r>
              <a:rPr lang="en-US" dirty="0" err="1"/>
              <a:t>alasan</a:t>
            </a:r>
            <a:r>
              <a:rPr lang="en-US" dirty="0"/>
              <a:t> : </a:t>
            </a:r>
          </a:p>
          <a:p>
            <a:r>
              <a:rPr lang="en-US" dirty="0"/>
              <a:t>Yang </a:t>
            </a:r>
            <a:r>
              <a:rPr lang="en-US" dirty="0" err="1"/>
              <a:t>pertama</a:t>
            </a:r>
            <a:r>
              <a:rPr lang="en-US" dirty="0"/>
              <a:t> </a:t>
            </a:r>
            <a:r>
              <a:rPr lang="en-US" dirty="0" err="1"/>
              <a:t>karena</a:t>
            </a:r>
            <a:r>
              <a:rPr lang="en-US" dirty="0"/>
              <a:t> </a:t>
            </a:r>
            <a:r>
              <a:rPr lang="en-US" dirty="0" err="1"/>
              <a:t>untuk</a:t>
            </a:r>
            <a:r>
              <a:rPr lang="en-US" dirty="0"/>
              <a:t> </a:t>
            </a:r>
            <a:r>
              <a:rPr lang="en-US" dirty="0" err="1"/>
              <a:t>memenuhi</a:t>
            </a:r>
            <a:r>
              <a:rPr lang="en-US" dirty="0"/>
              <a:t> </a:t>
            </a:r>
            <a:r>
              <a:rPr lang="en-US" dirty="0" err="1"/>
              <a:t>tugas</a:t>
            </a:r>
            <a:r>
              <a:rPr lang="en-US" dirty="0"/>
              <a:t> UAS IoT.</a:t>
            </a:r>
          </a:p>
          <a:p>
            <a:r>
              <a:rPr lang="en-US" dirty="0"/>
              <a:t>Yang </a:t>
            </a:r>
            <a:r>
              <a:rPr lang="en-US" dirty="0" err="1"/>
              <a:t>kedua</a:t>
            </a:r>
            <a:r>
              <a:rPr lang="en-US" dirty="0"/>
              <a:t> </a:t>
            </a:r>
            <a:r>
              <a:rPr lang="en-US" dirty="0" err="1"/>
              <a:t>karena</a:t>
            </a:r>
            <a:r>
              <a:rPr lang="en-US" dirty="0"/>
              <a:t> </a:t>
            </a:r>
            <a:r>
              <a:rPr lang="en-US" dirty="0" err="1"/>
              <a:t>dirumah</a:t>
            </a:r>
            <a:r>
              <a:rPr lang="en-US" dirty="0"/>
              <a:t> </a:t>
            </a:r>
            <a:r>
              <a:rPr lang="en-US" dirty="0" err="1"/>
              <a:t>penulis</a:t>
            </a:r>
            <a:r>
              <a:rPr lang="en-US" dirty="0"/>
              <a:t>, </a:t>
            </a:r>
            <a:r>
              <a:rPr lang="en-US" dirty="0" err="1"/>
              <a:t>ruangan</a:t>
            </a:r>
            <a:r>
              <a:rPr lang="en-US" dirty="0"/>
              <a:t> </a:t>
            </a:r>
            <a:r>
              <a:rPr lang="en-US" dirty="0" err="1"/>
              <a:t>untuk</a:t>
            </a:r>
            <a:r>
              <a:rPr lang="en-US" dirty="0"/>
              <a:t> </a:t>
            </a:r>
            <a:r>
              <a:rPr lang="en-US" dirty="0" err="1"/>
              <a:t>menyimpan</a:t>
            </a:r>
            <a:r>
              <a:rPr lang="en-US" dirty="0"/>
              <a:t> </a:t>
            </a:r>
            <a:r>
              <a:rPr lang="en-US" dirty="0" err="1"/>
              <a:t>hasil</a:t>
            </a:r>
            <a:r>
              <a:rPr lang="en-US" dirty="0"/>
              <a:t> </a:t>
            </a:r>
            <a:r>
              <a:rPr lang="en-US" dirty="0" err="1"/>
              <a:t>panen</a:t>
            </a:r>
            <a:r>
              <a:rPr lang="en-US" dirty="0"/>
              <a:t> </a:t>
            </a:r>
            <a:r>
              <a:rPr lang="en-US" dirty="0" err="1"/>
              <a:t>padi</a:t>
            </a:r>
            <a:r>
              <a:rPr lang="en-US" dirty="0"/>
              <a:t> </a:t>
            </a:r>
            <a:r>
              <a:rPr lang="en-US" dirty="0" err="1"/>
              <a:t>sering</a:t>
            </a:r>
            <a:r>
              <a:rPr lang="en-US" dirty="0"/>
              <a:t> kali </a:t>
            </a:r>
            <a:r>
              <a:rPr lang="en-US" dirty="0" err="1"/>
              <a:t>dimasuki</a:t>
            </a:r>
            <a:r>
              <a:rPr lang="en-US" dirty="0"/>
              <a:t> </a:t>
            </a:r>
            <a:r>
              <a:rPr lang="en-US" dirty="0" err="1"/>
              <a:t>tikus</a:t>
            </a:r>
            <a:r>
              <a:rPr lang="en-US" dirty="0"/>
              <a:t>. </a:t>
            </a:r>
            <a:r>
              <a:rPr lang="en-US" dirty="0" err="1"/>
              <a:t>Kemudian</a:t>
            </a:r>
            <a:r>
              <a:rPr lang="en-US" dirty="0"/>
              <a:t> </a:t>
            </a:r>
            <a:r>
              <a:rPr lang="en-US" dirty="0" err="1"/>
              <a:t>tikus</a:t>
            </a:r>
            <a:r>
              <a:rPr lang="en-US" dirty="0"/>
              <a:t> </a:t>
            </a:r>
            <a:r>
              <a:rPr lang="en-US" dirty="0" err="1"/>
              <a:t>tersebut</a:t>
            </a:r>
            <a:r>
              <a:rPr lang="en-US" dirty="0"/>
              <a:t> </a:t>
            </a:r>
            <a:r>
              <a:rPr lang="en-US" dirty="0" err="1"/>
              <a:t>menggigit</a:t>
            </a:r>
            <a:r>
              <a:rPr lang="en-US" dirty="0"/>
              <a:t> </a:t>
            </a:r>
            <a:r>
              <a:rPr lang="en-US" dirty="0" err="1"/>
              <a:t>karung</a:t>
            </a:r>
            <a:r>
              <a:rPr lang="en-US" dirty="0"/>
              <a:t> </a:t>
            </a:r>
            <a:r>
              <a:rPr lang="en-US" dirty="0" err="1"/>
              <a:t>berisi</a:t>
            </a:r>
            <a:r>
              <a:rPr lang="en-US" dirty="0"/>
              <a:t> </a:t>
            </a:r>
            <a:r>
              <a:rPr lang="en-US" dirty="0" err="1"/>
              <a:t>gabah</a:t>
            </a:r>
            <a:r>
              <a:rPr lang="en-US" dirty="0"/>
              <a:t> dan </a:t>
            </a:r>
            <a:r>
              <a:rPr lang="en-US" dirty="0" err="1"/>
              <a:t>memakannya</a:t>
            </a:r>
            <a:r>
              <a:rPr lang="en-US" dirty="0"/>
              <a:t>.</a:t>
            </a:r>
            <a:endParaRPr lang="id-ID" dirty="0"/>
          </a:p>
        </p:txBody>
      </p:sp>
    </p:spTree>
    <p:extLst>
      <p:ext uri="{BB962C8B-B14F-4D97-AF65-F5344CB8AC3E}">
        <p14:creationId xmlns:p14="http://schemas.microsoft.com/office/powerpoint/2010/main" val="110828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CC362-71A8-4BE3-8671-AC55B8B3A835}"/>
              </a:ext>
            </a:extLst>
          </p:cNvPr>
          <p:cNvSpPr>
            <a:spLocks noGrp="1"/>
          </p:cNvSpPr>
          <p:nvPr>
            <p:ph idx="1"/>
          </p:nvPr>
        </p:nvSpPr>
        <p:spPr>
          <a:xfrm>
            <a:off x="1088572" y="304800"/>
            <a:ext cx="8984342" cy="6400800"/>
          </a:xfrm>
        </p:spPr>
        <p:txBody>
          <a:bodyPr>
            <a:normAutofit/>
          </a:bodyPr>
          <a:lstStyle/>
          <a:p>
            <a:pPr marL="0" indent="0">
              <a:buNone/>
            </a:pPr>
            <a:r>
              <a:rPr lang="id-ID" dirty="0"/>
              <a:t>Dalam </a:t>
            </a:r>
            <a:r>
              <a:rPr lang="en-US" dirty="0" err="1"/>
              <a:t>tugas</a:t>
            </a:r>
            <a:r>
              <a:rPr lang="en-US" dirty="0"/>
              <a:t> </a:t>
            </a:r>
            <a:r>
              <a:rPr lang="en-US" dirty="0" err="1"/>
              <a:t>ini</a:t>
            </a:r>
            <a:r>
              <a:rPr lang="en-US" dirty="0"/>
              <a:t> </a:t>
            </a:r>
            <a:r>
              <a:rPr lang="en-US" dirty="0" err="1"/>
              <a:t>menggunakan</a:t>
            </a:r>
            <a:r>
              <a:rPr lang="id-ID" dirty="0"/>
              <a:t> </a:t>
            </a:r>
            <a:r>
              <a:rPr lang="en-US" dirty="0"/>
              <a:t>:</a:t>
            </a:r>
          </a:p>
          <a:p>
            <a:r>
              <a:rPr lang="id-ID" dirty="0"/>
              <a:t>Sensor</a:t>
            </a:r>
            <a:r>
              <a:rPr lang="en-US" dirty="0"/>
              <a:t> </a:t>
            </a:r>
            <a:r>
              <a:rPr lang="id-ID" dirty="0"/>
              <a:t>deteksi gerakan / PIR (Passive infrared)</a:t>
            </a:r>
            <a:r>
              <a:rPr lang="en-US" dirty="0"/>
              <a:t> </a:t>
            </a:r>
            <a:r>
              <a:rPr lang="en-US" dirty="0" err="1"/>
              <a:t>sebagai</a:t>
            </a:r>
            <a:r>
              <a:rPr lang="en-US" dirty="0"/>
              <a:t> input </a:t>
            </a:r>
          </a:p>
          <a:p>
            <a:r>
              <a:rPr lang="en-US" dirty="0"/>
              <a:t>Led </a:t>
            </a:r>
            <a:r>
              <a:rPr lang="en-US" dirty="0" err="1"/>
              <a:t>sebagai</a:t>
            </a:r>
            <a:r>
              <a:rPr lang="en-US" dirty="0"/>
              <a:t> output</a:t>
            </a:r>
          </a:p>
          <a:p>
            <a:r>
              <a:rPr lang="en-US" dirty="0"/>
              <a:t>Resistor 220 ohm</a:t>
            </a:r>
          </a:p>
          <a:p>
            <a:r>
              <a:rPr lang="en-US" dirty="0"/>
              <a:t>Tweeter ultrasonic 42kHz </a:t>
            </a:r>
            <a:r>
              <a:rPr lang="en-US" dirty="0" err="1"/>
              <a:t>ukuran</a:t>
            </a:r>
            <a:r>
              <a:rPr lang="en-US" dirty="0"/>
              <a:t> 1,6 inch </a:t>
            </a:r>
            <a:r>
              <a:rPr lang="en-US" dirty="0" err="1"/>
              <a:t>sebagai</a:t>
            </a:r>
            <a:r>
              <a:rPr lang="en-US" dirty="0"/>
              <a:t> output</a:t>
            </a:r>
          </a:p>
          <a:p>
            <a:r>
              <a:rPr lang="id-ID" dirty="0"/>
              <a:t>Modul WiFi nodemcu </a:t>
            </a:r>
            <a:endParaRPr lang="en-US" dirty="0"/>
          </a:p>
          <a:p>
            <a:r>
              <a:rPr lang="en-US" dirty="0"/>
              <a:t>Breadboard</a:t>
            </a:r>
          </a:p>
          <a:p>
            <a:r>
              <a:rPr lang="en-US" dirty="0"/>
              <a:t>Kabel jumper</a:t>
            </a:r>
          </a:p>
          <a:p>
            <a:r>
              <a:rPr lang="en-US" dirty="0"/>
              <a:t>Blynk</a:t>
            </a:r>
          </a:p>
          <a:p>
            <a:endParaRPr lang="en-US" dirty="0"/>
          </a:p>
        </p:txBody>
      </p:sp>
    </p:spTree>
    <p:extLst>
      <p:ext uri="{BB962C8B-B14F-4D97-AF65-F5344CB8AC3E}">
        <p14:creationId xmlns:p14="http://schemas.microsoft.com/office/powerpoint/2010/main" val="403952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0BBB16-6459-4A5E-A4CC-54E0F5C91029}"/>
              </a:ext>
            </a:extLst>
          </p:cNvPr>
          <p:cNvSpPr>
            <a:spLocks noGrp="1"/>
          </p:cNvSpPr>
          <p:nvPr>
            <p:ph idx="1"/>
          </p:nvPr>
        </p:nvSpPr>
        <p:spPr>
          <a:xfrm>
            <a:off x="914400" y="649706"/>
            <a:ext cx="9135453" cy="5598694"/>
          </a:xfrm>
        </p:spPr>
        <p:txBody>
          <a:bodyPr>
            <a:normAutofit/>
          </a:bodyPr>
          <a:lstStyle/>
          <a:p>
            <a:pPr marL="0" indent="0">
              <a:buNone/>
            </a:pPr>
            <a:r>
              <a:rPr lang="id-ID" dirty="0"/>
              <a:t>Ketika ada tubuh (manusia, hewan atau tubuh yang memancarkan radiasi inframerah) yang memancarkan gelombang panas mendekati lokasi pemasangan proyek </a:t>
            </a:r>
            <a:r>
              <a:rPr lang="en-US" dirty="0" err="1"/>
              <a:t>ini</a:t>
            </a:r>
            <a:r>
              <a:rPr lang="id-ID" dirty="0"/>
              <a:t>. Sensor gerak PIR akan langsung mendeteksi keberadaannya dan membunyikan </a:t>
            </a:r>
            <a:r>
              <a:rPr lang="en-US" dirty="0"/>
              <a:t>tweeter ultrasonic 42kHz yang mana </a:t>
            </a:r>
            <a:r>
              <a:rPr lang="en-US" dirty="0" err="1"/>
              <a:t>manusia</a:t>
            </a:r>
            <a:r>
              <a:rPr lang="en-US" dirty="0"/>
              <a:t> </a:t>
            </a:r>
            <a:r>
              <a:rPr lang="en-US" dirty="0" err="1"/>
              <a:t>tidak</a:t>
            </a:r>
            <a:r>
              <a:rPr lang="en-US" dirty="0"/>
              <a:t> </a:t>
            </a:r>
            <a:r>
              <a:rPr lang="en-US" dirty="0" err="1"/>
              <a:t>bisa</a:t>
            </a:r>
            <a:r>
              <a:rPr lang="en-US" dirty="0"/>
              <a:t> </a:t>
            </a:r>
            <a:r>
              <a:rPr lang="en-US" dirty="0" err="1"/>
              <a:t>mendengar</a:t>
            </a:r>
            <a:r>
              <a:rPr lang="en-US" dirty="0"/>
              <a:t> </a:t>
            </a:r>
            <a:r>
              <a:rPr lang="en-US" dirty="0" err="1"/>
              <a:t>gelombang</a:t>
            </a:r>
            <a:r>
              <a:rPr lang="en-US" dirty="0"/>
              <a:t> </a:t>
            </a:r>
            <a:r>
              <a:rPr lang="en-US" dirty="0" err="1"/>
              <a:t>frekuensi</a:t>
            </a:r>
            <a:r>
              <a:rPr lang="en-US" dirty="0"/>
              <a:t> </a:t>
            </a:r>
            <a:r>
              <a:rPr lang="en-US" dirty="0" err="1"/>
              <a:t>sebesar</a:t>
            </a:r>
            <a:r>
              <a:rPr lang="en-US" dirty="0"/>
              <a:t> </a:t>
            </a:r>
            <a:r>
              <a:rPr lang="en-US" dirty="0" err="1"/>
              <a:t>itu</a:t>
            </a:r>
            <a:r>
              <a:rPr lang="id-ID" dirty="0"/>
              <a:t>. </a:t>
            </a:r>
            <a:r>
              <a:rPr lang="en-US" dirty="0" err="1"/>
              <a:t>Namun</a:t>
            </a:r>
            <a:r>
              <a:rPr lang="en-US" dirty="0"/>
              <a:t> </a:t>
            </a:r>
            <a:r>
              <a:rPr lang="en-US" dirty="0" err="1"/>
              <a:t>tidak</a:t>
            </a:r>
            <a:r>
              <a:rPr lang="en-US" dirty="0"/>
              <a:t> </a:t>
            </a:r>
            <a:r>
              <a:rPr lang="en-US" dirty="0" err="1"/>
              <a:t>dengan</a:t>
            </a:r>
            <a:r>
              <a:rPr lang="en-US" dirty="0"/>
              <a:t> </a:t>
            </a:r>
            <a:r>
              <a:rPr lang="en-US" dirty="0" err="1"/>
              <a:t>hewan</a:t>
            </a:r>
            <a:r>
              <a:rPr lang="en-US" dirty="0"/>
              <a:t> </a:t>
            </a:r>
            <a:r>
              <a:rPr lang="en-US" dirty="0" err="1"/>
              <a:t>pengerat</a:t>
            </a:r>
            <a:r>
              <a:rPr lang="en-US" dirty="0"/>
              <a:t> </a:t>
            </a:r>
            <a:r>
              <a:rPr lang="en-US" dirty="0" err="1"/>
              <a:t>seperti</a:t>
            </a:r>
            <a:r>
              <a:rPr lang="en-US" dirty="0"/>
              <a:t> </a:t>
            </a:r>
            <a:r>
              <a:rPr lang="en-US" dirty="0" err="1"/>
              <a:t>tikus</a:t>
            </a:r>
            <a:r>
              <a:rPr lang="en-US" dirty="0"/>
              <a:t>, yang mana </a:t>
            </a:r>
            <a:r>
              <a:rPr lang="en-US" dirty="0" err="1"/>
              <a:t>gelombang</a:t>
            </a:r>
            <a:r>
              <a:rPr lang="en-US" dirty="0"/>
              <a:t> </a:t>
            </a:r>
            <a:r>
              <a:rPr lang="en-US" dirty="0" err="1"/>
              <a:t>tersebut</a:t>
            </a:r>
            <a:r>
              <a:rPr lang="en-US" dirty="0"/>
              <a:t> </a:t>
            </a:r>
            <a:r>
              <a:rPr lang="en-US" dirty="0" err="1"/>
              <a:t>akan</a:t>
            </a:r>
            <a:r>
              <a:rPr lang="en-US" dirty="0"/>
              <a:t> sangat </a:t>
            </a:r>
            <a:r>
              <a:rPr lang="en-US" dirty="0" err="1"/>
              <a:t>mengganggu</a:t>
            </a:r>
            <a:r>
              <a:rPr lang="en-US" dirty="0"/>
              <a:t> </a:t>
            </a:r>
            <a:r>
              <a:rPr lang="en-US" dirty="0" err="1"/>
              <a:t>pendengarannya</a:t>
            </a:r>
            <a:r>
              <a:rPr lang="en-US" dirty="0"/>
              <a:t>. Dan </a:t>
            </a:r>
            <a:r>
              <a:rPr lang="en-US" dirty="0" err="1"/>
              <a:t>kemudian</a:t>
            </a:r>
            <a:r>
              <a:rPr lang="en-US" dirty="0"/>
              <a:t> </a:t>
            </a:r>
            <a:r>
              <a:rPr lang="en-US" dirty="0" err="1"/>
              <a:t>ttikus</a:t>
            </a:r>
            <a:r>
              <a:rPr lang="en-US" dirty="0"/>
              <a:t> yang </a:t>
            </a:r>
            <a:r>
              <a:rPr lang="en-US" dirty="0" err="1"/>
              <a:t>berada</a:t>
            </a:r>
            <a:r>
              <a:rPr lang="en-US" dirty="0"/>
              <a:t> </a:t>
            </a:r>
            <a:r>
              <a:rPr lang="en-US" dirty="0" err="1"/>
              <a:t>dilokasi</a:t>
            </a:r>
            <a:r>
              <a:rPr lang="en-US" dirty="0"/>
              <a:t> </a:t>
            </a:r>
            <a:r>
              <a:rPr lang="en-US" dirty="0" err="1"/>
              <a:t>akan</a:t>
            </a:r>
            <a:r>
              <a:rPr lang="en-US" dirty="0"/>
              <a:t> </a:t>
            </a:r>
            <a:r>
              <a:rPr lang="en-US" dirty="0" err="1"/>
              <a:t>menghindari</a:t>
            </a:r>
            <a:r>
              <a:rPr lang="en-US" dirty="0"/>
              <a:t> </a:t>
            </a:r>
            <a:r>
              <a:rPr lang="en-US" dirty="0" err="1"/>
              <a:t>gelombang</a:t>
            </a:r>
            <a:r>
              <a:rPr lang="en-US" dirty="0"/>
              <a:t> </a:t>
            </a:r>
            <a:r>
              <a:rPr lang="en-US" dirty="0" err="1"/>
              <a:t>suara</a:t>
            </a:r>
            <a:r>
              <a:rPr lang="en-US" dirty="0"/>
              <a:t> </a:t>
            </a:r>
            <a:r>
              <a:rPr lang="en-US" dirty="0" err="1"/>
              <a:t>tersebut</a:t>
            </a:r>
            <a:r>
              <a:rPr lang="en-US" dirty="0"/>
              <a:t>. </a:t>
            </a:r>
            <a:r>
              <a:rPr lang="id-ID" dirty="0"/>
              <a:t>Setiap tubuh memancarkan gelombang panas dan gelombang panas mengandung jatah inframerah. Semakin banyak tubuh memancarkan panas semakin banyak radiasi infra merah. Umumnya tubuh makhluk hidup mengeluarkan lebih banyak panas daripada bahan mentah. Sehingga sensor pir dapat digunakan untuk mendeteksi gerakan makhluk hidup.</a:t>
            </a:r>
          </a:p>
          <a:p>
            <a:endParaRPr lang="id-ID" dirty="0"/>
          </a:p>
        </p:txBody>
      </p:sp>
    </p:spTree>
    <p:extLst>
      <p:ext uri="{BB962C8B-B14F-4D97-AF65-F5344CB8AC3E}">
        <p14:creationId xmlns:p14="http://schemas.microsoft.com/office/powerpoint/2010/main" val="212268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6260-DFF9-41EE-910F-4F8FE78A9556}"/>
              </a:ext>
            </a:extLst>
          </p:cNvPr>
          <p:cNvSpPr>
            <a:spLocks noGrp="1"/>
          </p:cNvSpPr>
          <p:nvPr>
            <p:ph type="title"/>
          </p:nvPr>
        </p:nvSpPr>
        <p:spPr/>
        <p:txBody>
          <a:bodyPr/>
          <a:lstStyle/>
          <a:p>
            <a:r>
              <a:rPr lang="en-US" dirty="0" err="1"/>
              <a:t>Rangkaian</a:t>
            </a:r>
            <a:r>
              <a:rPr lang="en-US" dirty="0"/>
              <a:t> </a:t>
            </a:r>
            <a:r>
              <a:rPr lang="en-US" dirty="0" err="1"/>
              <a:t>hasil</a:t>
            </a:r>
            <a:endParaRPr lang="id-ID" dirty="0"/>
          </a:p>
        </p:txBody>
      </p:sp>
      <p:graphicFrame>
        <p:nvGraphicFramePr>
          <p:cNvPr id="4" name="Table 4">
            <a:extLst>
              <a:ext uri="{FF2B5EF4-FFF2-40B4-BE49-F238E27FC236}">
                <a16:creationId xmlns:a16="http://schemas.microsoft.com/office/drawing/2014/main" id="{9F2CE616-9CCF-446F-9B7C-4EDA61FE23F1}"/>
              </a:ext>
            </a:extLst>
          </p:cNvPr>
          <p:cNvGraphicFramePr>
            <a:graphicFrameLocks noGrp="1"/>
          </p:cNvGraphicFramePr>
          <p:nvPr>
            <p:ph idx="1"/>
            <p:extLst>
              <p:ext uri="{D42A27DB-BD31-4B8C-83A1-F6EECF244321}">
                <p14:modId xmlns:p14="http://schemas.microsoft.com/office/powerpoint/2010/main" val="1383760891"/>
              </p:ext>
            </p:extLst>
          </p:nvPr>
        </p:nvGraphicFramePr>
        <p:xfrm>
          <a:off x="1103313" y="1853248"/>
          <a:ext cx="8947149" cy="4273000"/>
        </p:xfrm>
        <a:graphic>
          <a:graphicData uri="http://schemas.openxmlformats.org/drawingml/2006/table">
            <a:tbl>
              <a:tblPr firstRow="1" bandRow="1">
                <a:tableStyleId>{5C22544A-7EE6-4342-B048-85BDC9FD1C3A}</a:tableStyleId>
              </a:tblPr>
              <a:tblGrid>
                <a:gridCol w="966119">
                  <a:extLst>
                    <a:ext uri="{9D8B030D-6E8A-4147-A177-3AD203B41FA5}">
                      <a16:colId xmlns:a16="http://schemas.microsoft.com/office/drawing/2014/main" val="461903267"/>
                    </a:ext>
                  </a:extLst>
                </a:gridCol>
                <a:gridCol w="4998647">
                  <a:extLst>
                    <a:ext uri="{9D8B030D-6E8A-4147-A177-3AD203B41FA5}">
                      <a16:colId xmlns:a16="http://schemas.microsoft.com/office/drawing/2014/main" val="3388989508"/>
                    </a:ext>
                  </a:extLst>
                </a:gridCol>
                <a:gridCol w="2982383">
                  <a:extLst>
                    <a:ext uri="{9D8B030D-6E8A-4147-A177-3AD203B41FA5}">
                      <a16:colId xmlns:a16="http://schemas.microsoft.com/office/drawing/2014/main" val="228025072"/>
                    </a:ext>
                  </a:extLst>
                </a:gridCol>
              </a:tblGrid>
              <a:tr h="534125">
                <a:tc>
                  <a:txBody>
                    <a:bodyPr/>
                    <a:lstStyle/>
                    <a:p>
                      <a:r>
                        <a:rPr lang="en-US" dirty="0"/>
                        <a:t>No</a:t>
                      </a:r>
                      <a:endParaRPr lang="id-ID" dirty="0"/>
                    </a:p>
                  </a:txBody>
                  <a:tcPr/>
                </a:tc>
                <a:tc>
                  <a:txBody>
                    <a:bodyPr/>
                    <a:lstStyle/>
                    <a:p>
                      <a:r>
                        <a:rPr lang="en-US" dirty="0"/>
                        <a:t>Pin sensor</a:t>
                      </a:r>
                      <a:endParaRPr lang="id-ID" dirty="0"/>
                    </a:p>
                  </a:txBody>
                  <a:tcPr/>
                </a:tc>
                <a:tc>
                  <a:txBody>
                    <a:bodyPr/>
                    <a:lstStyle/>
                    <a:p>
                      <a:r>
                        <a:rPr lang="en-US" dirty="0"/>
                        <a:t>Pin </a:t>
                      </a:r>
                      <a:r>
                        <a:rPr lang="en-US" dirty="0" err="1"/>
                        <a:t>nodeMCU</a:t>
                      </a:r>
                      <a:endParaRPr lang="id-ID" dirty="0"/>
                    </a:p>
                  </a:txBody>
                  <a:tcPr/>
                </a:tc>
                <a:extLst>
                  <a:ext uri="{0D108BD9-81ED-4DB2-BD59-A6C34878D82A}">
                    <a16:rowId xmlns:a16="http://schemas.microsoft.com/office/drawing/2014/main" val="1223775560"/>
                  </a:ext>
                </a:extLst>
              </a:tr>
              <a:tr h="534125">
                <a:tc>
                  <a:txBody>
                    <a:bodyPr/>
                    <a:lstStyle/>
                    <a:p>
                      <a:r>
                        <a:rPr lang="en-US" dirty="0"/>
                        <a:t>1</a:t>
                      </a:r>
                      <a:endParaRPr lang="id-ID" dirty="0"/>
                    </a:p>
                  </a:txBody>
                  <a:tcPr/>
                </a:tc>
                <a:tc>
                  <a:txBody>
                    <a:bodyPr/>
                    <a:lstStyle/>
                    <a:p>
                      <a:r>
                        <a:rPr lang="en-US" dirty="0"/>
                        <a:t>PIR pin output</a:t>
                      </a:r>
                      <a:endParaRPr lang="id-ID" dirty="0"/>
                    </a:p>
                  </a:txBody>
                  <a:tcPr/>
                </a:tc>
                <a:tc>
                  <a:txBody>
                    <a:bodyPr/>
                    <a:lstStyle/>
                    <a:p>
                      <a:r>
                        <a:rPr lang="en-US" dirty="0"/>
                        <a:t>Pin D1</a:t>
                      </a:r>
                      <a:endParaRPr lang="id-ID" dirty="0"/>
                    </a:p>
                  </a:txBody>
                  <a:tcPr/>
                </a:tc>
                <a:extLst>
                  <a:ext uri="{0D108BD9-81ED-4DB2-BD59-A6C34878D82A}">
                    <a16:rowId xmlns:a16="http://schemas.microsoft.com/office/drawing/2014/main" val="4188433164"/>
                  </a:ext>
                </a:extLst>
              </a:tr>
              <a:tr h="534125">
                <a:tc>
                  <a:txBody>
                    <a:bodyPr/>
                    <a:lstStyle/>
                    <a:p>
                      <a:r>
                        <a:rPr lang="en-US" dirty="0"/>
                        <a:t>2</a:t>
                      </a:r>
                      <a:endParaRPr lang="id-ID" dirty="0"/>
                    </a:p>
                  </a:txBody>
                  <a:tcPr/>
                </a:tc>
                <a:tc>
                  <a:txBody>
                    <a:bodyPr/>
                    <a:lstStyle/>
                    <a:p>
                      <a:r>
                        <a:rPr lang="en-US" dirty="0"/>
                        <a:t>PIR pin VCC</a:t>
                      </a:r>
                      <a:endParaRPr lang="id-ID" dirty="0"/>
                    </a:p>
                  </a:txBody>
                  <a:tcPr/>
                </a:tc>
                <a:tc>
                  <a:txBody>
                    <a:bodyPr/>
                    <a:lstStyle/>
                    <a:p>
                      <a:r>
                        <a:rPr lang="en-US" dirty="0"/>
                        <a:t>Pin 3V</a:t>
                      </a:r>
                      <a:endParaRPr lang="id-ID" dirty="0"/>
                    </a:p>
                  </a:txBody>
                  <a:tcPr/>
                </a:tc>
                <a:extLst>
                  <a:ext uri="{0D108BD9-81ED-4DB2-BD59-A6C34878D82A}">
                    <a16:rowId xmlns:a16="http://schemas.microsoft.com/office/drawing/2014/main" val="1363550594"/>
                  </a:ext>
                </a:extLst>
              </a:tr>
              <a:tr h="534125">
                <a:tc>
                  <a:txBody>
                    <a:bodyPr/>
                    <a:lstStyle/>
                    <a:p>
                      <a:r>
                        <a:rPr lang="en-US" dirty="0"/>
                        <a:t>3</a:t>
                      </a:r>
                      <a:endParaRPr lang="id-ID" dirty="0"/>
                    </a:p>
                  </a:txBody>
                  <a:tcPr/>
                </a:tc>
                <a:tc>
                  <a:txBody>
                    <a:bodyPr/>
                    <a:lstStyle/>
                    <a:p>
                      <a:r>
                        <a:rPr lang="en-US" dirty="0"/>
                        <a:t>PIR pin GND</a:t>
                      </a:r>
                      <a:endParaRPr lang="id-ID" dirty="0"/>
                    </a:p>
                  </a:txBody>
                  <a:tcPr/>
                </a:tc>
                <a:tc>
                  <a:txBody>
                    <a:bodyPr/>
                    <a:lstStyle/>
                    <a:p>
                      <a:r>
                        <a:rPr lang="en-US" dirty="0"/>
                        <a:t>Pin GND</a:t>
                      </a:r>
                      <a:endParaRPr lang="id-ID" dirty="0"/>
                    </a:p>
                  </a:txBody>
                  <a:tcPr/>
                </a:tc>
                <a:extLst>
                  <a:ext uri="{0D108BD9-81ED-4DB2-BD59-A6C34878D82A}">
                    <a16:rowId xmlns:a16="http://schemas.microsoft.com/office/drawing/2014/main" val="3810906442"/>
                  </a:ext>
                </a:extLst>
              </a:tr>
              <a:tr h="534125">
                <a:tc>
                  <a:txBody>
                    <a:bodyPr/>
                    <a:lstStyle/>
                    <a:p>
                      <a:r>
                        <a:rPr lang="en-US" dirty="0"/>
                        <a:t>4</a:t>
                      </a:r>
                      <a:endParaRPr lang="id-ID" dirty="0"/>
                    </a:p>
                  </a:txBody>
                  <a:tcPr/>
                </a:tc>
                <a:tc>
                  <a:txBody>
                    <a:bodyPr/>
                    <a:lstStyle/>
                    <a:p>
                      <a:r>
                        <a:rPr lang="en-US" dirty="0"/>
                        <a:t>LED pin + dan Resistor 220 ohm</a:t>
                      </a:r>
                      <a:endParaRPr lang="id-ID" dirty="0"/>
                    </a:p>
                  </a:txBody>
                  <a:tcPr/>
                </a:tc>
                <a:tc>
                  <a:txBody>
                    <a:bodyPr/>
                    <a:lstStyle/>
                    <a:p>
                      <a:r>
                        <a:rPr lang="en-US" dirty="0"/>
                        <a:t>Pin D7</a:t>
                      </a:r>
                      <a:endParaRPr lang="id-ID" dirty="0"/>
                    </a:p>
                  </a:txBody>
                  <a:tcPr/>
                </a:tc>
                <a:extLst>
                  <a:ext uri="{0D108BD9-81ED-4DB2-BD59-A6C34878D82A}">
                    <a16:rowId xmlns:a16="http://schemas.microsoft.com/office/drawing/2014/main" val="4293452304"/>
                  </a:ext>
                </a:extLst>
              </a:tr>
              <a:tr h="534125">
                <a:tc>
                  <a:txBody>
                    <a:bodyPr/>
                    <a:lstStyle/>
                    <a:p>
                      <a:r>
                        <a:rPr lang="en-US" dirty="0"/>
                        <a:t>5</a:t>
                      </a:r>
                      <a:endParaRPr lang="id-ID" dirty="0"/>
                    </a:p>
                  </a:txBody>
                  <a:tcPr/>
                </a:tc>
                <a:tc>
                  <a:txBody>
                    <a:bodyPr/>
                    <a:lstStyle/>
                    <a:p>
                      <a:r>
                        <a:rPr lang="en-US" dirty="0"/>
                        <a:t>LED pin -</a:t>
                      </a:r>
                      <a:endParaRPr lang="id-ID" dirty="0"/>
                    </a:p>
                  </a:txBody>
                  <a:tcPr/>
                </a:tc>
                <a:tc>
                  <a:txBody>
                    <a:bodyPr/>
                    <a:lstStyle/>
                    <a:p>
                      <a:r>
                        <a:rPr lang="en-US" dirty="0"/>
                        <a:t>Pin GND</a:t>
                      </a:r>
                      <a:endParaRPr lang="id-ID" dirty="0"/>
                    </a:p>
                  </a:txBody>
                  <a:tcPr/>
                </a:tc>
                <a:extLst>
                  <a:ext uri="{0D108BD9-81ED-4DB2-BD59-A6C34878D82A}">
                    <a16:rowId xmlns:a16="http://schemas.microsoft.com/office/drawing/2014/main" val="3536437526"/>
                  </a:ext>
                </a:extLst>
              </a:tr>
              <a:tr h="534125">
                <a:tc>
                  <a:txBody>
                    <a:bodyPr/>
                    <a:lstStyle/>
                    <a:p>
                      <a:r>
                        <a:rPr lang="en-US" dirty="0"/>
                        <a:t>6</a:t>
                      </a:r>
                      <a:endParaRPr lang="id-ID" dirty="0"/>
                    </a:p>
                  </a:txBody>
                  <a:tcPr/>
                </a:tc>
                <a:tc>
                  <a:txBody>
                    <a:bodyPr/>
                    <a:lstStyle/>
                    <a:p>
                      <a:r>
                        <a:rPr lang="en-US" dirty="0"/>
                        <a:t>Tweeter ultrasonic +</a:t>
                      </a:r>
                      <a:endParaRPr lang="id-ID" dirty="0"/>
                    </a:p>
                  </a:txBody>
                  <a:tcPr/>
                </a:tc>
                <a:tc>
                  <a:txBody>
                    <a:bodyPr/>
                    <a:lstStyle/>
                    <a:p>
                      <a:r>
                        <a:rPr lang="en-US" dirty="0"/>
                        <a:t>Pin D5</a:t>
                      </a:r>
                      <a:endParaRPr lang="id-ID" dirty="0"/>
                    </a:p>
                  </a:txBody>
                  <a:tcPr/>
                </a:tc>
                <a:extLst>
                  <a:ext uri="{0D108BD9-81ED-4DB2-BD59-A6C34878D82A}">
                    <a16:rowId xmlns:a16="http://schemas.microsoft.com/office/drawing/2014/main" val="2353624189"/>
                  </a:ext>
                </a:extLst>
              </a:tr>
              <a:tr h="534125">
                <a:tc>
                  <a:txBody>
                    <a:bodyPr/>
                    <a:lstStyle/>
                    <a:p>
                      <a:r>
                        <a:rPr lang="en-US" dirty="0"/>
                        <a:t>7</a:t>
                      </a:r>
                      <a:endParaRPr lang="id-ID"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Tweeter ultrasonic -</a:t>
                      </a:r>
                      <a:endParaRPr lang="id-ID" dirty="0"/>
                    </a:p>
                  </a:txBody>
                  <a:tcPr/>
                </a:tc>
                <a:tc>
                  <a:txBody>
                    <a:bodyPr/>
                    <a:lstStyle/>
                    <a:p>
                      <a:r>
                        <a:rPr lang="en-US" dirty="0"/>
                        <a:t>Pin GND</a:t>
                      </a:r>
                      <a:endParaRPr lang="id-ID" dirty="0"/>
                    </a:p>
                  </a:txBody>
                  <a:tcPr/>
                </a:tc>
                <a:extLst>
                  <a:ext uri="{0D108BD9-81ED-4DB2-BD59-A6C34878D82A}">
                    <a16:rowId xmlns:a16="http://schemas.microsoft.com/office/drawing/2014/main" val="3931210761"/>
                  </a:ext>
                </a:extLst>
              </a:tr>
            </a:tbl>
          </a:graphicData>
        </a:graphic>
      </p:graphicFrame>
    </p:spTree>
    <p:extLst>
      <p:ext uri="{BB962C8B-B14F-4D97-AF65-F5344CB8AC3E}">
        <p14:creationId xmlns:p14="http://schemas.microsoft.com/office/powerpoint/2010/main" val="331257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9232-81F9-4E76-AA62-1E5F256E79E8}"/>
              </a:ext>
            </a:extLst>
          </p:cNvPr>
          <p:cNvSpPr>
            <a:spLocks noGrp="1"/>
          </p:cNvSpPr>
          <p:nvPr>
            <p:ph type="title"/>
          </p:nvPr>
        </p:nvSpPr>
        <p:spPr/>
        <p:txBody>
          <a:bodyPr/>
          <a:lstStyle/>
          <a:p>
            <a:r>
              <a:rPr lang="en-US" dirty="0" err="1"/>
              <a:t>Rangkaian</a:t>
            </a:r>
            <a:r>
              <a:rPr lang="en-US" dirty="0"/>
              <a:t> </a:t>
            </a:r>
            <a:r>
              <a:rPr lang="en-US" dirty="0" err="1"/>
              <a:t>hasil</a:t>
            </a:r>
            <a:endParaRPr lang="id-ID" dirty="0"/>
          </a:p>
        </p:txBody>
      </p:sp>
      <p:pic>
        <p:nvPicPr>
          <p:cNvPr id="5" name="Content Placeholder 4">
            <a:extLst>
              <a:ext uri="{FF2B5EF4-FFF2-40B4-BE49-F238E27FC236}">
                <a16:creationId xmlns:a16="http://schemas.microsoft.com/office/drawing/2014/main" id="{DEA7CA83-6D5A-4B26-A8EF-58E9D29D2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7322" y="2052638"/>
            <a:ext cx="7459132" cy="4195762"/>
          </a:xfrm>
        </p:spPr>
      </p:pic>
    </p:spTree>
    <p:extLst>
      <p:ext uri="{BB962C8B-B14F-4D97-AF65-F5344CB8AC3E}">
        <p14:creationId xmlns:p14="http://schemas.microsoft.com/office/powerpoint/2010/main" val="272915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C1E1-5411-4F10-BD91-828B22646A82}"/>
              </a:ext>
            </a:extLst>
          </p:cNvPr>
          <p:cNvSpPr>
            <a:spLocks noGrp="1"/>
          </p:cNvSpPr>
          <p:nvPr>
            <p:ph type="title"/>
          </p:nvPr>
        </p:nvSpPr>
        <p:spPr/>
        <p:txBody>
          <a:bodyPr/>
          <a:lstStyle/>
          <a:p>
            <a:r>
              <a:rPr lang="en-US" dirty="0"/>
              <a:t>Source code</a:t>
            </a:r>
            <a:endParaRPr lang="id-ID" dirty="0"/>
          </a:p>
        </p:txBody>
      </p:sp>
      <p:sp>
        <p:nvSpPr>
          <p:cNvPr id="3" name="Content Placeholder 2">
            <a:extLst>
              <a:ext uri="{FF2B5EF4-FFF2-40B4-BE49-F238E27FC236}">
                <a16:creationId xmlns:a16="http://schemas.microsoft.com/office/drawing/2014/main" id="{2A070448-71D4-4129-B2AD-EA2BB847376F}"/>
              </a:ext>
            </a:extLst>
          </p:cNvPr>
          <p:cNvSpPr>
            <a:spLocks noGrp="1"/>
          </p:cNvSpPr>
          <p:nvPr>
            <p:ph idx="1"/>
          </p:nvPr>
        </p:nvSpPr>
        <p:spPr>
          <a:xfrm>
            <a:off x="914400" y="1540042"/>
            <a:ext cx="9135453" cy="4708357"/>
          </a:xfrm>
        </p:spPr>
        <p:txBody>
          <a:bodyPr>
            <a:normAutofit fontScale="85000" lnSpcReduction="10000"/>
          </a:bodyPr>
          <a:lstStyle/>
          <a:p>
            <a:pPr marL="0" indent="0">
              <a:buNone/>
            </a:pPr>
            <a:r>
              <a:rPr lang="id-ID" dirty="0"/>
              <a:t>#include &lt;ESP8266WiFi.h&gt;</a:t>
            </a:r>
          </a:p>
          <a:p>
            <a:pPr marL="0" indent="0">
              <a:buNone/>
            </a:pPr>
            <a:r>
              <a:rPr lang="id-ID" dirty="0"/>
              <a:t>#include &lt;BlynkSimpleEsp8266.h&gt;</a:t>
            </a:r>
          </a:p>
          <a:p>
            <a:pPr marL="0" indent="0">
              <a:buNone/>
            </a:pPr>
            <a:r>
              <a:rPr lang="id-ID" dirty="0"/>
              <a:t>#define BLYNK_PRINT Serial</a:t>
            </a:r>
          </a:p>
          <a:p>
            <a:pPr marL="0" indent="0">
              <a:buNone/>
            </a:pPr>
            <a:endParaRPr lang="id-ID" dirty="0"/>
          </a:p>
          <a:p>
            <a:pPr marL="0" indent="0">
              <a:buNone/>
            </a:pPr>
            <a:r>
              <a:rPr lang="id-ID" dirty="0"/>
              <a:t>char auth[] = "P44sIKvcSe9UNA6ykvrq7HVxF90YZwDg";</a:t>
            </a:r>
          </a:p>
          <a:p>
            <a:pPr marL="0" indent="0">
              <a:buNone/>
            </a:pPr>
            <a:endParaRPr lang="id-ID" dirty="0"/>
          </a:p>
          <a:p>
            <a:pPr marL="0" indent="0">
              <a:buNone/>
            </a:pPr>
            <a:r>
              <a:rPr lang="id-ID" dirty="0"/>
              <a:t>char ssid[] = "Harapan Bangsa";</a:t>
            </a:r>
          </a:p>
          <a:p>
            <a:pPr marL="0" indent="0">
              <a:buNone/>
            </a:pPr>
            <a:r>
              <a:rPr lang="id-ID" dirty="0"/>
              <a:t>char password[] = "Jangantoxic";</a:t>
            </a:r>
          </a:p>
          <a:p>
            <a:pPr marL="0" indent="0">
              <a:buNone/>
            </a:pPr>
            <a:endParaRPr lang="id-ID" dirty="0"/>
          </a:p>
          <a:p>
            <a:pPr marL="0" indent="0">
              <a:buNone/>
            </a:pPr>
            <a:r>
              <a:rPr lang="id-ID" dirty="0"/>
              <a:t>#define Balarm  D5   //Buzzer  alarm  connected to GPIO-14 or D5 of nodemcu</a:t>
            </a:r>
          </a:p>
          <a:p>
            <a:pPr marL="0" indent="0">
              <a:buNone/>
            </a:pPr>
            <a:r>
              <a:rPr lang="id-ID" dirty="0"/>
              <a:t>#define PIRsensor D1 //PIR sensor output connected to GPIO-5 or D1 of nodemcu</a:t>
            </a:r>
          </a:p>
          <a:p>
            <a:pPr marL="0" indent="0">
              <a:buNone/>
            </a:pPr>
            <a:r>
              <a:rPr lang="id-ID" dirty="0"/>
              <a:t>#define ledPin D7 </a:t>
            </a:r>
          </a:p>
          <a:p>
            <a:pPr marL="0" indent="0">
              <a:buNone/>
            </a:pPr>
            <a:r>
              <a:rPr lang="id-ID" dirty="0"/>
              <a:t>int pirValue;</a:t>
            </a:r>
          </a:p>
          <a:p>
            <a:pPr marL="0" indent="0">
              <a:buNone/>
            </a:pPr>
            <a:endParaRPr lang="id-ID" dirty="0"/>
          </a:p>
          <a:p>
            <a:pPr marL="0" indent="0">
              <a:buNone/>
            </a:pPr>
            <a:endParaRPr lang="id-ID" dirty="0"/>
          </a:p>
        </p:txBody>
      </p:sp>
    </p:spTree>
    <p:extLst>
      <p:ext uri="{BB962C8B-B14F-4D97-AF65-F5344CB8AC3E}">
        <p14:creationId xmlns:p14="http://schemas.microsoft.com/office/powerpoint/2010/main" val="34191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4D75C-9084-4B64-B808-63B3EF59DB18}"/>
              </a:ext>
            </a:extLst>
          </p:cNvPr>
          <p:cNvSpPr>
            <a:spLocks noGrp="1"/>
          </p:cNvSpPr>
          <p:nvPr>
            <p:ph idx="1"/>
          </p:nvPr>
        </p:nvSpPr>
        <p:spPr>
          <a:xfrm>
            <a:off x="938464" y="216568"/>
            <a:ext cx="9111390" cy="6031831"/>
          </a:xfrm>
        </p:spPr>
        <p:txBody>
          <a:bodyPr>
            <a:normAutofit fontScale="85000" lnSpcReduction="20000"/>
          </a:bodyPr>
          <a:lstStyle/>
          <a:p>
            <a:pPr marL="0" indent="0">
              <a:buNone/>
            </a:pPr>
            <a:r>
              <a:rPr lang="id-ID" dirty="0"/>
              <a:t>void setup() {</a:t>
            </a:r>
          </a:p>
          <a:p>
            <a:pPr marL="0" indent="0">
              <a:buNone/>
            </a:pPr>
            <a:r>
              <a:rPr lang="id-ID" dirty="0"/>
              <a:t>  Serial.begin(115200);</a:t>
            </a:r>
          </a:p>
          <a:p>
            <a:pPr marL="0" indent="0">
              <a:buNone/>
            </a:pPr>
            <a:r>
              <a:rPr lang="id-ID" dirty="0"/>
              <a:t>  delay(10);</a:t>
            </a:r>
          </a:p>
          <a:p>
            <a:pPr marL="0" indent="0">
              <a:buNone/>
            </a:pPr>
            <a:r>
              <a:rPr lang="id-ID" dirty="0"/>
              <a:t>  Blynk.begin(auth, ssid, password);</a:t>
            </a:r>
          </a:p>
          <a:p>
            <a:pPr marL="0" indent="0">
              <a:buNone/>
            </a:pPr>
            <a:endParaRPr lang="id-ID" dirty="0"/>
          </a:p>
          <a:p>
            <a:pPr marL="0" indent="0">
              <a:buNone/>
            </a:pPr>
            <a:r>
              <a:rPr lang="id-ID" dirty="0"/>
              <a:t>  pinMode(PIRsensor, INPUT); // PIR sensor as input  </a:t>
            </a:r>
          </a:p>
          <a:p>
            <a:pPr marL="0" indent="0">
              <a:buNone/>
            </a:pPr>
            <a:r>
              <a:rPr lang="id-ID" dirty="0"/>
              <a:t>  pinMode(Balarm, OUTPUT);   // Buzzer alaram as output</a:t>
            </a:r>
          </a:p>
          <a:p>
            <a:pPr marL="0" indent="0">
              <a:buNone/>
            </a:pPr>
            <a:r>
              <a:rPr lang="id-ID" dirty="0"/>
              <a:t>  pinMode(ledPin, OUTPUT);</a:t>
            </a:r>
          </a:p>
          <a:p>
            <a:pPr marL="0" indent="0">
              <a:buNone/>
            </a:pPr>
            <a:r>
              <a:rPr lang="id-ID" dirty="0"/>
              <a:t>  digitalWrite(Balarm, LOW); // Initially buzzer off</a:t>
            </a:r>
          </a:p>
          <a:p>
            <a:pPr marL="0" indent="0">
              <a:buNone/>
            </a:pPr>
            <a:r>
              <a:rPr lang="id-ID" dirty="0"/>
              <a:t>  digitalWrite(ledPin, LOW); // Initially led off</a:t>
            </a:r>
          </a:p>
          <a:p>
            <a:pPr marL="0" indent="0">
              <a:buNone/>
            </a:pPr>
            <a:r>
              <a:rPr lang="id-ID" dirty="0"/>
              <a:t>}</a:t>
            </a:r>
          </a:p>
          <a:p>
            <a:pPr marL="0" indent="0">
              <a:buNone/>
            </a:pPr>
            <a:endParaRPr lang="id-ID" dirty="0"/>
          </a:p>
          <a:p>
            <a:pPr marL="0" indent="0">
              <a:buNone/>
            </a:pPr>
            <a:r>
              <a:rPr lang="id-ID" dirty="0"/>
              <a:t>void loop()</a:t>
            </a:r>
          </a:p>
          <a:p>
            <a:pPr marL="0" indent="0">
              <a:buNone/>
            </a:pPr>
            <a:r>
              <a:rPr lang="id-ID" dirty="0"/>
              <a:t>{</a:t>
            </a:r>
          </a:p>
          <a:p>
            <a:pPr marL="0" indent="0">
              <a:buNone/>
            </a:pPr>
            <a:r>
              <a:rPr lang="id-ID" dirty="0"/>
              <a:t>  getPirValue();</a:t>
            </a:r>
          </a:p>
          <a:p>
            <a:pPr marL="0" indent="0">
              <a:buNone/>
            </a:pPr>
            <a:r>
              <a:rPr lang="id-ID" dirty="0"/>
              <a:t>  Blynk.run();</a:t>
            </a:r>
          </a:p>
          <a:p>
            <a:pPr marL="0" indent="0">
              <a:buNone/>
            </a:pPr>
            <a:r>
              <a:rPr lang="id-ID" dirty="0"/>
              <a:t>}</a:t>
            </a:r>
          </a:p>
          <a:p>
            <a:pPr marL="0" indent="0">
              <a:buNone/>
            </a:pPr>
            <a:endParaRPr lang="id-ID" dirty="0"/>
          </a:p>
          <a:p>
            <a:pPr marL="0" indent="0">
              <a:buNone/>
            </a:pPr>
            <a:endParaRPr lang="id-ID" dirty="0"/>
          </a:p>
        </p:txBody>
      </p:sp>
    </p:spTree>
    <p:extLst>
      <p:ext uri="{BB962C8B-B14F-4D97-AF65-F5344CB8AC3E}">
        <p14:creationId xmlns:p14="http://schemas.microsoft.com/office/powerpoint/2010/main" val="50231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4D75C-9084-4B64-B808-63B3EF59DB18}"/>
              </a:ext>
            </a:extLst>
          </p:cNvPr>
          <p:cNvSpPr>
            <a:spLocks noGrp="1"/>
          </p:cNvSpPr>
          <p:nvPr>
            <p:ph idx="1"/>
          </p:nvPr>
        </p:nvSpPr>
        <p:spPr>
          <a:xfrm>
            <a:off x="938464" y="216568"/>
            <a:ext cx="9111390" cy="6031831"/>
          </a:xfrm>
        </p:spPr>
        <p:txBody>
          <a:bodyPr>
            <a:normAutofit fontScale="85000" lnSpcReduction="20000"/>
          </a:bodyPr>
          <a:lstStyle/>
          <a:p>
            <a:pPr marL="0" indent="0">
              <a:buNone/>
            </a:pPr>
            <a:r>
              <a:rPr lang="id-ID" dirty="0"/>
              <a:t>void getPirValue(){</a:t>
            </a:r>
          </a:p>
          <a:p>
            <a:pPr marL="0" indent="0">
              <a:buNone/>
            </a:pPr>
            <a:r>
              <a:rPr lang="id-ID" dirty="0"/>
              <a:t>  pirValue = digitalRead(PIRsensor); //Continuously check the state of PIR sensor</a:t>
            </a:r>
          </a:p>
          <a:p>
            <a:pPr marL="0" indent="0">
              <a:buNone/>
            </a:pPr>
            <a:r>
              <a:rPr lang="id-ID" dirty="0"/>
              <a:t>  delay(</a:t>
            </a:r>
            <a:r>
              <a:rPr lang="en-US" dirty="0"/>
              <a:t>2</a:t>
            </a:r>
            <a:r>
              <a:rPr lang="id-ID" dirty="0"/>
              <a:t>000);</a:t>
            </a:r>
          </a:p>
          <a:p>
            <a:pPr marL="0" indent="0">
              <a:buNone/>
            </a:pPr>
            <a:r>
              <a:rPr lang="id-ID" dirty="0"/>
              <a:t>    if(pirValue == HIGH){                </a:t>
            </a:r>
          </a:p>
          <a:p>
            <a:pPr marL="0" indent="0">
              <a:buNone/>
            </a:pPr>
            <a:r>
              <a:rPr lang="id-ID" dirty="0"/>
              <a:t>      digitalWrite (Balarm, HIGH);    //If intrusion detected ring the buzzer</a:t>
            </a:r>
          </a:p>
          <a:p>
            <a:pPr marL="0" indent="0">
              <a:buNone/>
            </a:pPr>
            <a:r>
              <a:rPr lang="id-ID" dirty="0"/>
              <a:t>      digitalWrite(ledPin, HIGH);</a:t>
            </a:r>
          </a:p>
          <a:p>
            <a:pPr marL="0" indent="0">
              <a:buNone/>
            </a:pPr>
            <a:r>
              <a:rPr lang="id-ID" dirty="0"/>
              <a:t>      Serial.println("Gerakan terdeteksi");</a:t>
            </a:r>
          </a:p>
          <a:p>
            <a:pPr marL="0" indent="0">
              <a:buNone/>
            </a:pPr>
            <a:r>
              <a:rPr lang="id-ID" dirty="0"/>
              <a:t>      Blynk.notify("Ada gerakan terdeteksi bos");</a:t>
            </a:r>
          </a:p>
          <a:p>
            <a:pPr marL="0" indent="0">
              <a:buNone/>
            </a:pPr>
            <a:r>
              <a:rPr lang="id-ID" dirty="0"/>
              <a:t>      delay(</a:t>
            </a:r>
            <a:r>
              <a:rPr lang="en-US" dirty="0"/>
              <a:t>2</a:t>
            </a:r>
            <a:r>
              <a:rPr lang="id-ID" dirty="0"/>
              <a:t>000);</a:t>
            </a:r>
          </a:p>
          <a:p>
            <a:pPr marL="0" indent="0">
              <a:buNone/>
            </a:pPr>
            <a:r>
              <a:rPr lang="id-ID" dirty="0"/>
              <a:t>    }</a:t>
            </a:r>
          </a:p>
          <a:p>
            <a:pPr marL="0" indent="0">
              <a:buNone/>
            </a:pPr>
            <a:r>
              <a:rPr lang="id-ID" dirty="0"/>
              <a:t>    else {</a:t>
            </a:r>
          </a:p>
          <a:p>
            <a:pPr marL="0" indent="0">
              <a:buNone/>
            </a:pPr>
            <a:r>
              <a:rPr lang="id-ID" dirty="0"/>
              <a:t>      digitalWrite (Balarm, LOW);     //No intrusion Buzzer off</a:t>
            </a:r>
          </a:p>
          <a:p>
            <a:pPr marL="0" indent="0">
              <a:buNone/>
            </a:pPr>
            <a:r>
              <a:rPr lang="id-ID" dirty="0"/>
              <a:t>      digitalWrite(ledPin, LOW);</a:t>
            </a:r>
          </a:p>
          <a:p>
            <a:pPr marL="0" indent="0">
              <a:buNone/>
            </a:pPr>
            <a:r>
              <a:rPr lang="id-ID" dirty="0"/>
              <a:t>      Serial.println("Gerakan hilang!");</a:t>
            </a:r>
          </a:p>
          <a:p>
            <a:pPr marL="0" indent="0">
              <a:buNone/>
            </a:pPr>
            <a:r>
              <a:rPr lang="id-ID" dirty="0"/>
              <a:t>      delay(</a:t>
            </a:r>
            <a:r>
              <a:rPr lang="en-US"/>
              <a:t>2</a:t>
            </a:r>
            <a:r>
              <a:rPr lang="id-ID"/>
              <a:t>000</a:t>
            </a:r>
            <a:r>
              <a:rPr lang="id-ID" dirty="0"/>
              <a:t>); </a:t>
            </a:r>
          </a:p>
          <a:p>
            <a:pPr marL="0" indent="0">
              <a:buNone/>
            </a:pPr>
            <a:r>
              <a:rPr lang="id-ID" dirty="0"/>
              <a:t>      }</a:t>
            </a:r>
          </a:p>
          <a:p>
            <a:pPr marL="0" indent="0">
              <a:buNone/>
            </a:pPr>
            <a:r>
              <a:rPr lang="id-ID" dirty="0"/>
              <a:t>}</a:t>
            </a:r>
          </a:p>
          <a:p>
            <a:pPr marL="0" indent="0">
              <a:buNone/>
            </a:pPr>
            <a:endParaRPr lang="id-ID" dirty="0"/>
          </a:p>
        </p:txBody>
      </p:sp>
    </p:spTree>
    <p:extLst>
      <p:ext uri="{BB962C8B-B14F-4D97-AF65-F5344CB8AC3E}">
        <p14:creationId xmlns:p14="http://schemas.microsoft.com/office/powerpoint/2010/main" val="3507027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146</TotalTime>
  <Words>577</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Pengusir Tikus dengan Pemberitahuan Blynk Menggunakan NodeMCU ESP8266 </vt:lpstr>
      <vt:lpstr>PowerPoint Presentation</vt:lpstr>
      <vt:lpstr>PowerPoint Presentation</vt:lpstr>
      <vt:lpstr>PowerPoint Presentation</vt:lpstr>
      <vt:lpstr>Rangkaian hasil</vt:lpstr>
      <vt:lpstr>Rangkaian hasil</vt:lpstr>
      <vt:lpstr>Source code</vt:lpstr>
      <vt:lpstr>PowerPoint Presentation</vt:lpstr>
      <vt:lpstr>PowerPoint Presentation</vt:lpstr>
      <vt:lpstr>Ketika ada Gerakan terdeteksi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Pengusir Tikus dengan Pemberitahuan Blynk Menggunakan NodeMCU ESP8266 </dc:title>
  <dc:creator>areka</dc:creator>
  <cp:lastModifiedBy>areka</cp:lastModifiedBy>
  <cp:revision>4</cp:revision>
  <dcterms:created xsi:type="dcterms:W3CDTF">2022-01-27T12:59:23Z</dcterms:created>
  <dcterms:modified xsi:type="dcterms:W3CDTF">2022-01-27T15:54:38Z</dcterms:modified>
</cp:coreProperties>
</file>