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5" r:id="rId3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9" autoAdjust="0"/>
  </p:normalViewPr>
  <p:slideViewPr>
    <p:cSldViewPr>
      <p:cViewPr>
        <p:scale>
          <a:sx n="82" d="100"/>
          <a:sy n="82" d="100"/>
        </p:scale>
        <p:origin x="-15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A70-E3D1-41EF-98DF-06B643724D37}" type="datetimeFigureOut">
              <a:rPr lang="en-US" smtClean="0"/>
              <a:pPr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A6D31-E742-418C-91DD-07C3ADDC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9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6D31-E742-418C-91DD-07C3ADDCB1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7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06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35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2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2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40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43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366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9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99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36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9B5D-B7D6-4986-9C7F-C5B29A3B56D5}" type="datetimeFigureOut">
              <a:rPr lang="he-IL" smtClean="0"/>
              <a:pPr/>
              <a:t>י"א/אייר/תשע"ג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61A8F-A6B5-492A-BE91-AC13FDDE592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3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2907754"/>
          </a:xfrm>
        </p:spPr>
        <p:txBody>
          <a:bodyPr>
            <a:noAutofit/>
          </a:bodyPr>
          <a:lstStyle/>
          <a:p>
            <a:pPr rtl="0"/>
            <a:r>
              <a:rPr lang="en-US" sz="4800" b="1" dirty="0"/>
              <a:t>THE USE OF STATISTICS AND DATA MINING TO INCREASE AUDIT EFFICIENCIES AND EFFECTIVENESS </a:t>
            </a:r>
            <a:endParaRPr lang="he-I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rtl="0"/>
            <a:endParaRPr lang="en-US" b="1" i="1" dirty="0" smtClean="0"/>
          </a:p>
          <a:p>
            <a:pPr rtl="0"/>
            <a:r>
              <a:rPr lang="en-US" b="1" i="1" dirty="0" smtClean="0"/>
              <a:t>Abraham Meidan, Ph.D.</a:t>
            </a:r>
          </a:p>
          <a:p>
            <a:pPr rtl="0"/>
            <a:r>
              <a:rPr lang="en-US" b="1" i="1" smtClean="0"/>
              <a:t>WizSoft </a:t>
            </a:r>
            <a:r>
              <a:rPr lang="en-US" b="1" i="1" dirty="0" smtClean="0"/>
              <a:t>Inc.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1026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3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9"/>
            <a:ext cx="7344816" cy="1008111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Data Mining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704856" cy="3744416"/>
          </a:xfrm>
        </p:spPr>
        <p:txBody>
          <a:bodyPr>
            <a:noAutofit/>
          </a:bodyPr>
          <a:lstStyle/>
          <a:p>
            <a:pPr algn="l" rtl="0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mining programs reveal interesting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valid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patterns in the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(patterns that cannot be revealed by standard SQL reports).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50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272808" cy="93610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Data Mining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988840"/>
            <a:ext cx="8352928" cy="4176464"/>
          </a:xfrm>
        </p:spPr>
        <p:txBody>
          <a:bodyPr>
            <a:normAutofit fontScale="92500"/>
          </a:bodyPr>
          <a:lstStyle/>
          <a:p>
            <a:pPr rtl="0"/>
            <a:r>
              <a:rPr lang="en-US" sz="39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mining is used for issuing </a:t>
            </a:r>
            <a:r>
              <a:rPr lang="en-US" sz="3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predictions</a:t>
            </a:r>
            <a:endParaRPr lang="en-US" sz="35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r>
              <a:rPr lang="en-US" sz="39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en-US" sz="3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the data mining algorithm reveals the patterns of customers that did not pay their debts on time, and these patterns are then used to predict the probability that a certain new customer will not pay his debt on time.</a:t>
            </a:r>
            <a:endParaRPr lang="en-US" sz="3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09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008111"/>
          </a:xfrm>
        </p:spPr>
        <p:txBody>
          <a:bodyPr/>
          <a:lstStyle/>
          <a:p>
            <a:pPr rtl="0"/>
            <a:r>
              <a:rPr lang="en-US" dirty="0" smtClean="0"/>
              <a:t> </a:t>
            </a:r>
            <a:r>
              <a:rPr lang="en-US" sz="4800" b="1" dirty="0" smtClean="0"/>
              <a:t>Data Mining </a:t>
            </a:r>
            <a:r>
              <a:rPr lang="en-US" sz="4800" dirty="0" smtClean="0"/>
              <a:t>vs. </a:t>
            </a:r>
            <a:r>
              <a:rPr lang="en-US" sz="4800" b="1" dirty="0" smtClean="0"/>
              <a:t>BI</a:t>
            </a:r>
            <a:r>
              <a:rPr lang="en-US" sz="4800" dirty="0" smtClean="0"/>
              <a:t> &amp; </a:t>
            </a:r>
            <a:r>
              <a:rPr lang="en-US" sz="4800" b="1" dirty="0" smtClean="0"/>
              <a:t>OLAP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888432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 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Business Intelligence</a:t>
            </a:r>
          </a:p>
          <a:p>
            <a:pPr algn="l" rtl="0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OLAP – </a:t>
            </a:r>
            <a:r>
              <a:rPr lang="en-US" sz="3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Online Analytical Processing</a:t>
            </a:r>
          </a:p>
          <a:p>
            <a:pPr algn="l" rtl="0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contents of BI/OLAP reports are identical to the contents of Excel Pivot Table. (The difference relates to the speed of issuing the reports).</a:t>
            </a:r>
            <a:endParaRPr lang="he-IL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93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9"/>
            <a:ext cx="7344816" cy="1008111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Data Mining for Auditing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060848"/>
            <a:ext cx="7416824" cy="357795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top of issuing predictions the data mining technology can be used for revealing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suspected errors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frauds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 rtl="0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deviation from a valid rule is suspected as error or fraud.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7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272808" cy="86409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Data Mining for Auditing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92896"/>
            <a:ext cx="7344816" cy="31459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errors and frauds are deviations from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rules.</a:t>
            </a:r>
          </a:p>
          <a:p>
            <a:pPr algn="l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deviation from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valid rule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fraud or an error. </a:t>
            </a:r>
          </a:p>
          <a:p>
            <a:pPr algn="l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92697"/>
            <a:ext cx="7200800" cy="86409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Data Mining Algorithms 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50594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 data-mining algorithms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</a:t>
            </a:r>
            <a:endParaRPr lang="en-US" sz="4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Association rule (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if-then rules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0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6"/>
            <a:ext cx="7344816" cy="936104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If-Then Rules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505944"/>
          </a:xfrm>
        </p:spPr>
        <p:txBody>
          <a:bodyPr>
            <a:normAutofit/>
          </a:bodyPr>
          <a:lstStyle/>
          <a:p>
            <a:pPr algn="l" rtl="0"/>
            <a:r>
              <a:rPr lang="en-US" sz="4000" b="1" dirty="0">
                <a:solidFill>
                  <a:schemeClr val="tx1"/>
                </a:solidFill>
              </a:rPr>
              <a:t>If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A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Then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discount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</a:p>
          <a:p>
            <a:pPr algn="l" rtl="0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 probability: 99.9%</a:t>
            </a:r>
          </a:p>
          <a:p>
            <a:pPr algn="l" rtl="0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cases: 1000</a:t>
            </a:r>
          </a:p>
          <a:p>
            <a:pPr algn="l" rtl="0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Significance level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 probability &lt; 0.001</a:t>
            </a:r>
            <a:endParaRPr lang="he-IL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344816" cy="93610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If-Then Rules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344816" cy="3888432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significance level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denotes the probability that the event presented by the rule is incidental (assuming there are no such rules in the population). </a:t>
            </a:r>
          </a:p>
          <a:p>
            <a:pPr algn="l" rtl="0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measures the </a:t>
            </a:r>
            <a:r>
              <a:rPr lang="en-US" sz="4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 validity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he-I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63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920880" cy="100811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Deviations from If-Then Rules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992888" cy="4104456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i="1" dirty="0" smtClean="0"/>
              <a:t>Example</a:t>
            </a:r>
            <a:r>
              <a:rPr lang="en-US" dirty="0" smtClean="0"/>
              <a:t>: </a:t>
            </a:r>
          </a:p>
          <a:p>
            <a:pPr algn="l" rtl="0"/>
            <a:r>
              <a:rPr 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one sale transactions that –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meets the above-mentioned rule conditions,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the discount is 25% (instead of the expected 15%), </a:t>
            </a:r>
          </a:p>
          <a:p>
            <a:pPr algn="l" rtl="0"/>
            <a:r>
              <a:rPr 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then such a deviation should be suspected as an </a:t>
            </a:r>
            <a:r>
              <a:rPr lang="en-US" sz="35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error</a:t>
            </a:r>
            <a:r>
              <a:rPr 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en-US" sz="35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fraud</a:t>
            </a:r>
            <a:r>
              <a:rPr lang="en-US" sz="3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he-IL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6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344816" cy="864095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Misses</a:t>
            </a:r>
            <a:r>
              <a:rPr lang="en-US" sz="4800" dirty="0" smtClean="0"/>
              <a:t> vs. </a:t>
            </a:r>
            <a:r>
              <a:rPr lang="en-US" sz="4800" b="1" dirty="0" smtClean="0"/>
              <a:t>False Alarms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92896"/>
            <a:ext cx="7272808" cy="3312368"/>
          </a:xfrm>
        </p:spPr>
        <p:txBody>
          <a:bodyPr/>
          <a:lstStyle/>
          <a:p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05612"/>
              </p:ext>
            </p:extLst>
          </p:nvPr>
        </p:nvGraphicFramePr>
        <p:xfrm>
          <a:off x="971600" y="2492895"/>
          <a:ext cx="749808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7440"/>
                <a:gridCol w="2560320"/>
                <a:gridCol w="2560320"/>
              </a:tblGrid>
              <a:tr h="91440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case deviates from a rule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The </a:t>
                      </a:r>
                      <a:r>
                        <a:rPr lang="en-US" sz="2000" dirty="0">
                          <a:effectLst/>
                        </a:rPr>
                        <a:t>case </a:t>
                      </a:r>
                      <a:r>
                        <a:rPr lang="en-US" sz="2000" dirty="0" smtClean="0">
                          <a:effectLst/>
                        </a:rPr>
                        <a:t>does </a:t>
                      </a:r>
                      <a:r>
                        <a:rPr lang="en-US" sz="2000" dirty="0">
                          <a:effectLst/>
                        </a:rPr>
                        <a:t>not deviate from a rule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09728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case is an error or fraud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OK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Miss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(first </a:t>
                      </a:r>
                      <a:r>
                        <a:rPr lang="en-US" sz="2400" dirty="0">
                          <a:effectLst/>
                        </a:rPr>
                        <a:t>type error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09728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case </a:t>
                      </a:r>
                      <a:r>
                        <a:rPr lang="en-US" sz="2000" dirty="0" smtClean="0">
                          <a:effectLst/>
                        </a:rPr>
                        <a:t>is not an error</a:t>
                      </a:r>
                      <a:r>
                        <a:rPr lang="en-US" sz="2000" baseline="0" dirty="0" smtClean="0">
                          <a:effectLst/>
                        </a:rPr>
                        <a:t> or </a:t>
                      </a:r>
                      <a:r>
                        <a:rPr lang="en-US" sz="2000" dirty="0" smtClean="0">
                          <a:effectLst/>
                        </a:rPr>
                        <a:t>fraud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False alarm </a:t>
                      </a:r>
                      <a:endParaRPr lang="en-US" sz="2400" b="1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</a:t>
                      </a:r>
                      <a:r>
                        <a:rPr lang="en-US" sz="2400" dirty="0">
                          <a:effectLst/>
                        </a:rPr>
                        <a:t>second type error)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OK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10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9"/>
            <a:ext cx="7344816" cy="1008111"/>
          </a:xfrm>
        </p:spPr>
        <p:txBody>
          <a:bodyPr>
            <a:normAutofit/>
          </a:bodyPr>
          <a:lstStyle/>
          <a:p>
            <a:pPr rtl="0"/>
            <a:r>
              <a:rPr lang="en-US" sz="4800" b="1" dirty="0"/>
              <a:t>The </a:t>
            </a:r>
            <a:r>
              <a:rPr lang="en-US" sz="4800" b="1" dirty="0" smtClean="0"/>
              <a:t>problem</a:t>
            </a:r>
            <a:endParaRPr lang="he-I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272808" cy="3217912"/>
          </a:xfrm>
        </p:spPr>
        <p:txBody>
          <a:bodyPr>
            <a:normAutofit lnSpcReduction="10000"/>
          </a:bodyPr>
          <a:lstStyle/>
          <a:p>
            <a:pPr rtl="0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can statistics and data mining help us finding suspected cases of error or fraud in the data?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9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344816" cy="93610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Misses</a:t>
            </a:r>
            <a:r>
              <a:rPr lang="en-US" sz="4800" dirty="0" smtClean="0"/>
              <a:t> vs. </a:t>
            </a:r>
            <a:r>
              <a:rPr lang="en-US" sz="4800" b="1" dirty="0" smtClean="0"/>
              <a:t>False Alarms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8208912" cy="4032448"/>
          </a:xfrm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tradeoff between misses and false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alarms - 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misses 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raise false 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alarm: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minimum number of cases in a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minimum probability of a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rule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7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9"/>
            <a:ext cx="7272808" cy="93610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Non-Material Cases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348880"/>
            <a:ext cx="7272808" cy="328992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avoid dealing with non-material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transactions, one can filter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suspected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transactions, for example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the 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amount.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7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512167"/>
          </a:xfrm>
        </p:spPr>
        <p:txBody>
          <a:bodyPr>
            <a:noAutofit/>
          </a:bodyPr>
          <a:lstStyle/>
          <a:p>
            <a:pPr rtl="0"/>
            <a:r>
              <a:rPr lang="en-US" sz="4800" b="1" dirty="0"/>
              <a:t>Deviations from </a:t>
            </a:r>
            <a:r>
              <a:rPr lang="en-US" sz="4800" b="1" dirty="0" smtClean="0"/>
              <a:t>Mathematical Formulas Rules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136904" cy="3672408"/>
          </a:xfrm>
        </p:spPr>
        <p:txBody>
          <a:bodyPr>
            <a:normAutofit/>
          </a:bodyPr>
          <a:lstStyle/>
          <a:p>
            <a:pPr algn="l" rtl="0"/>
            <a:r>
              <a:rPr lang="en-US" sz="3000" i="1" dirty="0" smtClean="0"/>
              <a:t>Example:</a:t>
            </a:r>
          </a:p>
          <a:p>
            <a:pPr rtl="0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Quantity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Unit Price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(1 - %D/100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 rtl="0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deviation from such a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formula is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either a software bug or a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fraud, unless the difference can be explained as rounding.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31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404664"/>
            <a:ext cx="7344816" cy="1152128"/>
          </a:xfrm>
        </p:spPr>
        <p:txBody>
          <a:bodyPr>
            <a:noAutofit/>
          </a:bodyPr>
          <a:lstStyle/>
          <a:p>
            <a:pPr rtl="0"/>
            <a:r>
              <a:rPr lang="en-US" sz="4800" b="1" dirty="0" smtClean="0"/>
              <a:t>Deviation of Rules from Meta-Rules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04856" cy="3888432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sz="3800" i="1" dirty="0" smtClean="0"/>
              <a:t>Example:</a:t>
            </a:r>
            <a:r>
              <a:rPr lang="en-US" sz="3800" dirty="0" smtClean="0"/>
              <a:t> </a:t>
            </a:r>
          </a:p>
          <a:p>
            <a:pPr algn="l" rtl="0"/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customer the rule is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0" indent="-457200" algn="l" rtl="0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If </a:t>
            </a: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customer</a:t>
            </a:r>
            <a:r>
              <a:rPr lang="en-US" sz="4000" dirty="0">
                <a:solidFill>
                  <a:schemeClr val="tx1"/>
                </a:solidFill>
              </a:rPr>
              <a:t> is </a:t>
            </a:r>
            <a:r>
              <a:rPr lang="en-US" sz="4000" b="1" dirty="0">
                <a:solidFill>
                  <a:schemeClr val="tx1"/>
                </a:solidFill>
              </a:rPr>
              <a:t>company X</a:t>
            </a:r>
            <a:r>
              <a:rPr lang="en-US" sz="4000" dirty="0" smtClean="0">
                <a:solidFill>
                  <a:schemeClr val="tx1"/>
                </a:solidFill>
              </a:rPr>
              <a:t>, and </a:t>
            </a: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item</a:t>
            </a:r>
            <a:r>
              <a:rPr lang="en-US" sz="4000" dirty="0">
                <a:solidFill>
                  <a:schemeClr val="tx1"/>
                </a:solidFill>
              </a:rPr>
              <a:t> is </a:t>
            </a:r>
            <a:r>
              <a:rPr lang="en-US" sz="4000" b="1" dirty="0">
                <a:solidFill>
                  <a:schemeClr val="tx1"/>
                </a:solidFill>
              </a:rPr>
              <a:t>B</a:t>
            </a:r>
            <a:r>
              <a:rPr lang="en-US" sz="4000" dirty="0" smtClean="0">
                <a:solidFill>
                  <a:schemeClr val="tx1"/>
                </a:solidFill>
              </a:rPr>
              <a:t>, then </a:t>
            </a: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discount</a:t>
            </a:r>
            <a:r>
              <a:rPr lang="en-US" sz="4000" dirty="0">
                <a:solidFill>
                  <a:schemeClr val="tx1"/>
                </a:solidFill>
              </a:rPr>
              <a:t> is </a:t>
            </a:r>
            <a:r>
              <a:rPr lang="en-US" sz="4000" b="1" dirty="0">
                <a:solidFill>
                  <a:schemeClr val="tx1"/>
                </a:solidFill>
              </a:rPr>
              <a:t>10</a:t>
            </a:r>
            <a:r>
              <a:rPr lang="en-US" sz="4000" b="1" dirty="0" smtClean="0">
                <a:solidFill>
                  <a:schemeClr val="tx1"/>
                </a:solidFill>
              </a:rPr>
              <a:t>%</a:t>
            </a:r>
            <a:endParaRPr lang="en-US" sz="4000" b="1" dirty="0">
              <a:solidFill>
                <a:schemeClr val="tx1"/>
              </a:solidFill>
            </a:endParaRPr>
          </a:p>
          <a:p>
            <a:pPr algn="l" rtl="0"/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 that relates to </a:t>
            </a:r>
            <a:r>
              <a:rPr 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A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457200" indent="-457200" algn="l" rtl="0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If </a:t>
            </a: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customer</a:t>
            </a:r>
            <a:r>
              <a:rPr lang="en-US" sz="4000" dirty="0">
                <a:solidFill>
                  <a:schemeClr val="tx1"/>
                </a:solidFill>
              </a:rPr>
              <a:t> is </a:t>
            </a:r>
            <a:r>
              <a:rPr lang="en-US" sz="4000" b="1" dirty="0">
                <a:solidFill>
                  <a:schemeClr val="tx1"/>
                </a:solidFill>
              </a:rPr>
              <a:t>company A</a:t>
            </a:r>
            <a:r>
              <a:rPr lang="en-US" sz="4000" dirty="0" smtClean="0">
                <a:solidFill>
                  <a:schemeClr val="tx1"/>
                </a:solidFill>
              </a:rPr>
              <a:t>, and </a:t>
            </a: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item</a:t>
            </a:r>
            <a:r>
              <a:rPr lang="en-US" sz="4000" dirty="0">
                <a:solidFill>
                  <a:schemeClr val="tx1"/>
                </a:solidFill>
              </a:rPr>
              <a:t> is </a:t>
            </a:r>
            <a:r>
              <a:rPr lang="en-US" sz="4000" b="1" dirty="0">
                <a:solidFill>
                  <a:schemeClr val="tx1"/>
                </a:solidFill>
              </a:rPr>
              <a:t>B</a:t>
            </a:r>
            <a:r>
              <a:rPr lang="en-US" sz="4000" dirty="0" smtClean="0">
                <a:solidFill>
                  <a:schemeClr val="tx1"/>
                </a:solidFill>
              </a:rPr>
              <a:t>, then </a:t>
            </a: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discount</a:t>
            </a:r>
            <a:r>
              <a:rPr lang="en-US" sz="4000" dirty="0">
                <a:solidFill>
                  <a:schemeClr val="tx1"/>
                </a:solidFill>
              </a:rPr>
              <a:t> is </a:t>
            </a:r>
            <a:r>
              <a:rPr lang="en-US" sz="4000" b="1" dirty="0">
                <a:solidFill>
                  <a:schemeClr val="tx1"/>
                </a:solidFill>
              </a:rPr>
              <a:t>15</a:t>
            </a:r>
            <a:r>
              <a:rPr lang="en-US" sz="4000" b="1" dirty="0" smtClean="0">
                <a:solidFill>
                  <a:schemeClr val="tx1"/>
                </a:solidFill>
              </a:rPr>
              <a:t>%</a:t>
            </a:r>
            <a:endParaRPr lang="en-US" sz="4000" b="1" dirty="0">
              <a:solidFill>
                <a:schemeClr val="tx1"/>
              </a:solidFill>
            </a:endParaRPr>
          </a:p>
          <a:p>
            <a:pPr algn="l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6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2697"/>
            <a:ext cx="9144000" cy="93610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Criteria for Completing the Audit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344816" cy="3217912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 or time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frequency of false alarms is higher than K%</a:t>
            </a:r>
            <a:endParaRPr lang="he-IL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344816" cy="93610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Auditing Textual Data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848872" cy="367240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(1) The textual value A is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frequent, and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(2) The textual value B is both, infrequent and very similar 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A,</a:t>
            </a:r>
          </a:p>
          <a:p>
            <a:pPr algn="l" rtl="0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might be an 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a 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fraud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2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9"/>
            <a:ext cx="7344816" cy="93610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/>
              <a:t>Auditing </a:t>
            </a:r>
            <a:r>
              <a:rPr lang="en-US" sz="4800" b="1" dirty="0" smtClean="0"/>
              <a:t>Textual </a:t>
            </a:r>
            <a:r>
              <a:rPr lang="en-US" sz="4800" b="1" dirty="0"/>
              <a:t>D</a:t>
            </a:r>
            <a:r>
              <a:rPr lang="en-US" sz="4800" b="1" dirty="0" smtClean="0"/>
              <a:t>ata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848872" cy="4104456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sz="4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 of text similarity: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characters </a:t>
            </a: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identical except for one, which is missing, inserted or overwritten (e.g. </a:t>
            </a:r>
            <a:r>
              <a:rPr lang="en-US" sz="4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Cambridge</a:t>
            </a: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versus </a:t>
            </a:r>
            <a:r>
              <a:rPr lang="en-US" sz="4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Kambridge</a:t>
            </a:r>
            <a:r>
              <a:rPr lang="en-US" sz="4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4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Cabridige</a:t>
            </a: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en-US" sz="4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Camnbridge</a:t>
            </a:r>
            <a:r>
              <a:rPr lang="en-US" sz="4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 </a:t>
            </a: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characters </a:t>
            </a:r>
            <a:r>
              <a:rPr lang="en-US" sz="4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</a:t>
            </a: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identical except for two misplaced adjacent consonants (e.g. </a:t>
            </a:r>
            <a:r>
              <a:rPr lang="en-US" sz="4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Cambridge</a:t>
            </a:r>
            <a:r>
              <a:rPr 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49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Camrbidge</a:t>
            </a:r>
            <a:r>
              <a:rPr lang="en-US" sz="4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4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8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9"/>
            <a:ext cx="7344816" cy="93610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Text Mining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060848"/>
            <a:ext cx="7344816" cy="403244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previous slides referred to structured data (tables of records and fields).</a:t>
            </a:r>
          </a:p>
          <a:p>
            <a:pPr algn="l" rtl="0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of unstructured data: Word documents, e-mail messages, etc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he-IL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63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7"/>
            <a:ext cx="9144000" cy="1152127"/>
          </a:xfrm>
        </p:spPr>
        <p:txBody>
          <a:bodyPr>
            <a:normAutofit/>
          </a:bodyPr>
          <a:lstStyle/>
          <a:p>
            <a:pPr rtl="0"/>
            <a:r>
              <a:rPr lang="en-US" sz="4600" b="1" dirty="0"/>
              <a:t>Auditing </a:t>
            </a:r>
            <a:r>
              <a:rPr lang="en-US" sz="4600" b="1" dirty="0" smtClean="0"/>
              <a:t>Unstructured Textual </a:t>
            </a:r>
            <a:r>
              <a:rPr lang="en-US" sz="4600" b="1" dirty="0"/>
              <a:t>D</a:t>
            </a:r>
            <a:r>
              <a:rPr lang="en-US" sz="4600" b="1" dirty="0" smtClean="0"/>
              <a:t>ata</a:t>
            </a:r>
            <a:endParaRPr lang="he-IL" sz="4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060848"/>
            <a:ext cx="7416824" cy="403244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Reveal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names or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Save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names or keywords in a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data mining program to reveal connections between names or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0"/>
            <a:endParaRPr lang="he-IL" sz="4000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8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94122"/>
          </a:xfrm>
        </p:spPr>
        <p:txBody>
          <a:bodyPr>
            <a:noAutofit/>
          </a:bodyPr>
          <a:lstStyle/>
          <a:p>
            <a:r>
              <a:rPr lang="en-US" sz="4600" b="1" dirty="0" smtClean="0"/>
              <a:t>Auditing Unstructured Textual Data</a:t>
            </a:r>
            <a:endParaRPr lang="en-US" sz="4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1844824"/>
          <a:ext cx="8712966" cy="424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/>
                <a:gridCol w="1452161"/>
                <a:gridCol w="1452161"/>
                <a:gridCol w="1452161"/>
                <a:gridCol w="1452161"/>
                <a:gridCol w="1452161"/>
              </a:tblGrid>
              <a:tr h="7678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Doc</a:t>
                      </a:r>
                      <a:r>
                        <a:rPr lang="en-US" sz="2400" baseline="0" dirty="0" smtClean="0"/>
                        <a:t> 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Keyword1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Keyword2</a:t>
                      </a:r>
                      <a:endParaRPr lang="en-US" sz="2400" dirty="0"/>
                    </a:p>
                  </a:txBody>
                  <a:tcPr/>
                </a:tc>
              </a:tr>
              <a:tr h="5403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5403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403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403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5403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5403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344816" cy="936104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Answers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2204864"/>
            <a:ext cx="5472608" cy="3960440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Outliers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Benford’s</a:t>
            </a: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law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Data-mining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Text-mining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5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7272808" cy="1008112"/>
          </a:xfrm>
        </p:spPr>
        <p:txBody>
          <a:bodyPr/>
          <a:lstStyle/>
          <a:p>
            <a:r>
              <a:rPr lang="en-US" sz="5400" b="1" dirty="0" smtClean="0"/>
              <a:t>Questions</a:t>
            </a:r>
            <a:endParaRPr lang="he-IL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89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9"/>
            <a:ext cx="7344816" cy="1008111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smtClean="0"/>
              <a:t>Outliers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492896"/>
            <a:ext cx="7272808" cy="3145904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4" name="Picture 3" descr="File:Standard deviation diagram.sv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272808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2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344816" cy="792087"/>
          </a:xfrm>
        </p:spPr>
        <p:txBody>
          <a:bodyPr>
            <a:noAutofit/>
          </a:bodyPr>
          <a:lstStyle/>
          <a:p>
            <a:pPr rtl="0"/>
            <a:r>
              <a:rPr lang="en-US" sz="4800" b="1" dirty="0"/>
              <a:t>Outliers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060848"/>
            <a:ext cx="7704856" cy="4104456"/>
          </a:xfrm>
        </p:spPr>
        <p:txBody>
          <a:bodyPr>
            <a:normAutofit fontScale="62500" lnSpcReduction="20000"/>
          </a:bodyPr>
          <a:lstStyle/>
          <a:p>
            <a:pPr algn="l" rtl="0">
              <a:spcAft>
                <a:spcPts val="600"/>
              </a:spcAft>
            </a:pPr>
            <a:r>
              <a:rPr lang="en-US" sz="57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US" sz="57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of outliers: </a:t>
            </a:r>
            <a:r>
              <a:rPr lang="en-US" sz="5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cases that are 3 standard deviations from the </a:t>
            </a:r>
            <a:r>
              <a:rPr lang="en-US" sz="5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average.</a:t>
            </a:r>
            <a:r>
              <a:rPr lang="en-US" sz="5700" b="1" dirty="0" smtClean="0"/>
              <a:t> </a:t>
            </a:r>
          </a:p>
          <a:p>
            <a:pPr algn="l" rtl="0">
              <a:spcAft>
                <a:spcPts val="600"/>
              </a:spcAft>
            </a:pPr>
            <a:r>
              <a:rPr lang="en-US" sz="5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Outliers </a:t>
            </a:r>
            <a:r>
              <a:rPr lang="en-US" sz="5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the result of random </a:t>
            </a:r>
            <a:r>
              <a:rPr lang="en-US" sz="5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distribution. </a:t>
            </a:r>
          </a:p>
          <a:p>
            <a:pPr algn="l" rtl="0">
              <a:spcAft>
                <a:spcPts val="600"/>
              </a:spcAft>
            </a:pPr>
            <a:r>
              <a:rPr lang="en-US" sz="5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5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cases </a:t>
            </a:r>
            <a:r>
              <a:rPr lang="en-US" sz="5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fall </a:t>
            </a:r>
            <a:r>
              <a:rPr lang="en-US" sz="5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 a normal distribution, the outliers are probably not fraudulent cases.</a:t>
            </a:r>
          </a:p>
          <a:p>
            <a:pPr rtl="0"/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26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272808" cy="936104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err="1"/>
              <a:t>Benford's</a:t>
            </a:r>
            <a:r>
              <a:rPr lang="en-US" sz="4800" b="1" dirty="0"/>
              <a:t> </a:t>
            </a:r>
            <a:r>
              <a:rPr lang="en-US" sz="4800" b="1" dirty="0" smtClean="0"/>
              <a:t>Law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060848"/>
            <a:ext cx="7344816" cy="3888432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law determines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frequency of each of the digits in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 that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 to bills, street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addresses, stock prices,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death rates, population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numbers,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lengths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rivers, etc.</a:t>
            </a:r>
            <a:endParaRPr lang="he-I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3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20689"/>
            <a:ext cx="7272808" cy="1080119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err="1" smtClean="0"/>
              <a:t>Benford's</a:t>
            </a:r>
            <a:r>
              <a:rPr lang="en-US" sz="4800" b="1" dirty="0" smtClean="0"/>
              <a:t> Law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344816" cy="367240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distribution of first digits</a:t>
            </a:r>
            <a:endParaRPr lang="he-I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File:Rozklad benforda.sv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768752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66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5"/>
            <a:ext cx="7344816" cy="936105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Benford's</a:t>
            </a:r>
            <a:r>
              <a:rPr lang="en-US" sz="4800" b="1" dirty="0" smtClean="0"/>
              <a:t> Law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7344816" cy="3888432"/>
          </a:xfrm>
        </p:spPr>
        <p:txBody>
          <a:bodyPr>
            <a:normAutofit/>
          </a:bodyPr>
          <a:lstStyle/>
          <a:p>
            <a:pPr lvl="0" algn="l" rtl="0"/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law does not hold in the following cases:</a:t>
            </a:r>
          </a:p>
          <a:p>
            <a:pPr marL="457200" lvl="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 numbers, check 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numbers, invoice 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numbers, etc.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457200" algn="l" rtl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Prices such as $9.99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e-IL" dirty="0"/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2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344816" cy="93610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 err="1" smtClean="0"/>
              <a:t>Benford's</a:t>
            </a:r>
            <a:r>
              <a:rPr lang="en-US" sz="4800" b="1" dirty="0" smtClean="0"/>
              <a:t> Law</a:t>
            </a:r>
            <a:endParaRPr lang="he-IL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348880"/>
            <a:ext cx="7344816" cy="381642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Benford's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law is relevant for revealing cases where </a:t>
            </a:r>
            <a:r>
              <a:rPr 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records are fraudulent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algn="l" rtl="0"/>
            <a:r>
              <a:rPr 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Benford’s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law is not relevant when only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few</a:t>
            </a: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records are cases of fraud.</a:t>
            </a:r>
            <a:endParaRPr lang="he-I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Irina\Documents\logo-pictures\WizSo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172" y="6525344"/>
            <a:ext cx="1210828" cy="332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6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hapter Document" ma:contentTypeID="0x010100A3F1A33742BB40798E5513FD18CF9B2C003B72D47058A44C55BD23D766439AE013000A6B4A249DED054AB76955A11F0B1209" ma:contentTypeVersion="1" ma:contentTypeDescription="" ma:contentTypeScope="" ma:versionID="2da411a3b49ef17c91b37b57864c947a">
  <xsd:schema xmlns:xsd="http://www.w3.org/2001/XMLSchema" xmlns:xs="http://www.w3.org/2001/XMLSchema" xmlns:p="http://schemas.microsoft.com/office/2006/metadata/properties" xmlns:ns2="4b9583d9-a1f8-4d60-992b-94eb7d9f2d0d" xmlns:ns3="4B9583D9-A1F8-4D60-992B-94EB7D9F2D0D" targetNamespace="http://schemas.microsoft.com/office/2006/metadata/properties" ma:root="true" ma:fieldsID="ae8ffe9cea971cff806b2b4ecd6b02fb" ns2:_="" ns3:_="">
    <xsd:import namespace="4b9583d9-a1f8-4d60-992b-94eb7d9f2d0d"/>
    <xsd:import namespace="4B9583D9-A1F8-4D60-992B-94EB7D9F2D0D"/>
    <xsd:element name="properties">
      <xsd:complexType>
        <xsd:sequence>
          <xsd:element name="documentManagement">
            <xsd:complexType>
              <xsd:all>
                <xsd:element ref="ns2:NAFileID" minOccurs="0"/>
                <xsd:element ref="ns2:NAInternalAuditTopic" minOccurs="0"/>
                <xsd:element ref="ns2:NAContentSource" minOccurs="0"/>
                <xsd:element ref="ns2:NAIndustry" minOccurs="0"/>
                <xsd:element ref="ns2:NAAuthor" minOccurs="0"/>
                <xsd:element ref="ns2:NADepartment" minOccurs="0"/>
                <xsd:element ref="ns2:NAContentLocation" minOccurs="0"/>
                <xsd:element ref="ns2:NAContentPrivacy" minOccurs="0"/>
                <xsd:element ref="ns2:IIALang" minOccurs="0"/>
                <xsd:element ref="ns2:NASummary" minOccurs="0"/>
                <xsd:element ref="ns3:ChapterDocumentTypeLook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583d9-a1f8-4d60-992b-94eb7d9f2d0d" elementFormDefault="qualified">
    <xsd:import namespace="http://schemas.microsoft.com/office/2006/documentManagement/types"/>
    <xsd:import namespace="http://schemas.microsoft.com/office/infopath/2007/PartnerControls"/>
    <xsd:element name="NAFileID" ma:index="8" nillable="true" ma:displayName="NAFileID" ma:internalName="NAFileID">
      <xsd:simpleType>
        <xsd:restriction base="dms:Text"/>
      </xsd:simpleType>
    </xsd:element>
    <xsd:element name="NAInternalAuditTopic" ma:index="9" nillable="true" ma:displayName="NAInternalAuditTopic" ma:format="Dropdown" ma:internalName="NAInternalAuditTopic">
      <xsd:simpleType>
        <xsd:restriction base="dms:Choice">
          <xsd:enumeration value="Business Management"/>
          <xsd:enumeration value="Communication"/>
          <xsd:enumeration value="Finance and Compliance Auditing"/>
          <xsd:enumeration value="Fraud"/>
          <xsd:enumeration value="Governance"/>
          <xsd:enumeration value="Internal Audit Activity/Function"/>
          <xsd:enumeration value="Internal Control"/>
          <xsd:enumeration value="Operational/Performance Auditing"/>
          <xsd:enumeration value="Risk"/>
          <xsd:enumeration value="Technology"/>
          <xsd:enumeration value="Other"/>
        </xsd:restriction>
      </xsd:simpleType>
    </xsd:element>
    <xsd:element name="NAContentSource" ma:index="10" nillable="true" ma:displayName="NAContentSource" ma:internalName="NAContentSource">
      <xsd:simpleType>
        <xsd:restriction base="dms:Choice">
          <xsd:enumeration value="[]"/>
          <xsd:enumeration value="Annual Report"/>
          <xsd:enumeration value="Article"/>
          <xsd:enumeration value="Audit Tool (Checklists, Audit Programs)"/>
          <xsd:enumeration value="Bio"/>
          <xsd:enumeration value="Blog"/>
          <xsd:enumeration value="Chapter Leader Materials"/>
          <xsd:enumeration value="Code of Ethics"/>
          <xsd:enumeration value="Committee Document"/>
          <xsd:enumeration value="Conference"/>
          <xsd:enumeration value="Course Outline"/>
          <xsd:enumeration value="Curriculum"/>
          <xsd:enumeration value="FAQ"/>
          <xsd:enumeration value="Forms"/>
          <xsd:enumeration value="Glossary"/>
          <xsd:enumeration value="Instructions"/>
          <xsd:enumeration value="Marketing Material"/>
          <xsd:enumeration value="Matrix"/>
          <xsd:enumeration value="Model"/>
          <xsd:enumeration value="MoU"/>
          <xsd:enumeration value="News/PR"/>
          <xsd:enumeration value="Position Paper"/>
          <xsd:enumeration value="Practice Guide"/>
          <xsd:enumeration value="Practice Advisory"/>
          <xsd:enumeration value="Preparation Guide"/>
          <xsd:enumeration value="Presentation"/>
          <xsd:enumeration value="Press release"/>
          <xsd:enumeration value="Price List"/>
          <xsd:enumeration value="Publication"/>
          <xsd:enumeration value="Report/Paper"/>
          <xsd:enumeration value="Responses"/>
          <xsd:enumeration value="Self-Study"/>
          <xsd:enumeration value="Seminar"/>
          <xsd:enumeration value="Standards"/>
          <xsd:enumeration value="Survey"/>
          <xsd:enumeration value="Webinar"/>
        </xsd:restriction>
      </xsd:simpleType>
    </xsd:element>
    <xsd:element name="NAIndustry" ma:index="11" nillable="true" ma:displayName="NAIndustry" ma:internalName="NAIndustry">
      <xsd:simpleType>
        <xsd:restriction base="dms:Choice">
          <xsd:enumeration value="Construction"/>
          <xsd:enumeration value="Environmental"/>
          <xsd:enumeration value="Financial Services"/>
          <xsd:enumeration value="Gaming"/>
          <xsd:enumeration value="Government"/>
          <xsd:enumeration value="Healthcare"/>
          <xsd:enumeration value="Manufacturing"/>
          <xsd:enumeration value="[]"/>
        </xsd:restriction>
      </xsd:simpleType>
    </xsd:element>
    <xsd:element name="NAAuthor" ma:index="12" nillable="true" ma:displayName="NAAuthor" ma:internalName="NAAuthor">
      <xsd:simpleType>
        <xsd:restriction base="dms:Text"/>
      </xsd:simpleType>
    </xsd:element>
    <xsd:element name="NADepartment" ma:index="13" nillable="true" ma:displayName="NADepartment" ma:internalName="NADepartment">
      <xsd:simpleType>
        <xsd:restriction base="dms:Choice">
          <xsd:enumeration value="Academic Relations"/>
          <xsd:enumeration value="Accounting"/>
          <xsd:enumeration value="Advertising/Sponsorship"/>
          <xsd:enumeration value="Advocacy"/>
          <xsd:enumeration value="AEC"/>
          <xsd:enumeration value="Bookstore"/>
          <xsd:enumeration value="Certification"/>
          <xsd:enumeration value="Chapters"/>
          <xsd:enumeration value="Conferences"/>
          <xsd:enumeration value="Corporate Communications"/>
          <xsd:enumeration value="Customer Relations"/>
          <xsd:enumeration value="E-learning"/>
          <xsd:enumeration value="GAIN"/>
          <xsd:enumeration value="Governance"/>
          <xsd:enumeration value="Human Resources"/>
          <xsd:enumeration value="Information Services"/>
          <xsd:enumeration value="International Conferecnce"/>
          <xsd:enumeration value="Learning Solutions"/>
          <xsd:enumeration value="Global Relations"/>
          <xsd:enumeration value="Marketing"/>
          <xsd:enumeration value="Membership"/>
          <xsd:enumeration value="On-site Training"/>
          <xsd:enumeration value="Publications"/>
          <xsd:enumeration value="Quality"/>
          <xsd:enumeration value="Research Foundation"/>
          <xsd:enumeration value="Seminars"/>
          <xsd:enumeration value="Standards and Guidance"/>
          <xsd:enumeration value="[]"/>
        </xsd:restriction>
      </xsd:simpleType>
    </xsd:element>
    <xsd:element name="NAContentLocation" ma:index="14" nillable="true" ma:displayName="NAContentLocation" ma:internalName="NAContentLocation">
      <xsd:simpleType>
        <xsd:restriction base="dms:Choice">
          <xsd:enumeration value="Global website"/>
          <xsd:enumeration value="N.A. website"/>
          <xsd:enumeration value="Both"/>
        </xsd:restriction>
      </xsd:simpleType>
    </xsd:element>
    <xsd:element name="NAContentPrivacy" ma:index="15" nillable="true" ma:displayName="NAContentPrivacy" ma:internalName="NAContentPrivacy">
      <xsd:simpleType>
        <xsd:restriction base="dms:Choice">
          <xsd:enumeration value="Confidential - High Risk"/>
          <xsd:enumeration value="Private - Medium Risk"/>
          <xsd:enumeration value="Restricted - Low Risk"/>
          <xsd:enumeration value="Public - no risk"/>
          <xsd:enumeration value="[]"/>
        </xsd:restriction>
      </xsd:simpleType>
    </xsd:element>
    <xsd:element name="IIALang" ma:index="16" nillable="true" ma:displayName="NAIIALang" ma:internalName="IIALang">
      <xsd:simpleType>
        <xsd:restriction base="dms:Choice">
          <xsd:enumeration value="Arabic"/>
          <xsd:enumeration value="Azeri"/>
          <xsd:enumeration value="Bosnian"/>
          <xsd:enumeration value="Bulgarian"/>
          <xsd:enumeration value="Chinese (Simplified)"/>
          <xsd:enumeration value="Chinese (Unsimplified)"/>
          <xsd:enumeration value="Croatian"/>
          <xsd:enumeration value="Czech"/>
          <xsd:enumeration value="Danish"/>
          <xsd:enumeration value="Dutch"/>
          <xsd:enumeration value="English"/>
          <xsd:enumeration value="Estonian"/>
          <xsd:enumeration value="Finnish"/>
          <xsd:enumeration value="French"/>
          <xsd:enumeration value="Georgian"/>
          <xsd:enumeration value="German"/>
          <xsd:enumeration value="Hebrew"/>
          <xsd:enumeration value="Hungarian"/>
          <xsd:enumeration value="Indonesian"/>
          <xsd:enumeration value="Italian"/>
          <xsd:enumeration value="Japanese"/>
          <xsd:enumeration value="Korean"/>
          <xsd:enumeration value="Latvian"/>
          <xsd:enumeration value="Lithuanian"/>
          <xsd:enumeration value="Macedonian"/>
          <xsd:enumeration value="Montenegrin"/>
          <xsd:enumeration value="Norwegian"/>
          <xsd:enumeration value="Polish"/>
          <xsd:enumeration value="Portuguese"/>
          <xsd:enumeration value="Romanian"/>
          <xsd:enumeration value="Russian"/>
          <xsd:enumeration value="Serbian"/>
          <xsd:enumeration value="Slovenian"/>
          <xsd:enumeration value="Spanish"/>
          <xsd:enumeration value="Swedish"/>
          <xsd:enumeration value="Tajik"/>
          <xsd:enumeration value="Thai"/>
          <xsd:enumeration value="Turkish"/>
          <xsd:enumeration value="Ukrainian"/>
          <xsd:enumeration value="[]"/>
        </xsd:restriction>
      </xsd:simpleType>
    </xsd:element>
    <xsd:element name="NASummary" ma:index="17" nillable="true" ma:displayName="NASummary" ma:internalName="NASummary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583D9-A1F8-4D60-992B-94EB7D9F2D0D" elementFormDefault="qualified">
    <xsd:import namespace="http://schemas.microsoft.com/office/2006/documentManagement/types"/>
    <xsd:import namespace="http://schemas.microsoft.com/office/infopath/2007/PartnerControls"/>
    <xsd:element name="ChapterDocumentTypeLookup" ma:index="18" nillable="true" ma:displayName="Chapter Document Type" ma:description="" ma:list="{e4470f4a-42ea-4c58-b484-b5ffec13940f}" ma:internalName="ChapterDocumentTypeLookup" ma:showField="Title" ma:web="{cbc2b22e-c6d6-41a8-9387-3ef58b62f041}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ASummary xmlns="4b9583d9-a1f8-4d60-992b-94eb7d9f2d0d" xsi:nil="true"/>
    <NAInternalAuditTopic xmlns="4b9583d9-a1f8-4d60-992b-94eb7d9f2d0d" xsi:nil="true"/>
    <NAContentPrivacy xmlns="4b9583d9-a1f8-4d60-992b-94eb7d9f2d0d" xsi:nil="true"/>
    <NAContentSource xmlns="4b9583d9-a1f8-4d60-992b-94eb7d9f2d0d" xsi:nil="true"/>
    <NADepartment xmlns="4b9583d9-a1f8-4d60-992b-94eb7d9f2d0d" xsi:nil="true"/>
    <ChapterDocumentTypeLookup xmlns="4B9583D9-A1F8-4D60-992B-94EB7D9F2D0D" xsi:nil="true"/>
    <NAIndustry xmlns="4b9583d9-a1f8-4d60-992b-94eb7d9f2d0d" xsi:nil="true"/>
    <NAFileID xmlns="4b9583d9-a1f8-4d60-992b-94eb7d9f2d0d" xsi:nil="true"/>
    <NAAuthor xmlns="4b9583d9-a1f8-4d60-992b-94eb7d9f2d0d" xsi:nil="true"/>
    <NAContentLocation xmlns="4b9583d9-a1f8-4d60-992b-94eb7d9f2d0d" xsi:nil="true"/>
    <IIALang xmlns="4b9583d9-a1f8-4d60-992b-94eb7d9f2d0d" xsi:nil="true"/>
  </documentManagement>
</p:properties>
</file>

<file path=customXml/itemProps1.xml><?xml version="1.0" encoding="utf-8"?>
<ds:datastoreItem xmlns:ds="http://schemas.openxmlformats.org/officeDocument/2006/customXml" ds:itemID="{47C1385D-806E-4417-960B-138DC1785ECA}"/>
</file>

<file path=customXml/itemProps2.xml><?xml version="1.0" encoding="utf-8"?>
<ds:datastoreItem xmlns:ds="http://schemas.openxmlformats.org/officeDocument/2006/customXml" ds:itemID="{349ECF65-0400-458F-9DB3-15ABC01748A7}"/>
</file>

<file path=customXml/itemProps3.xml><?xml version="1.0" encoding="utf-8"?>
<ds:datastoreItem xmlns:ds="http://schemas.openxmlformats.org/officeDocument/2006/customXml" ds:itemID="{E69BAA8A-1835-44BB-9859-39E7A7E2016D}"/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808</Words>
  <Application>Microsoft Office PowerPoint</Application>
  <PresentationFormat>On-screen Show (4:3)</PresentationFormat>
  <Paragraphs>157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 USE OF STATISTICS AND DATA MINING TO INCREASE AUDIT EFFICIENCIES AND EFFECTIVENESS </vt:lpstr>
      <vt:lpstr>The problem</vt:lpstr>
      <vt:lpstr>Answers</vt:lpstr>
      <vt:lpstr>Outliers</vt:lpstr>
      <vt:lpstr>Outliers</vt:lpstr>
      <vt:lpstr>Benford's Law</vt:lpstr>
      <vt:lpstr>Benford's Law</vt:lpstr>
      <vt:lpstr>Benford's Law</vt:lpstr>
      <vt:lpstr>Benford's Law</vt:lpstr>
      <vt:lpstr>Data Mining</vt:lpstr>
      <vt:lpstr>Data Mining</vt:lpstr>
      <vt:lpstr> Data Mining vs. BI &amp; OLAP</vt:lpstr>
      <vt:lpstr>Data Mining for Auditing</vt:lpstr>
      <vt:lpstr>Data Mining for Auditing</vt:lpstr>
      <vt:lpstr>Data Mining Algorithms </vt:lpstr>
      <vt:lpstr>If-Then Rules</vt:lpstr>
      <vt:lpstr>If-Then Rules</vt:lpstr>
      <vt:lpstr>Deviations from If-Then Rules</vt:lpstr>
      <vt:lpstr>Misses vs. False Alarms</vt:lpstr>
      <vt:lpstr>Misses vs. False Alarms</vt:lpstr>
      <vt:lpstr>Non-Material Cases</vt:lpstr>
      <vt:lpstr>Deviations from Mathematical Formulas Rules</vt:lpstr>
      <vt:lpstr>Deviation of Rules from Meta-Rules</vt:lpstr>
      <vt:lpstr>Criteria for Completing the Audit</vt:lpstr>
      <vt:lpstr>Auditing Textual Data</vt:lpstr>
      <vt:lpstr>Auditing Textual Data</vt:lpstr>
      <vt:lpstr>Text Mining</vt:lpstr>
      <vt:lpstr>Auditing Unstructured Textual Data</vt:lpstr>
      <vt:lpstr>Auditing Unstructured Textual Data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STATISTICS AND DATA MINING TO INCREASE AUDIT EFFICIENCIES AND EFFECTIVENESS</dc:title>
  <dc:creator>אברהם מידן מנהלה</dc:creator>
  <cp:lastModifiedBy>Joel</cp:lastModifiedBy>
  <cp:revision>91</cp:revision>
  <dcterms:created xsi:type="dcterms:W3CDTF">2012-10-29T09:17:16Z</dcterms:created>
  <dcterms:modified xsi:type="dcterms:W3CDTF">2013-04-21T18:48:13Z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0x010100A3F1A33742BB40798E5513FD18CF9B2C003B72D47058A44C55BD23D766439AE013000A6B4A249DED054AB76955A11F0B1209</vt:lpwstr>
  </property>
</Properties>
</file>