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60" r:id="rId7"/>
    <p:sldId id="269" r:id="rId8"/>
    <p:sldId id="261" r:id="rId9"/>
    <p:sldId id="262" r:id="rId10"/>
    <p:sldId id="266" r:id="rId11"/>
    <p:sldId id="267" r:id="rId12"/>
    <p:sldId id="268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8B1E6-D78D-4B6A-819D-810E20E8BEDF}" v="11" dt="2022-04-24T18:14:37.516"/>
    <p1510:client id="{602A3A21-D4C1-4AFA-8150-042B4DD1F295}" v="754" dt="2022-04-24T15:58:45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48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ADE-CF45-45EC-A9AF-8E029BDDE072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63D67B4-6BD5-45B5-8409-C211B64F88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313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ADE-CF45-45EC-A9AF-8E029BDDE072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63D67B4-6BD5-45B5-8409-C211B64F88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376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ADE-CF45-45EC-A9AF-8E029BDDE072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63D67B4-6BD5-45B5-8409-C211B64F88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6409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ADE-CF45-45EC-A9AF-8E029BDDE072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3D67B4-6BD5-45B5-8409-C211B64F88F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4171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ADE-CF45-45EC-A9AF-8E029BDDE072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3D67B4-6BD5-45B5-8409-C211B64F88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2216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ADE-CF45-45EC-A9AF-8E029BDDE072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67B4-6BD5-45B5-8409-C211B64F88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0517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ADE-CF45-45EC-A9AF-8E029BDDE072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67B4-6BD5-45B5-8409-C211B64F88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0306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ADE-CF45-45EC-A9AF-8E029BDDE072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67B4-6BD5-45B5-8409-C211B64F88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6758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4417ADE-CF45-45EC-A9AF-8E029BDDE072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63D67B4-6BD5-45B5-8409-C211B64F88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001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ADE-CF45-45EC-A9AF-8E029BDDE072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67B4-6BD5-45B5-8409-C211B64F88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966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ADE-CF45-45EC-A9AF-8E029BDDE072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63D67B4-6BD5-45B5-8409-C211B64F88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577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ADE-CF45-45EC-A9AF-8E029BDDE072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67B4-6BD5-45B5-8409-C211B64F88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044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ADE-CF45-45EC-A9AF-8E029BDDE072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67B4-6BD5-45B5-8409-C211B64F88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195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ADE-CF45-45EC-A9AF-8E029BDDE072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67B4-6BD5-45B5-8409-C211B64F88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253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ADE-CF45-45EC-A9AF-8E029BDDE072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67B4-6BD5-45B5-8409-C211B64F88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538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ADE-CF45-45EC-A9AF-8E029BDDE072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67B4-6BD5-45B5-8409-C211B64F88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841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ADE-CF45-45EC-A9AF-8E029BDDE072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67B4-6BD5-45B5-8409-C211B64F88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336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7ADE-CF45-45EC-A9AF-8E029BDDE072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D67B4-6BD5-45B5-8409-C211B64F88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6241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OEN9W05_4A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C3EBCF-94D0-403C-99B0-3D8B13D76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l-PL" sz="4800">
                <a:solidFill>
                  <a:srgbClr val="FFFFFF"/>
                </a:solidFill>
              </a:rPr>
              <a:t>Smartphone Activity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B4BD85-57B2-47E9-9130-0D6E34130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l-PL"/>
              <a:t>Hubert Kozubek Arkadiusz Kniaź</a:t>
            </a:r>
          </a:p>
        </p:txBody>
      </p:sp>
    </p:spTree>
    <p:extLst>
      <p:ext uri="{BB962C8B-B14F-4D97-AF65-F5344CB8AC3E}">
        <p14:creationId xmlns:p14="http://schemas.microsoft.com/office/powerpoint/2010/main" val="2517685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C1E69E-AD37-4229-9CC9-C31204ED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importances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MDI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1DEE8F59-084F-4A33-B3A4-E0251F8C4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758" y="2110154"/>
            <a:ext cx="7824636" cy="4577611"/>
          </a:xfrm>
        </p:spPr>
      </p:pic>
    </p:spTree>
    <p:extLst>
      <p:ext uri="{BB962C8B-B14F-4D97-AF65-F5344CB8AC3E}">
        <p14:creationId xmlns:p14="http://schemas.microsoft.com/office/powerpoint/2010/main" val="10340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0B0695-4C8F-4F23-8AF0-DAC7EC25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using permutation on full model</a:t>
            </a:r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65B86FE7-7361-4526-809D-A8E3722B1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31" y="2142309"/>
            <a:ext cx="7808668" cy="4519747"/>
          </a:xfrm>
        </p:spPr>
      </p:pic>
    </p:spTree>
    <p:extLst>
      <p:ext uri="{BB962C8B-B14F-4D97-AF65-F5344CB8AC3E}">
        <p14:creationId xmlns:p14="http://schemas.microsoft.com/office/powerpoint/2010/main" val="172417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D56A27-8F73-4EBF-A0F8-068C6837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Dziękujemy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8AF967-74C5-46A6-8D2B-9336FE827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131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D30298-D1EA-479C-A585-1AF4B7BA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Multimedia online 3" title="Activity Recognition Experiment Using Smartphone Sensors.">
            <a:hlinkClick r:id="" action="ppaction://media"/>
            <a:extLst>
              <a:ext uri="{FF2B5EF4-FFF2-40B4-BE49-F238E27FC236}">
                <a16:creationId xmlns:a16="http://schemas.microsoft.com/office/drawing/2014/main" id="{1C47E6C7-E31E-4EF4-8E64-D35791F9AF4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81943" y="2179127"/>
            <a:ext cx="5834743" cy="437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6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5496BA-17CC-4744-9598-AD98AC9D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Zmienna objaśniana</a:t>
            </a: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D68A3D85-B6B1-4A7B-9F7F-B76110C30C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7537"/>
          <a:stretch/>
        </p:blipFill>
        <p:spPr>
          <a:xfrm>
            <a:off x="2045718" y="2903456"/>
            <a:ext cx="5299363" cy="2912165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0221935A-FEE3-44B1-86DA-07C213BCA6C2}"/>
              </a:ext>
            </a:extLst>
          </p:cNvPr>
          <p:cNvSpPr txBox="1"/>
          <p:nvPr/>
        </p:nvSpPr>
        <p:spPr>
          <a:xfrm>
            <a:off x="8144759" y="3535052"/>
            <a:ext cx="349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/>
              <a:t>Ilość przykładów zakwalifikowanych jako poszczególne klasy</a:t>
            </a:r>
          </a:p>
        </p:txBody>
      </p:sp>
    </p:spTree>
    <p:extLst>
      <p:ext uri="{BB962C8B-B14F-4D97-AF65-F5344CB8AC3E}">
        <p14:creationId xmlns:p14="http://schemas.microsoft.com/office/powerpoint/2010/main" val="209987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D83D00-667D-47B1-81A3-13D911DA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T-SNE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3D4DA1-5C5A-4895-96F8-89F3B268C9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291" y="2005249"/>
            <a:ext cx="6217920" cy="48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22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E8EA9-7004-4037-9110-4721BE26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Predykcyjność cech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12386D7-F31D-4DF0-A1BA-1502DA40AE12}"/>
              </a:ext>
            </a:extLst>
          </p:cNvPr>
          <p:cNvSpPr txBox="1"/>
          <p:nvPr/>
        </p:nvSpPr>
        <p:spPr>
          <a:xfrm>
            <a:off x="7573618" y="2981737"/>
            <a:ext cx="3886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Ze wglądu na zadanie wieloklasowej klasyfikacji, predykcyjność badano na podstawie dokładności modeli zbudowanych z jednie z danej cechy.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BC83B01F-A609-4F82-9B86-7488C2C2BC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77"/>
          <a:stretch/>
        </p:blipFill>
        <p:spPr>
          <a:xfrm>
            <a:off x="1140440" y="2363086"/>
            <a:ext cx="5299363" cy="36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C573FE-7CA8-45BD-9730-C4DFE3DD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Usuwanie cech i ich korelacja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F33BAD6-7DB7-4306-86CF-80F1D7CB6C03}"/>
              </a:ext>
            </a:extLst>
          </p:cNvPr>
          <p:cNvSpPr txBox="1"/>
          <p:nvPr/>
        </p:nvSpPr>
        <p:spPr>
          <a:xfrm>
            <a:off x="1121675" y="2690336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Po usunięciu cech skorelowanych ze sobą bardziej niż 0.7 w ramce danych pozostało 126 cech, czyli około 77% kolumn zostało usuniętych, ale dlaczego nie usunąć więcej?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90E3787C-D3D0-4819-A60E-B854BE7A7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47"/>
          <a:stretch/>
        </p:blipFill>
        <p:spPr>
          <a:xfrm>
            <a:off x="5770962" y="2246244"/>
            <a:ext cx="5299363" cy="430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9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98B7DC-029D-4EFB-BB7B-00E5AEA2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Wpływ cech na zmianą decyzji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952500DE-7E75-43F6-8A0E-7ECC9936B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75"/>
          <a:stretch/>
        </p:blipFill>
        <p:spPr>
          <a:xfrm>
            <a:off x="843730" y="2858249"/>
            <a:ext cx="3774168" cy="2516598"/>
          </a:xfr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9500B64-2189-469B-A130-48EF22B66C9E}"/>
              </a:ext>
            </a:extLst>
          </p:cNvPr>
          <p:cNvSpPr txBox="1"/>
          <p:nvPr/>
        </p:nvSpPr>
        <p:spPr>
          <a:xfrm>
            <a:off x="235670" y="2140446"/>
            <a:ext cx="11111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/>
              <a:t>Wykresy przedstawiają maksymalne wartości </a:t>
            </a:r>
            <a:r>
              <a:rPr lang="pl-PL" sz="20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wagi</a:t>
            </a:r>
            <a:r>
              <a:rPr lang="pl-PL" sz="2000" baseline="-250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sz="2000"/>
              <a:t>/</a:t>
            </a:r>
            <a:r>
              <a:rPr lang="pl-PL" sz="20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bias</a:t>
            </a:r>
            <a:r>
              <a:rPr lang="pl-PL" sz="2000" baseline="-250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sz="20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dla każdej klasy (i)</a:t>
            </a:r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C52B11EE-8941-44FF-A6C5-3CEBE98C013D}"/>
              </a:ext>
            </a:extLst>
          </p:cNvPr>
          <p:cNvGrpSpPr/>
          <p:nvPr/>
        </p:nvGrpSpPr>
        <p:grpSpPr>
          <a:xfrm>
            <a:off x="235670" y="5558017"/>
            <a:ext cx="4990289" cy="672501"/>
            <a:chOff x="0" y="5558017"/>
            <a:chExt cx="4990289" cy="672501"/>
          </a:xfrm>
        </p:grpSpPr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716751F5-AD8E-4C91-B15D-7E03141493D3}"/>
                </a:ext>
              </a:extLst>
            </p:cNvPr>
            <p:cNvSpPr txBox="1"/>
            <p:nvPr/>
          </p:nvSpPr>
          <p:spPr>
            <a:xfrm>
              <a:off x="0" y="5558017"/>
              <a:ext cx="499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/>
                <a:t>Regresja logistyczna dla wszystkich kolumn</a:t>
              </a:r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87727D49-3D53-4B3E-8348-4F8AEF268327}"/>
                </a:ext>
              </a:extLst>
            </p:cNvPr>
            <p:cNvSpPr txBox="1"/>
            <p:nvPr/>
          </p:nvSpPr>
          <p:spPr>
            <a:xfrm>
              <a:off x="0" y="5953519"/>
              <a:ext cx="49902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200"/>
                <a:t>Wartości mniejszych niż 0.1 jest około 85%</a:t>
              </a:r>
            </a:p>
          </p:txBody>
        </p:sp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01650BAE-87B3-48EE-8E46-AE79CB3BCE4E}"/>
              </a:ext>
            </a:extLst>
          </p:cNvPr>
          <p:cNvGrpSpPr/>
          <p:nvPr/>
        </p:nvGrpSpPr>
        <p:grpSpPr>
          <a:xfrm>
            <a:off x="6477786" y="2858249"/>
            <a:ext cx="5092047" cy="3346099"/>
            <a:chOff x="6704029" y="2858249"/>
            <a:chExt cx="5092047" cy="3346099"/>
          </a:xfrm>
        </p:grpSpPr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55F96F09-D699-4F1E-995C-1D1484B3C3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10"/>
            <a:stretch/>
          </p:blipFill>
          <p:spPr>
            <a:xfrm>
              <a:off x="7288523" y="2858249"/>
              <a:ext cx="3821300" cy="2516598"/>
            </a:xfrm>
            <a:prstGeom prst="rect">
              <a:avLst/>
            </a:prstGeom>
          </p:spPr>
        </p:pic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F0A3854F-182B-4677-BB85-8FFA0D9F3BF0}"/>
                </a:ext>
              </a:extLst>
            </p:cNvPr>
            <p:cNvGrpSpPr/>
            <p:nvPr/>
          </p:nvGrpSpPr>
          <p:grpSpPr>
            <a:xfrm>
              <a:off x="6704029" y="5558017"/>
              <a:ext cx="5092047" cy="646331"/>
              <a:chOff x="7099955" y="5540865"/>
              <a:chExt cx="5092047" cy="646331"/>
            </a:xfrm>
          </p:grpSpPr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35A7A6A8-126B-4B84-8DA5-52C64937A2FF}"/>
                  </a:ext>
                </a:extLst>
              </p:cNvPr>
              <p:cNvSpPr txBox="1"/>
              <p:nvPr/>
            </p:nvSpPr>
            <p:spPr>
              <a:xfrm>
                <a:off x="7201713" y="5540865"/>
                <a:ext cx="4990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/>
                  <a:t>Regresja logistyczna dla wybranych kolumn</a:t>
                </a:r>
              </a:p>
            </p:txBody>
          </p:sp>
          <p:sp>
            <p:nvSpPr>
              <p:cNvPr id="15" name="pole tekstowe 14">
                <a:extLst>
                  <a:ext uri="{FF2B5EF4-FFF2-40B4-BE49-F238E27FC236}">
                    <a16:creationId xmlns:a16="http://schemas.microsoft.com/office/drawing/2014/main" id="{73D15050-220C-46E0-8D3C-58F0B9BA4646}"/>
                  </a:ext>
                </a:extLst>
              </p:cNvPr>
              <p:cNvSpPr txBox="1"/>
              <p:nvPr/>
            </p:nvSpPr>
            <p:spPr>
              <a:xfrm>
                <a:off x="7099955" y="5910197"/>
                <a:ext cx="49902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200"/>
                  <a:t>Wartości mniejszych niż 0.5 jest około 3%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115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F3ED27-EF28-4951-A9AC-32CE7673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/>
              <a:t>Modele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DECEDE-D83B-CD0D-7C25-3965CC21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81330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Wyniki modeli posortowane pod względem </a:t>
            </a:r>
            <a:r>
              <a:rPr lang="pl-PL" sz="2000" dirty="0" err="1"/>
              <a:t>accuracy</a:t>
            </a:r>
            <a:endParaRPr lang="en-US" sz="2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25CF782-0C3F-416A-B33C-DFF9E4DA7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096" y="2336873"/>
            <a:ext cx="6434582" cy="445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9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94CF91-6E6B-4283-BC39-8A97028E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ROC CURVE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3509E38-A95F-4EED-B368-8840B055D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33"/>
          <a:stretch/>
        </p:blipFill>
        <p:spPr>
          <a:xfrm>
            <a:off x="710355" y="2674062"/>
            <a:ext cx="4776896" cy="3187796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9FA8310-6538-4FA4-91BF-C00A4877D0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83"/>
          <a:stretch/>
        </p:blipFill>
        <p:spPr>
          <a:xfrm>
            <a:off x="6615791" y="2674062"/>
            <a:ext cx="4934798" cy="318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673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Niebieski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2E7DCE7291BE148AAF4A142F83A42CB" ma:contentTypeVersion="13" ma:contentTypeDescription="Utwórz nowy dokument." ma:contentTypeScope="" ma:versionID="a81eb906f8381b59caa39f07fa5a22a7">
  <xsd:schema xmlns:xsd="http://www.w3.org/2001/XMLSchema" xmlns:xs="http://www.w3.org/2001/XMLSchema" xmlns:p="http://schemas.microsoft.com/office/2006/metadata/properties" xmlns:ns3="1c533799-debb-4965-9f62-3c57bcf5cbcf" xmlns:ns4="178b4fa8-3d4e-4636-b161-963f6baf8093" targetNamespace="http://schemas.microsoft.com/office/2006/metadata/properties" ma:root="true" ma:fieldsID="106296aa52f6211573c46c9bb36a5d94" ns3:_="" ns4:_="">
    <xsd:import namespace="1c533799-debb-4965-9f62-3c57bcf5cbcf"/>
    <xsd:import namespace="178b4fa8-3d4e-4636-b161-963f6baf80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33799-debb-4965-9f62-3c57bcf5cb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8b4fa8-3d4e-4636-b161-963f6baf809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C18519-E791-4960-AF62-E6E66D5848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54DBFA-AB60-4B33-912D-54E9F914AC20}">
  <ds:schemaRefs>
    <ds:schemaRef ds:uri="178b4fa8-3d4e-4636-b161-963f6baf8093"/>
    <ds:schemaRef ds:uri="1c533799-debb-4965-9f62-3c57bcf5cbc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04DECB5-F6A2-45B7-9F6A-2A04B5E774F9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178b4fa8-3d4e-4636-b161-963f6baf8093"/>
    <ds:schemaRef ds:uri="http://schemas.microsoft.com/office/2006/documentManagement/types"/>
    <ds:schemaRef ds:uri="1c533799-debb-4965-9f62-3c57bcf5cbc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134</TotalTime>
  <Words>139</Words>
  <Application>Microsoft Office PowerPoint</Application>
  <PresentationFormat>Panoramiczny</PresentationFormat>
  <Paragraphs>21</Paragraphs>
  <Slides>12</Slides>
  <Notes>0</Notes>
  <HiddenSlides>0</HiddenSlides>
  <MMClips>1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Smartphone Activity </vt:lpstr>
      <vt:lpstr>Prezentacja programu PowerPoint</vt:lpstr>
      <vt:lpstr>Zmienna objaśniana</vt:lpstr>
      <vt:lpstr>T-SNE</vt:lpstr>
      <vt:lpstr>Predykcyjność cech</vt:lpstr>
      <vt:lpstr>Usuwanie cech i ich korelacja</vt:lpstr>
      <vt:lpstr>Wpływ cech na zmianą decyzji</vt:lpstr>
      <vt:lpstr>Modele</vt:lpstr>
      <vt:lpstr>ROC CURVE</vt:lpstr>
      <vt:lpstr>Feature importances using MDI</vt:lpstr>
      <vt:lpstr>Feature importances using permutation on full model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Activity</dc:title>
  <dc:creator>Kniaź Arkadiusz (STUD)</dc:creator>
  <cp:lastModifiedBy>Kniaź Arkadiusz (STUD)</cp:lastModifiedBy>
  <cp:revision>2</cp:revision>
  <dcterms:created xsi:type="dcterms:W3CDTF">2022-04-21T16:24:50Z</dcterms:created>
  <dcterms:modified xsi:type="dcterms:W3CDTF">2022-04-24T18:14:44Z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0x010100E2E7DCE7291BE148AAF4A142F83A42CB</vt:lpwstr>
  </property>
</Properties>
</file>