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83" r:id="rId3"/>
    <p:sldId id="411" r:id="rId4"/>
    <p:sldId id="412" r:id="rId5"/>
    <p:sldId id="413" r:id="rId6"/>
    <p:sldId id="414" r:id="rId7"/>
    <p:sldId id="415" r:id="rId8"/>
  </p:sldIdLst>
  <p:sldSz cx="12195175" cy="685958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ulff, Niklas" initials="WN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819459"/>
    <a:srgbClr val="6898D1"/>
    <a:srgbClr val="686868"/>
    <a:srgbClr val="C77A6D"/>
    <a:srgbClr val="B33F3D"/>
    <a:srgbClr val="EAB818"/>
    <a:srgbClr val="B1B1B0"/>
    <a:srgbClr val="7B7B7B"/>
    <a:srgbClr val="007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93" autoAdjust="0"/>
    <p:restoredTop sz="73487" autoAdjust="0"/>
  </p:normalViewPr>
  <p:slideViewPr>
    <p:cSldViewPr>
      <p:cViewPr varScale="1">
        <p:scale>
          <a:sx n="84" d="100"/>
          <a:sy n="84" d="100"/>
        </p:scale>
        <p:origin x="1446" y="84"/>
      </p:cViewPr>
      <p:guideLst>
        <p:guide orient="horz" pos="2161"/>
        <p:guide pos="3842"/>
      </p:guideLst>
    </p:cSldViewPr>
  </p:slideViewPr>
  <p:outlineViewPr>
    <p:cViewPr>
      <p:scale>
        <a:sx n="33" d="100"/>
        <a:sy n="33" d="100"/>
      </p:scale>
      <p:origin x="0" y="17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AD8F6-FF7C-447F-A91D-4FA7CFC9C0C5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7EE11-88F6-4E42-B196-8CF9EA9FE22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391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5B75E70-762A-4375-AA7C-DE9BB7CC9339}" type="datetimeFigureOut">
              <a:rPr lang="de-DE" smtClean="0"/>
              <a:pPr/>
              <a:t>11.12.2020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F1895BC-06EC-475A-97CA-BF53472F2E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83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 </a:t>
            </a:r>
            <a:r>
              <a:rPr lang="de-DE" dirty="0" err="1"/>
              <a:t>take</a:t>
            </a:r>
            <a:r>
              <a:rPr lang="de-DE" baseline="0" dirty="0"/>
              <a:t> a </a:t>
            </a:r>
            <a:r>
              <a:rPr lang="de-DE" baseline="0" dirty="0" err="1"/>
              <a:t>bit</a:t>
            </a:r>
            <a:r>
              <a:rPr lang="de-DE" baseline="0" dirty="0"/>
              <a:t> a </a:t>
            </a:r>
            <a:r>
              <a:rPr lang="de-DE" baseline="0" dirty="0" err="1"/>
              <a:t>more</a:t>
            </a:r>
            <a:r>
              <a:rPr lang="de-DE" baseline="0" dirty="0"/>
              <a:t> </a:t>
            </a:r>
            <a:r>
              <a:rPr lang="de-DE" baseline="0" dirty="0" err="1"/>
              <a:t>abstract</a:t>
            </a:r>
            <a:r>
              <a:rPr lang="de-DE" baseline="0" dirty="0"/>
              <a:t> </a:t>
            </a:r>
            <a:r>
              <a:rPr lang="de-DE" baseline="0" dirty="0" err="1"/>
              <a:t>approach</a:t>
            </a:r>
            <a:r>
              <a:rPr lang="de-DE" baseline="0" dirty="0"/>
              <a:t> </a:t>
            </a:r>
            <a:r>
              <a:rPr lang="de-DE" baseline="0" dirty="0" err="1"/>
              <a:t>compared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Adam &amp; </a:t>
            </a:r>
            <a:r>
              <a:rPr lang="de-DE" baseline="0" dirty="0" err="1"/>
              <a:t>Oriol</a:t>
            </a:r>
            <a:r>
              <a:rPr lang="de-DE" baseline="0" dirty="0"/>
              <a:t> </a:t>
            </a:r>
            <a:r>
              <a:rPr lang="de-DE" baseline="0" dirty="0" err="1"/>
              <a:t>since</a:t>
            </a:r>
            <a:r>
              <a:rPr lang="de-DE" baseline="0" dirty="0"/>
              <a:t> I </a:t>
            </a:r>
            <a:r>
              <a:rPr lang="de-DE" baseline="0" dirty="0" err="1"/>
              <a:t>showcase</a:t>
            </a:r>
            <a:r>
              <a:rPr lang="de-DE" baseline="0" dirty="0"/>
              <a:t> </a:t>
            </a:r>
            <a:r>
              <a:rPr lang="de-DE" baseline="0" dirty="0" err="1"/>
              <a:t>two</a:t>
            </a:r>
            <a:r>
              <a:rPr lang="de-DE" baseline="0" dirty="0"/>
              <a:t> different </a:t>
            </a:r>
            <a:r>
              <a:rPr lang="de-DE" baseline="0" dirty="0" err="1"/>
              <a:t>tools</a:t>
            </a:r>
            <a:endParaRPr lang="de-DE" baseline="0" dirty="0"/>
          </a:p>
          <a:p>
            <a:r>
              <a:rPr lang="de-DE" dirty="0"/>
              <a:t>Goal, </a:t>
            </a:r>
            <a:r>
              <a:rPr lang="de-DE" dirty="0" err="1"/>
              <a:t>model</a:t>
            </a:r>
            <a:r>
              <a:rPr lang="de-DE" dirty="0"/>
              <a:t>, </a:t>
            </a:r>
            <a:r>
              <a:rPr lang="de-DE" dirty="0" err="1"/>
              <a:t>code</a:t>
            </a:r>
            <a:r>
              <a:rPr lang="de-DE" dirty="0"/>
              <a:t>: Christoph:</a:t>
            </a:r>
            <a:r>
              <a:rPr lang="de-DE" baseline="0" dirty="0"/>
              <a:t> „</a:t>
            </a:r>
            <a:r>
              <a:rPr lang="de-DE" baseline="0" dirty="0" err="1"/>
              <a:t>as</a:t>
            </a:r>
            <a:r>
              <a:rPr lang="de-DE" baseline="0" dirty="0"/>
              <a:t> </a:t>
            </a:r>
            <a:r>
              <a:rPr lang="de-DE" baseline="0" dirty="0" err="1"/>
              <a:t>less</a:t>
            </a:r>
            <a:r>
              <a:rPr lang="de-DE" baseline="0" dirty="0"/>
              <a:t> </a:t>
            </a:r>
            <a:r>
              <a:rPr lang="de-DE" baseline="0" dirty="0" err="1"/>
              <a:t>info</a:t>
            </a:r>
            <a:r>
              <a:rPr lang="de-DE" baseline="0" dirty="0"/>
              <a:t> in </a:t>
            </a:r>
            <a:r>
              <a:rPr lang="de-DE" baseline="0" dirty="0" err="1"/>
              <a:t>code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</a:t>
            </a:r>
            <a:r>
              <a:rPr lang="de-DE" baseline="0" dirty="0" err="1"/>
              <a:t>possible</a:t>
            </a:r>
            <a:r>
              <a:rPr lang="de-DE" baseline="0" dirty="0"/>
              <a:t>“</a:t>
            </a:r>
            <a:r>
              <a:rPr lang="de-DE" dirty="0"/>
              <a:t>,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 in a </a:t>
            </a:r>
            <a:r>
              <a:rPr lang="de-DE" dirty="0" err="1"/>
              <a:t>early</a:t>
            </a:r>
            <a:r>
              <a:rPr lang="de-DE" dirty="0"/>
              <a:t> </a:t>
            </a:r>
            <a:r>
              <a:rPr lang="de-DE" dirty="0" err="1"/>
              <a:t>stage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, </a:t>
            </a:r>
            <a:r>
              <a:rPr lang="de-DE" dirty="0" err="1"/>
              <a:t>great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Wilko </a:t>
            </a:r>
            <a:r>
              <a:rPr lang="de-DE" baseline="0" dirty="0" err="1"/>
              <a:t>already</a:t>
            </a:r>
            <a:r>
              <a:rPr lang="de-DE" baseline="0" dirty="0"/>
              <a:t> </a:t>
            </a:r>
            <a:r>
              <a:rPr lang="de-DE" baseline="0" dirty="0" err="1"/>
              <a:t>introduced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abbreviation</a:t>
            </a:r>
            <a:r>
              <a:rPr lang="de-DE" baseline="0" dirty="0"/>
              <a:t> SOC, I will </a:t>
            </a:r>
            <a:r>
              <a:rPr lang="de-DE" baseline="0" dirty="0" err="1"/>
              <a:t>use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demonstrations</a:t>
            </a:r>
            <a:r>
              <a:rPr lang="de-DE" dirty="0"/>
              <a:t>, I will </a:t>
            </a:r>
            <a:r>
              <a:rPr lang="de-DE" dirty="0" err="1"/>
              <a:t>fly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give</a:t>
            </a:r>
            <a:r>
              <a:rPr lang="de-DE" baseline="0" dirty="0"/>
              <a:t> </a:t>
            </a:r>
            <a:r>
              <a:rPr lang="de-DE" baseline="0" dirty="0" err="1"/>
              <a:t>some</a:t>
            </a:r>
            <a:r>
              <a:rPr lang="de-DE" baseline="0" dirty="0"/>
              <a:t> </a:t>
            </a:r>
            <a:r>
              <a:rPr lang="de-DE" baseline="0" dirty="0" err="1"/>
              <a:t>explanations</a:t>
            </a:r>
            <a:r>
              <a:rPr lang="de-DE" baseline="0" dirty="0"/>
              <a:t> in </a:t>
            </a:r>
            <a:r>
              <a:rPr lang="de-DE" baseline="0" dirty="0" err="1"/>
              <a:t>between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code</a:t>
            </a:r>
            <a:r>
              <a:rPr lang="de-DE" baseline="0" dirty="0"/>
              <a:t> </a:t>
            </a:r>
            <a:r>
              <a:rPr lang="de-DE" baseline="0" dirty="0" err="1"/>
              <a:t>Sections</a:t>
            </a:r>
            <a:endParaRPr lang="de-D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Benjamin Fuchs &amp; Carlos Gaete </a:t>
            </a:r>
            <a:r>
              <a:rPr lang="de-DE" dirty="0" err="1"/>
              <a:t>from</a:t>
            </a:r>
            <a:r>
              <a:rPr lang="de-DE" dirty="0"/>
              <a:t> DIW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financiers</a:t>
            </a:r>
            <a:r>
              <a:rPr lang="de-DE" baseline="0" dirty="0"/>
              <a:t> DLR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BMWi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9088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Individual </a:t>
            </a:r>
            <a:r>
              <a:rPr lang="de-DE" dirty="0" err="1"/>
              <a:t>mobility</a:t>
            </a:r>
            <a:r>
              <a:rPr lang="de-DE" dirty="0"/>
              <a:t> </a:t>
            </a:r>
            <a:r>
              <a:rPr lang="de-DE" dirty="0" err="1"/>
              <a:t>behavior</a:t>
            </a:r>
            <a:endParaRPr lang="de-DE" dirty="0"/>
          </a:p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trips</a:t>
            </a:r>
            <a:r>
              <a:rPr lang="de-DE" dirty="0"/>
              <a:t> per</a:t>
            </a:r>
            <a:r>
              <a:rPr lang="de-DE" baseline="0" dirty="0"/>
              <a:t> </a:t>
            </a:r>
            <a:r>
              <a:rPr lang="de-DE" baseline="0" dirty="0" err="1"/>
              <a:t>day</a:t>
            </a:r>
            <a:endParaRPr lang="de-DE" dirty="0"/>
          </a:p>
          <a:p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trip</a:t>
            </a:r>
            <a:endParaRPr lang="de-DE" dirty="0"/>
          </a:p>
          <a:p>
            <a:r>
              <a:rPr lang="de-DE" dirty="0"/>
              <a:t>Duration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trip</a:t>
            </a:r>
            <a:endParaRPr lang="de-DE" dirty="0"/>
          </a:p>
          <a:p>
            <a:r>
              <a:rPr lang="de-DE" dirty="0"/>
              <a:t>Trip </a:t>
            </a:r>
            <a:r>
              <a:rPr lang="de-DE" dirty="0" err="1"/>
              <a:t>purpose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trip</a:t>
            </a:r>
            <a:endParaRPr lang="de-DE" dirty="0"/>
          </a:p>
          <a:p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hour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end </a:t>
            </a:r>
            <a:r>
              <a:rPr lang="de-DE" dirty="0" err="1"/>
              <a:t>hour</a:t>
            </a:r>
            <a:endParaRPr lang="de-DE" dirty="0"/>
          </a:p>
          <a:p>
            <a:endParaRPr lang="de-DE" dirty="0"/>
          </a:p>
          <a:p>
            <a:r>
              <a:rPr lang="de-DE" dirty="0"/>
              <a:t>EV </a:t>
            </a:r>
            <a:r>
              <a:rPr lang="de-DE" dirty="0" err="1"/>
              <a:t>specific</a:t>
            </a:r>
            <a:endParaRPr lang="de-D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Charging</a:t>
            </a:r>
            <a:r>
              <a:rPr lang="de-DE" dirty="0"/>
              <a:t> </a:t>
            </a:r>
            <a:r>
              <a:rPr lang="de-DE" dirty="0" err="1"/>
              <a:t>availability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place</a:t>
            </a:r>
            <a:endParaRPr lang="de-DE" dirty="0"/>
          </a:p>
          <a:p>
            <a:r>
              <a:rPr lang="de-DE" dirty="0" err="1"/>
              <a:t>Battery</a:t>
            </a:r>
            <a:r>
              <a:rPr lang="de-DE" dirty="0"/>
              <a:t> </a:t>
            </a:r>
            <a:r>
              <a:rPr lang="de-DE" dirty="0" err="1"/>
              <a:t>size</a:t>
            </a:r>
            <a:endParaRPr lang="de-DE" dirty="0"/>
          </a:p>
          <a:p>
            <a:r>
              <a:rPr lang="de-DE" dirty="0" err="1"/>
              <a:t>Electricity</a:t>
            </a:r>
            <a:r>
              <a:rPr lang="de-DE" dirty="0"/>
              <a:t> </a:t>
            </a:r>
            <a:r>
              <a:rPr lang="de-DE" dirty="0" err="1"/>
              <a:t>consumption</a:t>
            </a:r>
            <a:endParaRPr lang="de-DE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0047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Individual </a:t>
            </a:r>
            <a:r>
              <a:rPr lang="de-DE" dirty="0" err="1"/>
              <a:t>mobility</a:t>
            </a:r>
            <a:r>
              <a:rPr lang="de-DE" dirty="0"/>
              <a:t> </a:t>
            </a:r>
            <a:r>
              <a:rPr lang="de-DE" dirty="0" err="1"/>
              <a:t>behavior</a:t>
            </a:r>
            <a:endParaRPr lang="de-DE" dirty="0"/>
          </a:p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trips</a:t>
            </a:r>
            <a:r>
              <a:rPr lang="de-DE" dirty="0"/>
              <a:t> per</a:t>
            </a:r>
            <a:r>
              <a:rPr lang="de-DE" baseline="0" dirty="0"/>
              <a:t> </a:t>
            </a:r>
            <a:r>
              <a:rPr lang="de-DE" baseline="0" dirty="0" err="1"/>
              <a:t>day</a:t>
            </a:r>
            <a:endParaRPr lang="de-DE" dirty="0"/>
          </a:p>
          <a:p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trip</a:t>
            </a:r>
            <a:endParaRPr lang="de-DE" dirty="0"/>
          </a:p>
          <a:p>
            <a:r>
              <a:rPr lang="de-DE" dirty="0"/>
              <a:t>Duration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trip</a:t>
            </a:r>
            <a:endParaRPr lang="de-DE" dirty="0"/>
          </a:p>
          <a:p>
            <a:r>
              <a:rPr lang="de-DE" dirty="0"/>
              <a:t>Trip </a:t>
            </a:r>
            <a:r>
              <a:rPr lang="de-DE" dirty="0" err="1"/>
              <a:t>purpose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trip</a:t>
            </a:r>
            <a:endParaRPr lang="de-DE" dirty="0"/>
          </a:p>
          <a:p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hour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end </a:t>
            </a:r>
            <a:r>
              <a:rPr lang="de-DE" dirty="0" err="1"/>
              <a:t>hour</a:t>
            </a:r>
            <a:endParaRPr lang="de-DE" dirty="0"/>
          </a:p>
          <a:p>
            <a:endParaRPr lang="de-DE" dirty="0"/>
          </a:p>
          <a:p>
            <a:r>
              <a:rPr lang="de-DE" dirty="0"/>
              <a:t>EV </a:t>
            </a:r>
            <a:r>
              <a:rPr lang="de-DE" dirty="0" err="1"/>
              <a:t>specific</a:t>
            </a:r>
            <a:endParaRPr lang="de-D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Charging</a:t>
            </a:r>
            <a:r>
              <a:rPr lang="de-DE" dirty="0"/>
              <a:t> </a:t>
            </a:r>
            <a:r>
              <a:rPr lang="de-DE" dirty="0" err="1"/>
              <a:t>availability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place</a:t>
            </a:r>
            <a:endParaRPr lang="de-DE" dirty="0"/>
          </a:p>
          <a:p>
            <a:r>
              <a:rPr lang="de-DE" dirty="0" err="1"/>
              <a:t>Battery</a:t>
            </a:r>
            <a:r>
              <a:rPr lang="de-DE" dirty="0"/>
              <a:t> </a:t>
            </a:r>
            <a:r>
              <a:rPr lang="de-DE" dirty="0" err="1"/>
              <a:t>size</a:t>
            </a:r>
            <a:endParaRPr lang="de-DE" dirty="0"/>
          </a:p>
          <a:p>
            <a:r>
              <a:rPr lang="de-DE" dirty="0" err="1"/>
              <a:t>Electricity</a:t>
            </a:r>
            <a:r>
              <a:rPr lang="de-DE" dirty="0"/>
              <a:t> </a:t>
            </a:r>
            <a:r>
              <a:rPr lang="de-DE" dirty="0" err="1"/>
              <a:t>consumption</a:t>
            </a:r>
            <a:endParaRPr lang="de-DE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9127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Individual </a:t>
            </a:r>
            <a:r>
              <a:rPr lang="de-DE" dirty="0" err="1"/>
              <a:t>mobility</a:t>
            </a:r>
            <a:r>
              <a:rPr lang="de-DE" dirty="0"/>
              <a:t> </a:t>
            </a:r>
            <a:r>
              <a:rPr lang="de-DE" dirty="0" err="1"/>
              <a:t>behavior</a:t>
            </a:r>
            <a:endParaRPr lang="de-DE" dirty="0"/>
          </a:p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trips</a:t>
            </a:r>
            <a:r>
              <a:rPr lang="de-DE" dirty="0"/>
              <a:t> per</a:t>
            </a:r>
            <a:r>
              <a:rPr lang="de-DE" baseline="0" dirty="0"/>
              <a:t> </a:t>
            </a:r>
            <a:r>
              <a:rPr lang="de-DE" baseline="0" dirty="0" err="1"/>
              <a:t>day</a:t>
            </a:r>
            <a:endParaRPr lang="de-DE" dirty="0"/>
          </a:p>
          <a:p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trip</a:t>
            </a:r>
            <a:endParaRPr lang="de-DE" dirty="0"/>
          </a:p>
          <a:p>
            <a:r>
              <a:rPr lang="de-DE" dirty="0"/>
              <a:t>Duration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trip</a:t>
            </a:r>
            <a:endParaRPr lang="de-DE" dirty="0"/>
          </a:p>
          <a:p>
            <a:r>
              <a:rPr lang="de-DE" dirty="0"/>
              <a:t>Trip </a:t>
            </a:r>
            <a:r>
              <a:rPr lang="de-DE" dirty="0" err="1"/>
              <a:t>purpose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trip</a:t>
            </a:r>
            <a:endParaRPr lang="de-DE" dirty="0"/>
          </a:p>
          <a:p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hour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end </a:t>
            </a:r>
            <a:r>
              <a:rPr lang="de-DE" dirty="0" err="1"/>
              <a:t>hour</a:t>
            </a:r>
            <a:endParaRPr lang="de-DE" dirty="0"/>
          </a:p>
          <a:p>
            <a:endParaRPr lang="de-DE" dirty="0"/>
          </a:p>
          <a:p>
            <a:r>
              <a:rPr lang="de-DE" dirty="0"/>
              <a:t>EV </a:t>
            </a:r>
            <a:r>
              <a:rPr lang="de-DE" dirty="0" err="1"/>
              <a:t>specific</a:t>
            </a:r>
            <a:endParaRPr lang="de-D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Charging</a:t>
            </a:r>
            <a:r>
              <a:rPr lang="de-DE" dirty="0"/>
              <a:t> </a:t>
            </a:r>
            <a:r>
              <a:rPr lang="de-DE" dirty="0" err="1"/>
              <a:t>availability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place</a:t>
            </a:r>
            <a:endParaRPr lang="de-DE" dirty="0"/>
          </a:p>
          <a:p>
            <a:r>
              <a:rPr lang="de-DE" dirty="0" err="1"/>
              <a:t>Battery</a:t>
            </a:r>
            <a:r>
              <a:rPr lang="de-DE" dirty="0"/>
              <a:t> </a:t>
            </a:r>
            <a:r>
              <a:rPr lang="de-DE" dirty="0" err="1"/>
              <a:t>size</a:t>
            </a:r>
            <a:endParaRPr lang="de-DE" dirty="0"/>
          </a:p>
          <a:p>
            <a:r>
              <a:rPr lang="de-DE" dirty="0" err="1"/>
              <a:t>Electricity</a:t>
            </a:r>
            <a:r>
              <a:rPr lang="de-DE" dirty="0"/>
              <a:t> </a:t>
            </a:r>
            <a:r>
              <a:rPr lang="de-DE" dirty="0" err="1"/>
              <a:t>consumption</a:t>
            </a:r>
            <a:endParaRPr lang="de-DE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3616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Individual </a:t>
            </a:r>
            <a:r>
              <a:rPr lang="de-DE" dirty="0" err="1"/>
              <a:t>mobility</a:t>
            </a:r>
            <a:r>
              <a:rPr lang="de-DE" dirty="0"/>
              <a:t> </a:t>
            </a:r>
            <a:r>
              <a:rPr lang="de-DE" dirty="0" err="1"/>
              <a:t>behavior</a:t>
            </a:r>
            <a:endParaRPr lang="de-DE" dirty="0"/>
          </a:p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trips</a:t>
            </a:r>
            <a:r>
              <a:rPr lang="de-DE" dirty="0"/>
              <a:t> per</a:t>
            </a:r>
            <a:r>
              <a:rPr lang="de-DE" baseline="0" dirty="0"/>
              <a:t> </a:t>
            </a:r>
            <a:r>
              <a:rPr lang="de-DE" baseline="0" dirty="0" err="1"/>
              <a:t>day</a:t>
            </a:r>
            <a:endParaRPr lang="de-DE" dirty="0"/>
          </a:p>
          <a:p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trip</a:t>
            </a:r>
            <a:endParaRPr lang="de-DE" dirty="0"/>
          </a:p>
          <a:p>
            <a:r>
              <a:rPr lang="de-DE" dirty="0"/>
              <a:t>Duration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trip</a:t>
            </a:r>
            <a:endParaRPr lang="de-DE" dirty="0"/>
          </a:p>
          <a:p>
            <a:r>
              <a:rPr lang="de-DE" dirty="0"/>
              <a:t>Trip </a:t>
            </a:r>
            <a:r>
              <a:rPr lang="de-DE" dirty="0" err="1"/>
              <a:t>purpose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trip</a:t>
            </a:r>
            <a:endParaRPr lang="de-DE" dirty="0"/>
          </a:p>
          <a:p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hour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end </a:t>
            </a:r>
            <a:r>
              <a:rPr lang="de-DE" dirty="0" err="1"/>
              <a:t>hour</a:t>
            </a:r>
            <a:endParaRPr lang="de-DE" dirty="0"/>
          </a:p>
          <a:p>
            <a:endParaRPr lang="de-DE" dirty="0"/>
          </a:p>
          <a:p>
            <a:r>
              <a:rPr lang="de-DE" dirty="0"/>
              <a:t>EV </a:t>
            </a:r>
            <a:r>
              <a:rPr lang="de-DE" dirty="0" err="1"/>
              <a:t>specific</a:t>
            </a:r>
            <a:endParaRPr lang="de-D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Charging</a:t>
            </a:r>
            <a:r>
              <a:rPr lang="de-DE" dirty="0"/>
              <a:t> </a:t>
            </a:r>
            <a:r>
              <a:rPr lang="de-DE" dirty="0" err="1"/>
              <a:t>availability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place</a:t>
            </a:r>
            <a:endParaRPr lang="de-DE" dirty="0"/>
          </a:p>
          <a:p>
            <a:r>
              <a:rPr lang="de-DE" dirty="0" err="1"/>
              <a:t>Battery</a:t>
            </a:r>
            <a:r>
              <a:rPr lang="de-DE" dirty="0"/>
              <a:t> </a:t>
            </a:r>
            <a:r>
              <a:rPr lang="de-DE" dirty="0" err="1"/>
              <a:t>size</a:t>
            </a:r>
            <a:endParaRPr lang="de-DE" dirty="0"/>
          </a:p>
          <a:p>
            <a:r>
              <a:rPr lang="de-DE" dirty="0" err="1"/>
              <a:t>Electricity</a:t>
            </a:r>
            <a:r>
              <a:rPr lang="de-DE" dirty="0"/>
              <a:t> </a:t>
            </a:r>
            <a:r>
              <a:rPr lang="de-DE" dirty="0" err="1"/>
              <a:t>consumption</a:t>
            </a:r>
            <a:endParaRPr lang="de-DE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5943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Individual </a:t>
            </a:r>
            <a:r>
              <a:rPr lang="de-DE" dirty="0" err="1"/>
              <a:t>mobility</a:t>
            </a:r>
            <a:r>
              <a:rPr lang="de-DE" dirty="0"/>
              <a:t> </a:t>
            </a:r>
            <a:r>
              <a:rPr lang="de-DE" dirty="0" err="1"/>
              <a:t>behavior</a:t>
            </a:r>
            <a:endParaRPr lang="de-DE" dirty="0"/>
          </a:p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trips</a:t>
            </a:r>
            <a:r>
              <a:rPr lang="de-DE" dirty="0"/>
              <a:t> per</a:t>
            </a:r>
            <a:r>
              <a:rPr lang="de-DE" baseline="0" dirty="0"/>
              <a:t> </a:t>
            </a:r>
            <a:r>
              <a:rPr lang="de-DE" baseline="0" dirty="0" err="1"/>
              <a:t>day</a:t>
            </a:r>
            <a:endParaRPr lang="de-DE" dirty="0"/>
          </a:p>
          <a:p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trip</a:t>
            </a:r>
            <a:endParaRPr lang="de-DE" dirty="0"/>
          </a:p>
          <a:p>
            <a:r>
              <a:rPr lang="de-DE" dirty="0"/>
              <a:t>Duration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trip</a:t>
            </a:r>
            <a:endParaRPr lang="de-DE" dirty="0"/>
          </a:p>
          <a:p>
            <a:r>
              <a:rPr lang="de-DE" dirty="0"/>
              <a:t>Trip </a:t>
            </a:r>
            <a:r>
              <a:rPr lang="de-DE" dirty="0" err="1"/>
              <a:t>purpose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trip</a:t>
            </a:r>
            <a:endParaRPr lang="de-DE" dirty="0"/>
          </a:p>
          <a:p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hour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end </a:t>
            </a:r>
            <a:r>
              <a:rPr lang="de-DE" dirty="0" err="1"/>
              <a:t>hour</a:t>
            </a:r>
            <a:endParaRPr lang="de-DE" dirty="0"/>
          </a:p>
          <a:p>
            <a:endParaRPr lang="de-DE" dirty="0"/>
          </a:p>
          <a:p>
            <a:r>
              <a:rPr lang="de-DE" dirty="0"/>
              <a:t>EV </a:t>
            </a:r>
            <a:r>
              <a:rPr lang="de-DE" dirty="0" err="1"/>
              <a:t>specific</a:t>
            </a:r>
            <a:endParaRPr lang="de-D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Charging</a:t>
            </a:r>
            <a:r>
              <a:rPr lang="de-DE" dirty="0"/>
              <a:t> </a:t>
            </a:r>
            <a:r>
              <a:rPr lang="de-DE" dirty="0" err="1"/>
              <a:t>availability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place</a:t>
            </a:r>
            <a:endParaRPr lang="de-DE" dirty="0"/>
          </a:p>
          <a:p>
            <a:r>
              <a:rPr lang="de-DE" dirty="0" err="1"/>
              <a:t>Battery</a:t>
            </a:r>
            <a:r>
              <a:rPr lang="de-DE" dirty="0"/>
              <a:t> </a:t>
            </a:r>
            <a:r>
              <a:rPr lang="de-DE" dirty="0" err="1"/>
              <a:t>size</a:t>
            </a:r>
            <a:endParaRPr lang="de-DE" dirty="0"/>
          </a:p>
          <a:p>
            <a:r>
              <a:rPr lang="de-DE" dirty="0" err="1"/>
              <a:t>Electricity</a:t>
            </a:r>
            <a:r>
              <a:rPr lang="de-DE" dirty="0"/>
              <a:t> </a:t>
            </a:r>
            <a:r>
              <a:rPr lang="de-DE" dirty="0" err="1"/>
              <a:t>consumption</a:t>
            </a:r>
            <a:endParaRPr lang="de-DE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2127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psf\Host\Users\cd\Desktop\Startbild_16zu9-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78399" y="1573200"/>
            <a:ext cx="10864800" cy="741600"/>
          </a:xfrm>
        </p:spPr>
        <p:txBody>
          <a:bodyPr/>
          <a:lstStyle>
            <a:lvl1pPr>
              <a:tabLst>
                <a:tab pos="2038350" algn="l"/>
              </a:tabLst>
              <a:defRPr b="1"/>
            </a:lvl1pPr>
          </a:lstStyle>
          <a:p>
            <a:pPr lvl="0"/>
            <a:r>
              <a:rPr lang="en-GB" noProof="0" dirty="0"/>
              <a:t>Click here to insert lecture title</a:t>
            </a:r>
            <a:endParaRPr lang="de-DE" noProof="0" dirty="0"/>
          </a:p>
        </p:txBody>
      </p:sp>
      <p:sp>
        <p:nvSpPr>
          <p:cNvPr id="16" name="Rectangle 3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78399" y="2430000"/>
            <a:ext cx="10864800" cy="1152000"/>
          </a:xfr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686868"/>
                </a:solidFill>
              </a:defRPr>
            </a:lvl1pPr>
          </a:lstStyle>
          <a:p>
            <a:pPr lvl="0"/>
            <a:r>
              <a:rPr lang="en-GB" noProof="0" dirty="0"/>
              <a:t>Click here to insert lecture subtitle</a:t>
            </a:r>
          </a:p>
        </p:txBody>
      </p:sp>
      <p:pic>
        <p:nvPicPr>
          <p:cNvPr id="8" name="Picture 4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30" y="5598000"/>
            <a:ext cx="1080000" cy="95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85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ohne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2284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&gt; Niklas Wulff  •  </a:t>
            </a:r>
            <a:r>
              <a:rPr lang="en-GB" dirty="0" err="1"/>
              <a:t>Openmod</a:t>
            </a:r>
            <a:r>
              <a:rPr lang="en-GB" dirty="0"/>
              <a:t> Workshop Aarhus &gt; 2019/05/24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3921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112212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150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6224400" y="1591200"/>
            <a:ext cx="5482800" cy="433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GB" noProof="0" dirty="0"/>
              <a:t>Click onto symbol to insert picture</a:t>
            </a:r>
          </a:p>
          <a:p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0067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362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  <p:sp>
        <p:nvSpPr>
          <p:cNvPr id="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2244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179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"/>
          <p:cNvSpPr>
            <a:spLocks noGrp="1"/>
          </p:cNvSpPr>
          <p:nvPr>
            <p:ph type="body" idx="11" hasCustomPrompt="1"/>
          </p:nvPr>
        </p:nvSpPr>
        <p:spPr>
          <a:xfrm>
            <a:off x="485999" y="1591200"/>
            <a:ext cx="5482800" cy="334800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GB" noProof="0" dirty="0"/>
              <a:t>Click here to insert header line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24399" y="1591200"/>
            <a:ext cx="5482800" cy="334800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GB" noProof="0" dirty="0"/>
              <a:t>Click here to insert header 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6000" y="2141999"/>
            <a:ext cx="5482800" cy="37872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224400" y="2142000"/>
            <a:ext cx="5482800" cy="37872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3847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1938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1768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0" descr="Folie-03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87"/>
          <a:stretch>
            <a:fillRect/>
          </a:stretch>
        </p:blipFill>
        <p:spPr bwMode="auto">
          <a:xfrm>
            <a:off x="1588" y="6143625"/>
            <a:ext cx="121856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5999" y="648000"/>
            <a:ext cx="11221200" cy="7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here to insert chart title</a:t>
            </a:r>
            <a:endParaRPr lang="de-DE" noProof="0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999" y="1591200"/>
            <a:ext cx="11221200" cy="4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Master text format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Rectangle 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9999" y="126000"/>
            <a:ext cx="1017720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800">
                <a:solidFill>
                  <a:srgbClr val="68686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&gt; Niklas Wulff  •  </a:t>
            </a:r>
            <a:r>
              <a:rPr lang="en-GB" dirty="0" err="1"/>
              <a:t>Openmod</a:t>
            </a:r>
            <a:r>
              <a:rPr lang="en-GB" dirty="0"/>
              <a:t> Workshop Aarhus &gt; 2019/05/24</a:t>
            </a:r>
          </a:p>
        </p:txBody>
      </p:sp>
      <p:sp>
        <p:nvSpPr>
          <p:cNvPr id="12" name="Rectangle 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6000" y="126000"/>
            <a:ext cx="104400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lang="de-DE" sz="800" kern="1200">
                <a:solidFill>
                  <a:srgbClr val="686868"/>
                </a:solidFill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GB" noProof="0" dirty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1836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59" r:id="rId4"/>
    <p:sldLayoutId id="2147483661" r:id="rId5"/>
    <p:sldLayoutId id="2147483662" r:id="rId6"/>
    <p:sldLayoutId id="2147483658" r:id="rId7"/>
    <p:sldLayoutId id="2147483655" r:id="rId8"/>
    <p:sldLayoutId id="2147483656" r:id="rId9"/>
    <p:sldLayoutId id="2147483660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6868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64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64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28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692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iklas.wulff@dlr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878399" y="1269554"/>
            <a:ext cx="10864800" cy="741600"/>
          </a:xfrm>
        </p:spPr>
        <p:txBody>
          <a:bodyPr/>
          <a:lstStyle/>
          <a:p>
            <a:r>
              <a:rPr lang="en-US" dirty="0" err="1"/>
              <a:t>Emob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ility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in </a:t>
            </a:r>
            <a:r>
              <a:rPr lang="en-US" dirty="0"/>
              <a:t>Py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thon</a:t>
            </a:r>
            <a:r>
              <a:rPr lang="en-US" dirty="0"/>
              <a:t> &amp; Ve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hicle</a:t>
            </a:r>
            <a:r>
              <a:rPr lang="en-US" dirty="0"/>
              <a:t> En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ergy</a:t>
            </a:r>
            <a:r>
              <a:rPr lang="en-US" dirty="0"/>
              <a:t> Co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nsumption in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Demonstration of two Open Source tools describing electric vehicle energy demand</a:t>
            </a:r>
            <a:endParaRPr lang="en-GB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78399" y="2430000"/>
            <a:ext cx="10864800" cy="1431842"/>
          </a:xfrm>
        </p:spPr>
        <p:txBody>
          <a:bodyPr/>
          <a:lstStyle/>
          <a:p>
            <a:r>
              <a:rPr lang="de-DE" sz="2000" dirty="0">
                <a:latin typeface="+mj-lt"/>
              </a:rPr>
              <a:t>DLR Knowledge </a:t>
            </a:r>
            <a:r>
              <a:rPr lang="de-DE" sz="2000" dirty="0" err="1">
                <a:latin typeface="+mj-lt"/>
              </a:rPr>
              <a:t>exchange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workshop</a:t>
            </a:r>
            <a:endParaRPr lang="de-DE" sz="2000" dirty="0">
              <a:latin typeface="+mj-lt"/>
            </a:endParaRPr>
          </a:p>
          <a:p>
            <a:r>
              <a:rPr lang="de-DE" sz="2000" dirty="0">
                <a:latin typeface="+mj-lt"/>
              </a:rPr>
              <a:t>2020/05/05</a:t>
            </a:r>
          </a:p>
          <a:p>
            <a:r>
              <a:rPr lang="de-DE" sz="2000" dirty="0">
                <a:latin typeface="+mj-lt"/>
              </a:rPr>
              <a:t>Niklas Wulff, </a:t>
            </a:r>
            <a:r>
              <a:rPr lang="de-DE" sz="2000" dirty="0">
                <a:latin typeface="+mj-lt"/>
                <a:hlinkClick r:id="rId3"/>
              </a:rPr>
              <a:t>niklas.wulff@dlr.de</a:t>
            </a:r>
            <a:r>
              <a:rPr lang="de-DE" sz="2000" dirty="0">
                <a:latin typeface="+mj-lt"/>
              </a:rPr>
              <a:t> </a:t>
            </a:r>
          </a:p>
        </p:txBody>
      </p:sp>
      <p:sp>
        <p:nvSpPr>
          <p:cNvPr id="2" name="Rechteck 1"/>
          <p:cNvSpPr/>
          <p:nvPr/>
        </p:nvSpPr>
        <p:spPr>
          <a:xfrm>
            <a:off x="9673047" y="444327"/>
            <a:ext cx="24482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https://creativecommons.org/licenses/by-nc/4.0/legalcode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163" y="117426"/>
            <a:ext cx="838200" cy="29527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319" y="5446018"/>
            <a:ext cx="1218265" cy="113981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76" y="4982037"/>
            <a:ext cx="2517440" cy="42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4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2</a:t>
            </a:fld>
            <a:endParaRPr lang="en-GB" noProof="0" dirty="0"/>
          </a:p>
        </p:txBody>
      </p:sp>
      <p:sp>
        <p:nvSpPr>
          <p:cNvPr id="3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1529999" y="126000"/>
            <a:ext cx="10177200" cy="144000"/>
          </a:xfrm>
        </p:spPr>
        <p:txBody>
          <a:bodyPr/>
          <a:lstStyle/>
          <a:p>
            <a:pPr>
              <a:defRPr/>
            </a:pPr>
            <a:r>
              <a:rPr lang="en-GB" dirty="0"/>
              <a:t>&gt; Niklas Wulff  •  DLR WAW Open IV &gt; 2020-05-05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EE0AE336-E6F9-4EBF-A428-89EECCBA3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917344"/>
              </p:ext>
            </p:extLst>
          </p:nvPr>
        </p:nvGraphicFramePr>
        <p:xfrm>
          <a:off x="408955" y="765498"/>
          <a:ext cx="9361037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7291">
                  <a:extLst>
                    <a:ext uri="{9D8B030D-6E8A-4147-A177-3AD203B41FA5}">
                      <a16:colId xmlns:a16="http://schemas.microsoft.com/office/drawing/2014/main" val="2953584662"/>
                    </a:ext>
                  </a:extLst>
                </a:gridCol>
                <a:gridCol w="1337291">
                  <a:extLst>
                    <a:ext uri="{9D8B030D-6E8A-4147-A177-3AD203B41FA5}">
                      <a16:colId xmlns:a16="http://schemas.microsoft.com/office/drawing/2014/main" val="966015134"/>
                    </a:ext>
                  </a:extLst>
                </a:gridCol>
                <a:gridCol w="1337291">
                  <a:extLst>
                    <a:ext uri="{9D8B030D-6E8A-4147-A177-3AD203B41FA5}">
                      <a16:colId xmlns:a16="http://schemas.microsoft.com/office/drawing/2014/main" val="2446017414"/>
                    </a:ext>
                  </a:extLst>
                </a:gridCol>
                <a:gridCol w="1337291">
                  <a:extLst>
                    <a:ext uri="{9D8B030D-6E8A-4147-A177-3AD203B41FA5}">
                      <a16:colId xmlns:a16="http://schemas.microsoft.com/office/drawing/2014/main" val="1327471217"/>
                    </a:ext>
                  </a:extLst>
                </a:gridCol>
                <a:gridCol w="1337291">
                  <a:extLst>
                    <a:ext uri="{9D8B030D-6E8A-4147-A177-3AD203B41FA5}">
                      <a16:colId xmlns:a16="http://schemas.microsoft.com/office/drawing/2014/main" val="1259122782"/>
                    </a:ext>
                  </a:extLst>
                </a:gridCol>
                <a:gridCol w="1337291">
                  <a:extLst>
                    <a:ext uri="{9D8B030D-6E8A-4147-A177-3AD203B41FA5}">
                      <a16:colId xmlns:a16="http://schemas.microsoft.com/office/drawing/2014/main" val="4019959350"/>
                    </a:ext>
                  </a:extLst>
                </a:gridCol>
                <a:gridCol w="1337291">
                  <a:extLst>
                    <a:ext uri="{9D8B030D-6E8A-4147-A177-3AD203B41FA5}">
                      <a16:colId xmlns:a16="http://schemas.microsoft.com/office/drawing/2014/main" val="3469824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</a:rPr>
                        <a:t>indexCol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</a:rPr>
                        <a:t>isMIVDriver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</a:rPr>
                        <a:t>hhPersonID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</a:rPr>
                        <a:t>tripID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tripPurpose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timestamp_st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timestamp_en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8730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10001952.0__1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10001952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4/25/2017 11:10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4/25/2017 11:35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856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10001952.0__2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10001952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4/25/2017 18:00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4/25/2017 18:45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627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10002161.0__1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10002161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2/8/2017 8:30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2/8/2017 9:00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2590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10002161.0__2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10002161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2/8/2017 10:30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2/8/2017 11:05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437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10002341.0__1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10002341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7/22/2017 8:00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7/22/2017 8:10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4606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10002341.0__2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10002341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7/22/2017 9:10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7/22/2017 9:15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164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10002341.0__3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10002341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7/22/2017 19:00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7/22/2017 19:10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92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64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3</a:t>
            </a:fld>
            <a:endParaRPr lang="en-GB" noProof="0" dirty="0"/>
          </a:p>
        </p:txBody>
      </p:sp>
      <p:sp>
        <p:nvSpPr>
          <p:cNvPr id="3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1529999" y="126000"/>
            <a:ext cx="10177200" cy="144000"/>
          </a:xfrm>
        </p:spPr>
        <p:txBody>
          <a:bodyPr/>
          <a:lstStyle/>
          <a:p>
            <a:pPr>
              <a:defRPr/>
            </a:pPr>
            <a:r>
              <a:rPr lang="en-GB" dirty="0"/>
              <a:t>&gt; Niklas Wulff  •  DLR WAW Open IV &gt; 2020-05-05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9CE0896-7758-4A1F-9919-C1CB704667A8}"/>
              </a:ext>
            </a:extLst>
          </p:cNvPr>
          <p:cNvSpPr/>
          <p:nvPr/>
        </p:nvSpPr>
        <p:spPr>
          <a:xfrm>
            <a:off x="336947" y="837506"/>
            <a:ext cx="432048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err="1"/>
              <a:t>Idea</a:t>
            </a:r>
            <a:r>
              <a:rPr lang="de-DE" sz="2400" b="1" dirty="0"/>
              <a:t> 1: Part-</a:t>
            </a:r>
            <a:r>
              <a:rPr lang="de-DE" sz="2400" b="1" dirty="0" err="1"/>
              <a:t>vectorizing</a:t>
            </a:r>
            <a:endParaRPr lang="de-DE" sz="2400" b="1" dirty="0"/>
          </a:p>
          <a:p>
            <a:endParaRPr lang="de-DE" dirty="0"/>
          </a:p>
          <a:p>
            <a:r>
              <a:rPr lang="de-DE" sz="2400" dirty="0"/>
              <a:t>Loop </a:t>
            </a:r>
            <a:r>
              <a:rPr lang="de-DE" sz="2400" dirty="0" err="1"/>
              <a:t>over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same </a:t>
            </a:r>
            <a:r>
              <a:rPr lang="de-DE" sz="2400" dirty="0" err="1"/>
              <a:t>index</a:t>
            </a:r>
            <a:r>
              <a:rPr lang="de-DE" sz="2400" dirty="0"/>
              <a:t> but separate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functions</a:t>
            </a:r>
            <a:r>
              <a:rPr lang="de-DE" sz="24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Purpose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hours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each</a:t>
            </a:r>
            <a:r>
              <a:rPr lang="de-DE" sz="2400" dirty="0"/>
              <a:t> </a:t>
            </a:r>
            <a:r>
              <a:rPr lang="de-DE" sz="2400" dirty="0" err="1"/>
              <a:t>trip</a:t>
            </a:r>
            <a:r>
              <a:rPr lang="de-DE" sz="2400" dirty="0"/>
              <a:t> (</a:t>
            </a:r>
            <a:r>
              <a:rPr lang="de-DE" sz="2400" dirty="0" err="1"/>
              <a:t>vectorized</a:t>
            </a:r>
            <a:r>
              <a:rPr lang="de-DE" sz="2400" dirty="0"/>
              <a:t> </a:t>
            </a:r>
            <a:r>
              <a:rPr lang="de-DE" sz="2400" dirty="0" err="1"/>
              <a:t>based</a:t>
            </a:r>
            <a:r>
              <a:rPr lang="de-DE" sz="2400" dirty="0"/>
              <a:t> on </a:t>
            </a:r>
            <a:r>
              <a:rPr lang="de-DE" sz="2400" dirty="0" err="1"/>
              <a:t>tripDataClean</a:t>
            </a:r>
            <a:r>
              <a:rPr lang="de-DE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Merging</a:t>
            </a:r>
            <a:r>
              <a:rPr lang="de-DE" sz="2400" dirty="0"/>
              <a:t> </a:t>
            </a:r>
            <a:r>
              <a:rPr lang="de-DE" sz="2400" dirty="0" err="1"/>
              <a:t>into</a:t>
            </a:r>
            <a:r>
              <a:rPr lang="de-DE" sz="2400" dirty="0"/>
              <a:t> </a:t>
            </a:r>
            <a:r>
              <a:rPr lang="de-DE" sz="2400" dirty="0" err="1"/>
              <a:t>hhPersonID-unique</a:t>
            </a:r>
            <a:r>
              <a:rPr lang="de-DE" sz="2400" dirty="0"/>
              <a:t> </a:t>
            </a:r>
            <a:r>
              <a:rPr lang="de-DE" sz="2400" dirty="0" err="1"/>
              <a:t>rows</a:t>
            </a:r>
            <a:r>
              <a:rPr lang="de-DE" sz="2400" dirty="0"/>
              <a:t>  </a:t>
            </a:r>
          </a:p>
          <a:p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566551-63D9-47CB-8D87-8DFF081DB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459" y="126000"/>
            <a:ext cx="7128792" cy="6324808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fillDayPurposes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tripData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purposeDataDays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161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FFEB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FixMe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FFEB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Ask Ben for performance improvements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FFEB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FFEB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maxWID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maxHour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purposeDataDays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tripData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iterrows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isSameHPID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hhPersonID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not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isSameHPID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hhPersonID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allWIDs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tripData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tripData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hhPersonID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minWID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allWIDs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maxWID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allWIDs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161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Differentiate if trip starts in first half hour or not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161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161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timestamp_st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minute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purposeDataDays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tripStartHour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])]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'HOME'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purposeDataDays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tripStartHour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'HOME'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maxWID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timestamp_en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minute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purposeDataDays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tripEndHour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maxHour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'HOME'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purposeDataDays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tripEndHour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maxHour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'HOME'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minWID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timestamp_st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minute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purposeDataDays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tripStartHour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])]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'HOME'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purposeDataDays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tripStartHour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'HOME'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maxWID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purposeDataDays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tripEndHour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maxHour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'HOME'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purposeHourStart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determinePurposeStartHour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tripData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idxOld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timestamp_st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tripData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idxOld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timestamp_en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timestamp_st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minute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hoursBetween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purposeHourStart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tripStartHour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161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FFEB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FIXME: case differentiation on arrival hour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FFEB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FFEB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hoursBetween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purposeHourStart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tripStartHour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purposeDataDays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hoursBetween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tripData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idxOld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zweck_str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maxWID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timestamp_en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minute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purposeDataDays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tripEndHour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maxHour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'HOME'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purposeDataDays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tripEndHour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maxHour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'HOME'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idxOld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purposeDataDays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7EA9A92-9A81-4B3E-81AE-0D2A48FA4435}"/>
              </a:ext>
            </a:extLst>
          </p:cNvPr>
          <p:cNvSpPr/>
          <p:nvPr/>
        </p:nvSpPr>
        <p:spPr>
          <a:xfrm>
            <a:off x="4513411" y="1701602"/>
            <a:ext cx="7776864" cy="4392488"/>
          </a:xfrm>
          <a:prstGeom prst="rect">
            <a:avLst/>
          </a:prstGeom>
          <a:solidFill>
            <a:srgbClr val="FFC000">
              <a:alpha val="30196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7E68935-1AF6-4E3C-A52C-735B0B26677D}"/>
              </a:ext>
            </a:extLst>
          </p:cNvPr>
          <p:cNvSpPr/>
          <p:nvPr/>
        </p:nvSpPr>
        <p:spPr>
          <a:xfrm rot="16200000">
            <a:off x="4112668" y="3497023"/>
            <a:ext cx="117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Vectorized</a:t>
            </a:r>
            <a:endParaRPr lang="en-US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337071D-410A-4F4F-8614-C7FACB6286B1}"/>
              </a:ext>
            </a:extLst>
          </p:cNvPr>
          <p:cNvSpPr/>
          <p:nvPr/>
        </p:nvSpPr>
        <p:spPr>
          <a:xfrm>
            <a:off x="4513411" y="408780"/>
            <a:ext cx="7776864" cy="1264899"/>
          </a:xfrm>
          <a:prstGeom prst="rect">
            <a:avLst/>
          </a:prstGeom>
          <a:solidFill>
            <a:srgbClr val="00B0F0">
              <a:alpha val="30196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1E8D22F-4866-4C11-B012-454256A019C0}"/>
              </a:ext>
            </a:extLst>
          </p:cNvPr>
          <p:cNvSpPr/>
          <p:nvPr/>
        </p:nvSpPr>
        <p:spPr>
          <a:xfrm rot="16200000">
            <a:off x="4022947" y="704556"/>
            <a:ext cx="1350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Non-</a:t>
            </a:r>
            <a:r>
              <a:rPr lang="de-DE" dirty="0" err="1"/>
              <a:t>vectorized</a:t>
            </a:r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1063746-FAE6-4570-87DD-E77BB59BC219}"/>
              </a:ext>
            </a:extLst>
          </p:cNvPr>
          <p:cNvSpPr/>
          <p:nvPr/>
        </p:nvSpPr>
        <p:spPr>
          <a:xfrm>
            <a:off x="4519964" y="6122013"/>
            <a:ext cx="7776864" cy="170959"/>
          </a:xfrm>
          <a:prstGeom prst="rect">
            <a:avLst/>
          </a:prstGeom>
          <a:solidFill>
            <a:srgbClr val="00B0F0">
              <a:alpha val="30196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122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4</a:t>
            </a:fld>
            <a:endParaRPr lang="en-GB" noProof="0" dirty="0"/>
          </a:p>
        </p:txBody>
      </p:sp>
      <p:sp>
        <p:nvSpPr>
          <p:cNvPr id="3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1529999" y="126000"/>
            <a:ext cx="10177200" cy="144000"/>
          </a:xfrm>
        </p:spPr>
        <p:txBody>
          <a:bodyPr/>
          <a:lstStyle/>
          <a:p>
            <a:pPr>
              <a:defRPr/>
            </a:pPr>
            <a:r>
              <a:rPr lang="en-GB" dirty="0"/>
              <a:t>&gt; Niklas Wulff  •  DLR WAW Open IV &gt; 2020-05-05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5493898-EB9C-4627-9C48-7AFEB92DC8DD}"/>
              </a:ext>
            </a:extLst>
          </p:cNvPr>
          <p:cNvSpPr/>
          <p:nvPr/>
        </p:nvSpPr>
        <p:spPr>
          <a:xfrm>
            <a:off x="336947" y="837506"/>
            <a:ext cx="432048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err="1"/>
              <a:t>Idea</a:t>
            </a:r>
            <a:r>
              <a:rPr lang="de-DE" sz="2400" b="1" dirty="0"/>
              <a:t> 2: Permutation, </a:t>
            </a:r>
            <a:r>
              <a:rPr lang="de-DE" sz="2400" b="1" dirty="0" err="1"/>
              <a:t>varListExpansion</a:t>
            </a:r>
            <a:r>
              <a:rPr lang="de-DE" sz="2400" b="1" dirty="0"/>
              <a:t>, </a:t>
            </a:r>
            <a:r>
              <a:rPr lang="de-DE" sz="2400" b="1" dirty="0" err="1"/>
              <a:t>vectorized</a:t>
            </a:r>
            <a:r>
              <a:rPr lang="de-DE" sz="2400" b="1" dirty="0"/>
              <a:t> </a:t>
            </a:r>
            <a:r>
              <a:rPr lang="de-DE" sz="2400" b="1" dirty="0" err="1"/>
              <a:t>application</a:t>
            </a:r>
            <a:endParaRPr lang="de-DE" sz="2400" b="1" dirty="0"/>
          </a:p>
          <a:p>
            <a:endParaRPr lang="de-DE" dirty="0"/>
          </a:p>
          <a:p>
            <a:r>
              <a:rPr lang="de-DE" sz="2400" dirty="0"/>
              <a:t>Loop </a:t>
            </a:r>
            <a:r>
              <a:rPr lang="de-DE" sz="2400" dirty="0" err="1"/>
              <a:t>over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same </a:t>
            </a:r>
            <a:r>
              <a:rPr lang="de-DE" sz="2400" dirty="0" err="1"/>
              <a:t>index</a:t>
            </a:r>
            <a:r>
              <a:rPr lang="de-DE" sz="2400" dirty="0"/>
              <a:t> but separate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functions</a:t>
            </a:r>
            <a:r>
              <a:rPr lang="de-DE" sz="24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Purpose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hours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each</a:t>
            </a:r>
            <a:r>
              <a:rPr lang="de-DE" sz="2400" dirty="0"/>
              <a:t> </a:t>
            </a:r>
            <a:r>
              <a:rPr lang="de-DE" sz="2400" dirty="0" err="1"/>
              <a:t>trip</a:t>
            </a:r>
            <a:r>
              <a:rPr lang="de-DE" sz="2400" dirty="0"/>
              <a:t> (</a:t>
            </a:r>
            <a:r>
              <a:rPr lang="de-DE" sz="2400" dirty="0" err="1"/>
              <a:t>vectorized</a:t>
            </a:r>
            <a:r>
              <a:rPr lang="de-DE" sz="2400" dirty="0"/>
              <a:t> </a:t>
            </a:r>
            <a:r>
              <a:rPr lang="de-DE" sz="2400" dirty="0" err="1"/>
              <a:t>based</a:t>
            </a:r>
            <a:r>
              <a:rPr lang="de-DE" sz="2400" dirty="0"/>
              <a:t> on </a:t>
            </a:r>
            <a:r>
              <a:rPr lang="de-DE" sz="2400" dirty="0" err="1"/>
              <a:t>tripDataClean</a:t>
            </a:r>
            <a:r>
              <a:rPr lang="de-DE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Merging</a:t>
            </a:r>
            <a:r>
              <a:rPr lang="de-DE" sz="2400" dirty="0"/>
              <a:t> </a:t>
            </a:r>
            <a:r>
              <a:rPr lang="de-DE" sz="2400" dirty="0" err="1"/>
              <a:t>into</a:t>
            </a:r>
            <a:r>
              <a:rPr lang="de-DE" sz="2400" dirty="0"/>
              <a:t> </a:t>
            </a:r>
            <a:r>
              <a:rPr lang="de-DE" sz="2400" dirty="0" err="1"/>
              <a:t>hhPersonID-unique</a:t>
            </a:r>
            <a:r>
              <a:rPr lang="de-DE" sz="2400" dirty="0"/>
              <a:t> </a:t>
            </a:r>
            <a:r>
              <a:rPr lang="de-DE" sz="2400" dirty="0" err="1"/>
              <a:t>rows</a:t>
            </a:r>
            <a:r>
              <a:rPr lang="de-DE" sz="2400" dirty="0"/>
              <a:t>  </a:t>
            </a:r>
          </a:p>
          <a:p>
            <a:endParaRPr lang="de-DE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FF22261E-5E2B-420C-A30C-E5F8910CC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343855"/>
              </p:ext>
            </p:extLst>
          </p:nvPr>
        </p:nvGraphicFramePr>
        <p:xfrm>
          <a:off x="4513411" y="463074"/>
          <a:ext cx="734482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9260">
                  <a:extLst>
                    <a:ext uri="{9D8B030D-6E8A-4147-A177-3AD203B41FA5}">
                      <a16:colId xmlns:a16="http://schemas.microsoft.com/office/drawing/2014/main" val="2953584662"/>
                    </a:ext>
                  </a:extLst>
                </a:gridCol>
                <a:gridCol w="1049260">
                  <a:extLst>
                    <a:ext uri="{9D8B030D-6E8A-4147-A177-3AD203B41FA5}">
                      <a16:colId xmlns:a16="http://schemas.microsoft.com/office/drawing/2014/main" val="966015134"/>
                    </a:ext>
                  </a:extLst>
                </a:gridCol>
                <a:gridCol w="1049260">
                  <a:extLst>
                    <a:ext uri="{9D8B030D-6E8A-4147-A177-3AD203B41FA5}">
                      <a16:colId xmlns:a16="http://schemas.microsoft.com/office/drawing/2014/main" val="2446017414"/>
                    </a:ext>
                  </a:extLst>
                </a:gridCol>
                <a:gridCol w="596636">
                  <a:extLst>
                    <a:ext uri="{9D8B030D-6E8A-4147-A177-3AD203B41FA5}">
                      <a16:colId xmlns:a16="http://schemas.microsoft.com/office/drawing/2014/main" val="132747121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25912278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019959350"/>
                    </a:ext>
                  </a:extLst>
                </a:gridCol>
                <a:gridCol w="1368156">
                  <a:extLst>
                    <a:ext uri="{9D8B030D-6E8A-4147-A177-3AD203B41FA5}">
                      <a16:colId xmlns:a16="http://schemas.microsoft.com/office/drawing/2014/main" val="3469824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</a:rPr>
                        <a:t>indexCol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</a:rPr>
                        <a:t>isMIVDriver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</a:rPr>
                        <a:t>hhPersonID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</a:rPr>
                        <a:t>tripID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tripPurpose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timestamp_st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timestamp_en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8730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10002341.0__1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10002341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7/22/2017 8:00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7/22/2017 8:10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4606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10002341.0__2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10002341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7/22/2017 9:10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7/22/2017 9:15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164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10002341.0__3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10002341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7/22/2017 19:00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7/22/2017 19:10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924406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5E6D3D5F-6B7B-477E-AD55-23D397E8D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692919"/>
              </p:ext>
            </p:extLst>
          </p:nvPr>
        </p:nvGraphicFramePr>
        <p:xfrm>
          <a:off x="4513411" y="3012709"/>
          <a:ext cx="7632849" cy="1146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9186">
                  <a:extLst>
                    <a:ext uri="{9D8B030D-6E8A-4147-A177-3AD203B41FA5}">
                      <a16:colId xmlns:a16="http://schemas.microsoft.com/office/drawing/2014/main" val="2953584662"/>
                    </a:ext>
                  </a:extLst>
                </a:gridCol>
                <a:gridCol w="901842">
                  <a:extLst>
                    <a:ext uri="{9D8B030D-6E8A-4147-A177-3AD203B41FA5}">
                      <a16:colId xmlns:a16="http://schemas.microsoft.com/office/drawing/2014/main" val="966015134"/>
                    </a:ext>
                  </a:extLst>
                </a:gridCol>
                <a:gridCol w="936529">
                  <a:extLst>
                    <a:ext uri="{9D8B030D-6E8A-4147-A177-3AD203B41FA5}">
                      <a16:colId xmlns:a16="http://schemas.microsoft.com/office/drawing/2014/main" val="2446017414"/>
                    </a:ext>
                  </a:extLst>
                </a:gridCol>
                <a:gridCol w="605987">
                  <a:extLst>
                    <a:ext uri="{9D8B030D-6E8A-4147-A177-3AD203B41FA5}">
                      <a16:colId xmlns:a16="http://schemas.microsoft.com/office/drawing/2014/main" val="1327471217"/>
                    </a:ext>
                  </a:extLst>
                </a:gridCol>
                <a:gridCol w="736743">
                  <a:extLst>
                    <a:ext uri="{9D8B030D-6E8A-4147-A177-3AD203B41FA5}">
                      <a16:colId xmlns:a16="http://schemas.microsoft.com/office/drawing/2014/main" val="1259122782"/>
                    </a:ext>
                  </a:extLst>
                </a:gridCol>
                <a:gridCol w="1135464">
                  <a:extLst>
                    <a:ext uri="{9D8B030D-6E8A-4147-A177-3AD203B41FA5}">
                      <a16:colId xmlns:a16="http://schemas.microsoft.com/office/drawing/2014/main" val="4019959350"/>
                    </a:ext>
                  </a:extLst>
                </a:gridCol>
                <a:gridCol w="1198549">
                  <a:extLst>
                    <a:ext uri="{9D8B030D-6E8A-4147-A177-3AD203B41FA5}">
                      <a16:colId xmlns:a16="http://schemas.microsoft.com/office/drawing/2014/main" val="3469824523"/>
                    </a:ext>
                  </a:extLst>
                </a:gridCol>
                <a:gridCol w="1198549">
                  <a:extLst>
                    <a:ext uri="{9D8B030D-6E8A-4147-A177-3AD203B41FA5}">
                      <a16:colId xmlns:a16="http://schemas.microsoft.com/office/drawing/2014/main" val="1670914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</a:rPr>
                        <a:t>indexCol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</a:rPr>
                        <a:t>isMIVDriver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</a:rPr>
                        <a:t>hhPersonID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</a:rPr>
                        <a:t>tripID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tripPurpose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timestamp_st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timestamp_en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nTrips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8730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10002341.0__1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10002341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[1, 2,3]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[4, 1, 8]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[7/22/2017 8:00, 9:10, 19:00]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[7/22/2017 8:10, 9:15, 19:10]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4606137"/>
                  </a:ext>
                </a:extLst>
              </a:tr>
            </a:tbl>
          </a:graphicData>
        </a:graphic>
      </p:graphicFrame>
      <p:sp>
        <p:nvSpPr>
          <p:cNvPr id="2" name="Pfeil: nach unten 1">
            <a:extLst>
              <a:ext uri="{FF2B5EF4-FFF2-40B4-BE49-F238E27FC236}">
                <a16:creationId xmlns:a16="http://schemas.microsoft.com/office/drawing/2014/main" id="{4A1605AC-E3ED-417C-95D1-C68E08E69148}"/>
              </a:ext>
            </a:extLst>
          </p:cNvPr>
          <p:cNvSpPr/>
          <p:nvPr/>
        </p:nvSpPr>
        <p:spPr>
          <a:xfrm>
            <a:off x="8185821" y="2133650"/>
            <a:ext cx="720078" cy="576064"/>
          </a:xfrm>
          <a:prstGeom prst="down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424AFD2-C013-44E0-B8C4-F52D9D18EB70}"/>
              </a:ext>
            </a:extLst>
          </p:cNvPr>
          <p:cNvSpPr/>
          <p:nvPr/>
        </p:nvSpPr>
        <p:spPr>
          <a:xfrm>
            <a:off x="4657427" y="1831776"/>
            <a:ext cx="22329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err="1">
                <a:solidFill>
                  <a:srgbClr val="FF0000"/>
                </a:solidFill>
              </a:rPr>
              <a:t>tripData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931E349-B769-44D2-9082-489A9F77D3D1}"/>
              </a:ext>
            </a:extLst>
          </p:cNvPr>
          <p:cNvSpPr/>
          <p:nvPr/>
        </p:nvSpPr>
        <p:spPr>
          <a:xfrm>
            <a:off x="4513411" y="4140693"/>
            <a:ext cx="35511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err="1">
                <a:solidFill>
                  <a:srgbClr val="FF0000"/>
                </a:solidFill>
              </a:rPr>
              <a:t>tripDataPerm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06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5</a:t>
            </a:fld>
            <a:endParaRPr lang="en-GB" noProof="0" dirty="0"/>
          </a:p>
        </p:txBody>
      </p:sp>
      <p:sp>
        <p:nvSpPr>
          <p:cNvPr id="3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1529999" y="126000"/>
            <a:ext cx="10177200" cy="144000"/>
          </a:xfrm>
        </p:spPr>
        <p:txBody>
          <a:bodyPr/>
          <a:lstStyle/>
          <a:p>
            <a:pPr>
              <a:defRPr/>
            </a:pPr>
            <a:r>
              <a:rPr lang="en-GB" dirty="0"/>
              <a:t>&gt; Niklas Wulff  •  DLR WAW Open IV &gt; 2020-05-05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9CE0896-7758-4A1F-9919-C1CB704667A8}"/>
              </a:ext>
            </a:extLst>
          </p:cNvPr>
          <p:cNvSpPr/>
          <p:nvPr/>
        </p:nvSpPr>
        <p:spPr>
          <a:xfrm>
            <a:off x="336947" y="837506"/>
            <a:ext cx="432048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err="1"/>
              <a:t>Idea</a:t>
            </a:r>
            <a:r>
              <a:rPr lang="de-DE" sz="2400" b="1" dirty="0"/>
              <a:t> 1: Part-</a:t>
            </a:r>
            <a:r>
              <a:rPr lang="de-DE" sz="2400" b="1" dirty="0" err="1"/>
              <a:t>vectorizing</a:t>
            </a:r>
            <a:endParaRPr lang="de-DE" sz="2400" b="1" dirty="0"/>
          </a:p>
          <a:p>
            <a:endParaRPr lang="de-DE" dirty="0"/>
          </a:p>
          <a:p>
            <a:r>
              <a:rPr lang="de-DE" sz="2400" dirty="0"/>
              <a:t>Loop </a:t>
            </a:r>
            <a:r>
              <a:rPr lang="de-DE" sz="2400" dirty="0" err="1"/>
              <a:t>over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same </a:t>
            </a:r>
            <a:r>
              <a:rPr lang="de-DE" sz="2400" dirty="0" err="1"/>
              <a:t>index</a:t>
            </a:r>
            <a:r>
              <a:rPr lang="de-DE" sz="2400" dirty="0"/>
              <a:t> but separate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functions</a:t>
            </a:r>
            <a:r>
              <a:rPr lang="de-DE" sz="24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Purpose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hours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each</a:t>
            </a:r>
            <a:r>
              <a:rPr lang="de-DE" sz="2400" dirty="0"/>
              <a:t> </a:t>
            </a:r>
            <a:r>
              <a:rPr lang="de-DE" sz="2400" dirty="0" err="1"/>
              <a:t>trip</a:t>
            </a:r>
            <a:r>
              <a:rPr lang="de-DE" sz="2400" dirty="0"/>
              <a:t> (</a:t>
            </a:r>
            <a:r>
              <a:rPr lang="de-DE" sz="2400" dirty="0" err="1"/>
              <a:t>vectorized</a:t>
            </a:r>
            <a:r>
              <a:rPr lang="de-DE" sz="2400" dirty="0"/>
              <a:t> </a:t>
            </a:r>
            <a:r>
              <a:rPr lang="de-DE" sz="2400" dirty="0" err="1"/>
              <a:t>based</a:t>
            </a:r>
            <a:r>
              <a:rPr lang="de-DE" sz="2400" dirty="0"/>
              <a:t> on </a:t>
            </a:r>
            <a:r>
              <a:rPr lang="de-DE" sz="2400" dirty="0" err="1"/>
              <a:t>tripDataClean</a:t>
            </a:r>
            <a:r>
              <a:rPr lang="de-DE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Merging</a:t>
            </a:r>
            <a:r>
              <a:rPr lang="de-DE" sz="2400" dirty="0"/>
              <a:t> </a:t>
            </a:r>
            <a:r>
              <a:rPr lang="de-DE" sz="2400" dirty="0" err="1"/>
              <a:t>into</a:t>
            </a:r>
            <a:r>
              <a:rPr lang="de-DE" sz="2400" dirty="0"/>
              <a:t> </a:t>
            </a:r>
            <a:r>
              <a:rPr lang="de-DE" sz="2400" dirty="0" err="1"/>
              <a:t>hhPersonID-unique</a:t>
            </a:r>
            <a:r>
              <a:rPr lang="de-DE" sz="2400" dirty="0"/>
              <a:t> </a:t>
            </a:r>
            <a:r>
              <a:rPr lang="de-DE" sz="2400" dirty="0" err="1"/>
              <a:t>rows</a:t>
            </a:r>
            <a:r>
              <a:rPr lang="de-DE" sz="2400" dirty="0"/>
              <a:t>  </a:t>
            </a:r>
          </a:p>
          <a:p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566551-63D9-47CB-8D87-8DFF081DB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459" y="126000"/>
            <a:ext cx="7128792" cy="6324808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fillDayPurposes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tripData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purposeDataDays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161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FFEB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FixMe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FFEB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Ask Ben for performance improvements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FFEB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FFEB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maxWID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maxHour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purposeDataDays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tripData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iterrows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isSameHPID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hhPersonID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not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isSameHPID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hhPersonID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allWIDs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tripData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tripData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hhPersonID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minWID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allWIDs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maxWID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allWIDs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161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Differentiate if trip starts in first half hour or not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161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161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timestamp_st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minute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purposeDataDays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tripStartHour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])]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'HOME'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purposeDataDays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tripStartHour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'HOME'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maxWID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timestamp_en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minute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purposeDataDays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tripEndHour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maxHour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'HOME'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purposeDataDays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tripEndHour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maxHour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'HOME'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minWID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timestamp_st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minute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purposeDataDays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tripStartHour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])]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'HOME'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purposeDataDays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tripStartHour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'HOME'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maxWID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purposeDataDays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tripEndHour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maxHour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'HOME'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purposeHourStart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determinePurposeStartHour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tripData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idxOld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timestamp_st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tripData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idxOld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timestamp_en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timestamp_st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minute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hoursBetween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purposeHourStart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tripStartHour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161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FFEB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FIXME: case differentiation on arrival hour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FFEB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FFEB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hoursBetween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purposeHourStart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tripStartHour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purposeDataDays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hoursBetween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tripData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idxOld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zweck_str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maxWID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timestamp_en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minute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purposeDataDays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tripEndHour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maxHour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'HOME'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purposeDataDays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tripEndHour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maxHour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'HOME'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idxOld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purposeDataDays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7EA9A92-9A81-4B3E-81AE-0D2A48FA4435}"/>
              </a:ext>
            </a:extLst>
          </p:cNvPr>
          <p:cNvSpPr/>
          <p:nvPr/>
        </p:nvSpPr>
        <p:spPr>
          <a:xfrm>
            <a:off x="4513411" y="1701602"/>
            <a:ext cx="7776864" cy="4392488"/>
          </a:xfrm>
          <a:prstGeom prst="rect">
            <a:avLst/>
          </a:prstGeom>
          <a:solidFill>
            <a:srgbClr val="FFC000">
              <a:alpha val="30196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7E68935-1AF6-4E3C-A52C-735B0B26677D}"/>
              </a:ext>
            </a:extLst>
          </p:cNvPr>
          <p:cNvSpPr/>
          <p:nvPr/>
        </p:nvSpPr>
        <p:spPr>
          <a:xfrm rot="16200000">
            <a:off x="4112668" y="3497023"/>
            <a:ext cx="117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Vectorized</a:t>
            </a:r>
            <a:endParaRPr lang="en-US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337071D-410A-4F4F-8614-C7FACB6286B1}"/>
              </a:ext>
            </a:extLst>
          </p:cNvPr>
          <p:cNvSpPr/>
          <p:nvPr/>
        </p:nvSpPr>
        <p:spPr>
          <a:xfrm>
            <a:off x="4513411" y="408780"/>
            <a:ext cx="7776864" cy="1264899"/>
          </a:xfrm>
          <a:prstGeom prst="rect">
            <a:avLst/>
          </a:prstGeom>
          <a:solidFill>
            <a:srgbClr val="00B0F0">
              <a:alpha val="30196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1E8D22F-4866-4C11-B012-454256A019C0}"/>
              </a:ext>
            </a:extLst>
          </p:cNvPr>
          <p:cNvSpPr/>
          <p:nvPr/>
        </p:nvSpPr>
        <p:spPr>
          <a:xfrm rot="16200000">
            <a:off x="4022947" y="704556"/>
            <a:ext cx="1350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Non-</a:t>
            </a:r>
            <a:r>
              <a:rPr lang="de-DE" dirty="0" err="1"/>
              <a:t>vectorized</a:t>
            </a:r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1063746-FAE6-4570-87DD-E77BB59BC219}"/>
              </a:ext>
            </a:extLst>
          </p:cNvPr>
          <p:cNvSpPr/>
          <p:nvPr/>
        </p:nvSpPr>
        <p:spPr>
          <a:xfrm>
            <a:off x="4519964" y="6122013"/>
            <a:ext cx="7776864" cy="170959"/>
          </a:xfrm>
          <a:prstGeom prst="rect">
            <a:avLst/>
          </a:prstGeom>
          <a:solidFill>
            <a:srgbClr val="00B0F0">
              <a:alpha val="30196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17B5C50-8199-4913-B743-F77F867E3603}"/>
              </a:ext>
            </a:extLst>
          </p:cNvPr>
          <p:cNvSpPr/>
          <p:nvPr/>
        </p:nvSpPr>
        <p:spPr>
          <a:xfrm>
            <a:off x="5777504" y="3014295"/>
            <a:ext cx="54647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err="1">
                <a:solidFill>
                  <a:srgbClr val="FF0000"/>
                </a:solidFill>
              </a:rPr>
              <a:t>def</a:t>
            </a:r>
            <a:r>
              <a:rPr lang="de-DE" sz="4800" dirty="0">
                <a:solidFill>
                  <a:srgbClr val="FF0000"/>
                </a:solidFill>
              </a:rPr>
              <a:t> </a:t>
            </a:r>
            <a:r>
              <a:rPr lang="de-DE" sz="4800" dirty="0" err="1">
                <a:solidFill>
                  <a:srgbClr val="FF0000"/>
                </a:solidFill>
              </a:rPr>
              <a:t>assignSingleTrip</a:t>
            </a:r>
            <a:r>
              <a:rPr lang="de-DE" sz="4800" dirty="0">
                <a:solidFill>
                  <a:srgbClr val="FF0000"/>
                </a:solidFill>
              </a:rPr>
              <a:t>()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68BE3BB-2496-45FC-A19F-0EF377C714BB}"/>
              </a:ext>
            </a:extLst>
          </p:cNvPr>
          <p:cNvSpPr/>
          <p:nvPr/>
        </p:nvSpPr>
        <p:spPr>
          <a:xfrm>
            <a:off x="5676045" y="566616"/>
            <a:ext cx="60287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err="1">
                <a:solidFill>
                  <a:srgbClr val="FF0000"/>
                </a:solidFill>
              </a:rPr>
              <a:t>def</a:t>
            </a:r>
            <a:r>
              <a:rPr lang="de-DE" sz="4800" dirty="0">
                <a:solidFill>
                  <a:srgbClr val="FF0000"/>
                </a:solidFill>
              </a:rPr>
              <a:t> </a:t>
            </a:r>
            <a:r>
              <a:rPr lang="de-DE" sz="4800" dirty="0" err="1">
                <a:solidFill>
                  <a:srgbClr val="FF0000"/>
                </a:solidFill>
              </a:rPr>
              <a:t>mergeTripsToDays</a:t>
            </a:r>
            <a:r>
              <a:rPr lang="de-DE" sz="4800" dirty="0">
                <a:solidFill>
                  <a:srgbClr val="FF0000"/>
                </a:solidFill>
              </a:rPr>
              <a:t>()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28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6</a:t>
            </a:fld>
            <a:endParaRPr lang="en-GB" noProof="0" dirty="0"/>
          </a:p>
        </p:txBody>
      </p:sp>
      <p:sp>
        <p:nvSpPr>
          <p:cNvPr id="3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1529999" y="126000"/>
            <a:ext cx="10177200" cy="144000"/>
          </a:xfrm>
        </p:spPr>
        <p:txBody>
          <a:bodyPr/>
          <a:lstStyle/>
          <a:p>
            <a:pPr>
              <a:defRPr/>
            </a:pPr>
            <a:r>
              <a:rPr lang="en-GB" dirty="0"/>
              <a:t>&gt; Niklas Wulff  •  DLR WAW Open IV &gt; 2020-05-05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5493898-EB9C-4627-9C48-7AFEB92DC8DD}"/>
              </a:ext>
            </a:extLst>
          </p:cNvPr>
          <p:cNvSpPr/>
          <p:nvPr/>
        </p:nvSpPr>
        <p:spPr>
          <a:xfrm>
            <a:off x="336947" y="837506"/>
            <a:ext cx="432048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err="1"/>
              <a:t>Idea</a:t>
            </a:r>
            <a:r>
              <a:rPr lang="de-DE" sz="2400" b="1" dirty="0"/>
              <a:t> 2: Permutation, </a:t>
            </a:r>
            <a:r>
              <a:rPr lang="de-DE" sz="2400" b="1" dirty="0" err="1"/>
              <a:t>varListExpansion</a:t>
            </a:r>
            <a:r>
              <a:rPr lang="de-DE" sz="2400" b="1" dirty="0"/>
              <a:t>, </a:t>
            </a:r>
            <a:r>
              <a:rPr lang="de-DE" sz="2400" b="1" dirty="0" err="1"/>
              <a:t>vectorized</a:t>
            </a:r>
            <a:r>
              <a:rPr lang="de-DE" sz="2400" b="1" dirty="0"/>
              <a:t> </a:t>
            </a:r>
            <a:r>
              <a:rPr lang="de-DE" sz="2400" b="1" dirty="0" err="1"/>
              <a:t>application</a:t>
            </a:r>
            <a:endParaRPr lang="de-DE" sz="2400" b="1" dirty="0"/>
          </a:p>
          <a:p>
            <a:endParaRPr lang="de-DE" dirty="0"/>
          </a:p>
          <a:p>
            <a:r>
              <a:rPr lang="de-DE" sz="2400" dirty="0"/>
              <a:t>Loop </a:t>
            </a:r>
            <a:r>
              <a:rPr lang="de-DE" sz="2400" dirty="0" err="1"/>
              <a:t>over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same </a:t>
            </a:r>
            <a:r>
              <a:rPr lang="de-DE" sz="2400" dirty="0" err="1"/>
              <a:t>index</a:t>
            </a:r>
            <a:r>
              <a:rPr lang="de-DE" sz="2400" dirty="0"/>
              <a:t> but separate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functions</a:t>
            </a:r>
            <a:r>
              <a:rPr lang="de-DE" sz="24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Purpose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hours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each</a:t>
            </a:r>
            <a:r>
              <a:rPr lang="de-DE" sz="2400" dirty="0"/>
              <a:t> </a:t>
            </a:r>
            <a:r>
              <a:rPr lang="de-DE" sz="2400" dirty="0" err="1"/>
              <a:t>trip</a:t>
            </a:r>
            <a:r>
              <a:rPr lang="de-DE" sz="2400" dirty="0"/>
              <a:t> (</a:t>
            </a:r>
            <a:r>
              <a:rPr lang="de-DE" sz="2400" dirty="0" err="1"/>
              <a:t>vectorized</a:t>
            </a:r>
            <a:r>
              <a:rPr lang="de-DE" sz="2400" dirty="0"/>
              <a:t> </a:t>
            </a:r>
            <a:r>
              <a:rPr lang="de-DE" sz="2400" dirty="0" err="1"/>
              <a:t>based</a:t>
            </a:r>
            <a:r>
              <a:rPr lang="de-DE" sz="2400" dirty="0"/>
              <a:t> on </a:t>
            </a:r>
            <a:r>
              <a:rPr lang="de-DE" sz="2400" dirty="0" err="1"/>
              <a:t>tripDataClean</a:t>
            </a:r>
            <a:r>
              <a:rPr lang="de-DE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Merging</a:t>
            </a:r>
            <a:r>
              <a:rPr lang="de-DE" sz="2400" dirty="0"/>
              <a:t> </a:t>
            </a:r>
            <a:r>
              <a:rPr lang="de-DE" sz="2400" dirty="0" err="1"/>
              <a:t>into</a:t>
            </a:r>
            <a:r>
              <a:rPr lang="de-DE" sz="2400" dirty="0"/>
              <a:t> </a:t>
            </a:r>
            <a:r>
              <a:rPr lang="de-DE" sz="2400" dirty="0" err="1"/>
              <a:t>hhPersonID-unique</a:t>
            </a:r>
            <a:r>
              <a:rPr lang="de-DE" sz="2400" dirty="0"/>
              <a:t> </a:t>
            </a:r>
            <a:r>
              <a:rPr lang="de-DE" sz="2400" dirty="0" err="1"/>
              <a:t>rows</a:t>
            </a:r>
            <a:r>
              <a:rPr lang="de-DE" sz="2400" dirty="0"/>
              <a:t>  </a:t>
            </a:r>
          </a:p>
          <a:p>
            <a:endParaRPr lang="de-DE" dirty="0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5E6D3D5F-6B7B-477E-AD55-23D397E8D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022616"/>
              </p:ext>
            </p:extLst>
          </p:nvPr>
        </p:nvGraphicFramePr>
        <p:xfrm>
          <a:off x="4441403" y="693490"/>
          <a:ext cx="7632849" cy="1146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9186">
                  <a:extLst>
                    <a:ext uri="{9D8B030D-6E8A-4147-A177-3AD203B41FA5}">
                      <a16:colId xmlns:a16="http://schemas.microsoft.com/office/drawing/2014/main" val="2953584662"/>
                    </a:ext>
                  </a:extLst>
                </a:gridCol>
                <a:gridCol w="901842">
                  <a:extLst>
                    <a:ext uri="{9D8B030D-6E8A-4147-A177-3AD203B41FA5}">
                      <a16:colId xmlns:a16="http://schemas.microsoft.com/office/drawing/2014/main" val="966015134"/>
                    </a:ext>
                  </a:extLst>
                </a:gridCol>
                <a:gridCol w="936529">
                  <a:extLst>
                    <a:ext uri="{9D8B030D-6E8A-4147-A177-3AD203B41FA5}">
                      <a16:colId xmlns:a16="http://schemas.microsoft.com/office/drawing/2014/main" val="2446017414"/>
                    </a:ext>
                  </a:extLst>
                </a:gridCol>
                <a:gridCol w="605987">
                  <a:extLst>
                    <a:ext uri="{9D8B030D-6E8A-4147-A177-3AD203B41FA5}">
                      <a16:colId xmlns:a16="http://schemas.microsoft.com/office/drawing/2014/main" val="1327471217"/>
                    </a:ext>
                  </a:extLst>
                </a:gridCol>
                <a:gridCol w="736743">
                  <a:extLst>
                    <a:ext uri="{9D8B030D-6E8A-4147-A177-3AD203B41FA5}">
                      <a16:colId xmlns:a16="http://schemas.microsoft.com/office/drawing/2014/main" val="1259122782"/>
                    </a:ext>
                  </a:extLst>
                </a:gridCol>
                <a:gridCol w="1135464">
                  <a:extLst>
                    <a:ext uri="{9D8B030D-6E8A-4147-A177-3AD203B41FA5}">
                      <a16:colId xmlns:a16="http://schemas.microsoft.com/office/drawing/2014/main" val="4019959350"/>
                    </a:ext>
                  </a:extLst>
                </a:gridCol>
                <a:gridCol w="1198549">
                  <a:extLst>
                    <a:ext uri="{9D8B030D-6E8A-4147-A177-3AD203B41FA5}">
                      <a16:colId xmlns:a16="http://schemas.microsoft.com/office/drawing/2014/main" val="3469824523"/>
                    </a:ext>
                  </a:extLst>
                </a:gridCol>
                <a:gridCol w="1198549">
                  <a:extLst>
                    <a:ext uri="{9D8B030D-6E8A-4147-A177-3AD203B41FA5}">
                      <a16:colId xmlns:a16="http://schemas.microsoft.com/office/drawing/2014/main" val="1670914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</a:rPr>
                        <a:t>indexCol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</a:rPr>
                        <a:t>isMIVDriver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</a:rPr>
                        <a:t>hhPersonID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</a:rPr>
                        <a:t>tripID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tripPurpose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timestamp_st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timestamp_en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nTrips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8730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10002341.0__1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10002341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[1, 2,3]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[4, 1, 8]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[7/22/2017 8:00, 9:10, 19:00]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[7/22/2017 8:10, 9:15, 19:10]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4606137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432FAB9B-3700-42BD-8042-768FBE086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451" y="2263790"/>
            <a:ext cx="7200801" cy="584775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en-US" sz="1600" dirty="0" err="1">
                <a:solidFill>
                  <a:srgbClr val="EE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tripDataPerm.apply</a:t>
            </a:r>
            <a:r>
              <a:rPr lang="de-DE" altLang="en-US" sz="1600" dirty="0">
                <a:solidFill>
                  <a:srgbClr val="EE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en-US" sz="1600" dirty="0" err="1">
                <a:solidFill>
                  <a:srgbClr val="EE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de-DE" altLang="en-US" sz="1600" dirty="0">
                <a:solidFill>
                  <a:srgbClr val="EE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x: </a:t>
            </a:r>
            <a:r>
              <a:rPr lang="en-US" altLang="en-US" sz="1600" dirty="0" err="1">
                <a:solidFill>
                  <a:srgbClr val="EE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assignSingleTrip</a:t>
            </a:r>
            <a:r>
              <a:rPr lang="en-US" altLang="en-US" sz="1600" dirty="0">
                <a:solidFill>
                  <a:srgbClr val="EE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(n=x[‘</a:t>
            </a:r>
            <a:r>
              <a:rPr lang="en-US" altLang="en-US" sz="1600" dirty="0" err="1">
                <a:solidFill>
                  <a:srgbClr val="EE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nTrips</a:t>
            </a:r>
            <a:r>
              <a:rPr lang="en-US" altLang="en-US" sz="1600" dirty="0">
                <a:solidFill>
                  <a:srgbClr val="EE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’])))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303591"/>
      </p:ext>
    </p:extLst>
  </p:cSld>
  <p:clrMapOvr>
    <a:masterClrMapping/>
  </p:clrMapOvr>
</p:sld>
</file>

<file path=ppt/theme/theme1.xml><?xml version="1.0" encoding="utf-8"?>
<a:theme xmlns:a="http://schemas.openxmlformats.org/drawingml/2006/main" name="DLR-Präsentation 16:9 Englisch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>
        <a:noAutofit/>
      </a:bodyPr>
      <a:lstStyle>
        <a:defPPr algn="ctr"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false</tns:showOnOpen>
  <tns:defaultPropertyEditorNamespace>Standardeigenschaften</tns:defaultPropertyEditorNamespace>
</tns:customPropertyEditors>
</file>

<file path=customXml/itemProps1.xml><?xml version="1.0" encoding="utf-8"?>
<ds:datastoreItem xmlns:ds="http://schemas.openxmlformats.org/officeDocument/2006/customXml" ds:itemID="{95C61B9F-14F0-4AD9-AC81-B8624FAD5FC8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1871</Words>
  <Application>Microsoft Office PowerPoint</Application>
  <PresentationFormat>Benutzerdefiniert</PresentationFormat>
  <Paragraphs>228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ヒラギノ角ゴ Pro W3</vt:lpstr>
      <vt:lpstr>DLR-Präsentation 16:9 Englisch</vt:lpstr>
      <vt:lpstr>Emobility in Python &amp; Vehicle Energy Consumption in Python  Demonstration of two Open Source tools describing electric vehicle energy demand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DLR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Wulff, Niklas</dc:creator>
  <cp:lastModifiedBy>Wulff, Niklas</cp:lastModifiedBy>
  <cp:revision>426</cp:revision>
  <dcterms:created xsi:type="dcterms:W3CDTF">2012-06-19T06:51:55Z</dcterms:created>
  <dcterms:modified xsi:type="dcterms:W3CDTF">2020-12-11T17:15:49Z</dcterms:modified>
</cp:coreProperties>
</file>