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0"/>
  </p:notesMasterIdLst>
  <p:handoutMasterIdLst>
    <p:handoutMasterId r:id="rId11"/>
  </p:handoutMasterIdLst>
  <p:sldIdLst>
    <p:sldId id="294" r:id="rId7"/>
    <p:sldId id="421" r:id="rId8"/>
    <p:sldId id="422" r:id="rId9"/>
  </p:sldIdLst>
  <p:sldSz cx="12195175" cy="6859588"/>
  <p:notesSz cx="6797675" cy="9926638"/>
  <p:defaultTextStyle>
    <a:defPPr>
      <a:defRPr lang="de-DE"/>
    </a:defPPr>
    <a:lvl1pPr marL="0" algn="l" defTabSz="914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91" algn="l" defTabSz="914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36" algn="l" defTabSz="914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81" algn="l" defTabSz="914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26" algn="l" defTabSz="914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71" algn="l" defTabSz="914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18" algn="l" defTabSz="914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62" algn="l" defTabSz="9140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90"/>
    <a:srgbClr val="E7FFFF"/>
    <a:srgbClr val="FF9900"/>
    <a:srgbClr val="CCFF33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0618" autoAdjust="0"/>
  </p:normalViewPr>
  <p:slideViewPr>
    <p:cSldViewPr>
      <p:cViewPr varScale="1">
        <p:scale>
          <a:sx n="104" d="100"/>
          <a:sy n="104" d="100"/>
        </p:scale>
        <p:origin x="150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36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30A72-3FD4-4284-AAFF-B83F84A52D7D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836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1BE6-71D2-44A5-96D4-3C1825646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110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09.02.2021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91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045" algn="l" defTabSz="914091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091" algn="l" defTabSz="914091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136" algn="l" defTabSz="914091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181" algn="l" defTabSz="914091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226" algn="l" defTabSz="91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71" algn="l" defTabSz="91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18" algn="l" defTabSz="91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62" algn="l" defTabSz="91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5" descr="Folie_1-01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5" y="2961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78400" y="1573200"/>
            <a:ext cx="10864801" cy="741600"/>
          </a:xfrm>
        </p:spPr>
        <p:txBody>
          <a:bodyPr/>
          <a:lstStyle>
            <a:lvl1pPr>
              <a:tabLst>
                <a:tab pos="2037660" algn="l"/>
              </a:tabLst>
              <a:defRPr b="1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400" y="2430002"/>
            <a:ext cx="10864801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Dissertation&gt; Niklas Wulff &gt;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</a:t>
            </a:r>
            <a:r>
              <a:rPr lang="de-DE" dirty="0" err="1"/>
              <a:t>BEniVer</a:t>
            </a:r>
            <a:r>
              <a:rPr lang="de-DE" dirty="0"/>
              <a:t> Szenarien Webinar &gt; Ines Österle &gt; 14. Juli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86002" y="1591200"/>
            <a:ext cx="11221200" cy="4338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</a:t>
            </a:r>
            <a:r>
              <a:rPr lang="de-DE" dirty="0" err="1"/>
              <a:t>BEniVer</a:t>
            </a:r>
            <a:r>
              <a:rPr lang="de-DE" dirty="0"/>
              <a:t> Szenarien Webinar &gt; Ines Österle &gt; 14. Juli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86002" y="1591200"/>
            <a:ext cx="5482799" cy="4338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6224403" y="1591200"/>
            <a:ext cx="5482799" cy="433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</a:t>
            </a:r>
            <a:r>
              <a:rPr lang="de-DE" dirty="0" err="1"/>
              <a:t>BEniVer</a:t>
            </a:r>
            <a:r>
              <a:rPr lang="de-DE" dirty="0"/>
              <a:t> Szenarien Webinar &gt; Ines Österle &gt; 14. Juli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86002" y="1591200"/>
            <a:ext cx="5482799" cy="4338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70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</a:t>
            </a:r>
            <a:r>
              <a:rPr lang="de-DE" dirty="0" err="1"/>
              <a:t>BEniVer</a:t>
            </a:r>
            <a:r>
              <a:rPr lang="de-DE" dirty="0"/>
              <a:t> Szenarien Webinar &gt; Ines Österle &gt; 14. Juli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86002" y="1591200"/>
            <a:ext cx="5482799" cy="4338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6224403" y="1591200"/>
            <a:ext cx="5482799" cy="4338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95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/>
          </p:nvPr>
        </p:nvSpPr>
        <p:spPr>
          <a:xfrm>
            <a:off x="486002" y="1591200"/>
            <a:ext cx="5482799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6224401" y="1591200"/>
            <a:ext cx="5482799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</a:t>
            </a:r>
            <a:r>
              <a:rPr lang="de-DE" dirty="0" err="1"/>
              <a:t>BEniVer</a:t>
            </a:r>
            <a:r>
              <a:rPr lang="de-DE" dirty="0"/>
              <a:t> Szenarien Webinar &gt; Ines Österle &gt; 14. Juli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86002" y="2141999"/>
            <a:ext cx="5482799" cy="3787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6224403" y="2142000"/>
            <a:ext cx="5482799" cy="3787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</a:t>
            </a:r>
            <a:r>
              <a:rPr lang="de-DE" dirty="0" err="1"/>
              <a:t>BEniVer</a:t>
            </a:r>
            <a:r>
              <a:rPr lang="de-DE" dirty="0"/>
              <a:t> Szenarien Webinar &gt; Ines Österle &gt; 14. Juli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</a:t>
            </a:r>
            <a:r>
              <a:rPr lang="de-DE" dirty="0" err="1"/>
              <a:t>BEniVer</a:t>
            </a:r>
            <a:r>
              <a:rPr lang="de-DE" dirty="0"/>
              <a:t> Szenarien Webinar &gt; Ines Österle &gt; 14. Juli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&gt; </a:t>
            </a:r>
            <a:r>
              <a:rPr lang="de-DE" dirty="0" err="1"/>
              <a:t>BEniVer</a:t>
            </a:r>
            <a:r>
              <a:rPr lang="de-DE" dirty="0"/>
              <a:t> Szenarien Webinar &gt; Ines Österle &gt; 14. Juli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63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2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&gt; </a:t>
            </a:r>
            <a:r>
              <a:rPr lang="de-DE" dirty="0" err="1"/>
              <a:t>BEniVer</a:t>
            </a:r>
            <a:r>
              <a:rPr lang="de-DE" dirty="0"/>
              <a:t> Webinar &gt; Ines Österle &gt; 14. Juli 2020</a:t>
            </a:r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2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dirty="0"/>
              <a:t>DLR.de  •  Folie </a:t>
            </a:r>
            <a:fld id="{A5AC3FBE-A647-41C9-A8C3-4435ED4FC895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61" r:id="rId5"/>
    <p:sldLayoutId id="2147483658" r:id="rId6"/>
    <p:sldLayoutId id="2147483655" r:id="rId7"/>
    <p:sldLayoutId id="2147483656" r:id="rId8"/>
    <p:sldLayoutId id="2147483662" r:id="rId9"/>
  </p:sldLayoutIdLst>
  <p:hf hdr="0" dt="0"/>
  <p:txStyles>
    <p:titleStyle>
      <a:lvl1pPr algn="l" defTabSz="914091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940" indent="-179940" algn="l" defTabSz="914091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188" indent="-179940" algn="l" defTabSz="914091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036" indent="-179940" algn="l" defTabSz="914091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285" indent="-179940" algn="l" defTabSz="914091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8534" indent="-179940" algn="l" defTabSz="914091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50" indent="-228523" algn="l" defTabSz="9140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94" indent="-228523" algn="l" defTabSz="9140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8" indent="-228523" algn="l" defTabSz="9140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85" indent="-228523" algn="l" defTabSz="9140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914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1" algn="l" defTabSz="914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6" algn="l" defTabSz="914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1" algn="l" defTabSz="914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6" algn="l" defTabSz="914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71" algn="l" defTabSz="914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8" algn="l" defTabSz="914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62" algn="l" defTabSz="9140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Options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VencoPy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object-orientation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Niklas Wulff</a:t>
            </a:r>
          </a:p>
          <a:p>
            <a:r>
              <a:rPr lang="de-DE" dirty="0"/>
              <a:t>Stuttgart,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7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B17A10-11A6-47CF-ABC2-3DD963908DE5}"/>
              </a:ext>
            </a:extLst>
          </p:cNvPr>
          <p:cNvSpPr/>
          <p:nvPr/>
        </p:nvSpPr>
        <p:spPr>
          <a:xfrm>
            <a:off x="846527" y="5446018"/>
            <a:ext cx="10860671" cy="535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pPr algn="ctr"/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Config</a:t>
            </a:r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8B6732-D608-44B2-B1EE-7311D4D799B9}"/>
              </a:ext>
            </a:extLst>
          </p:cNvPr>
          <p:cNvSpPr/>
          <p:nvPr/>
        </p:nvSpPr>
        <p:spPr>
          <a:xfrm>
            <a:off x="1201043" y="3339695"/>
            <a:ext cx="1185614" cy="4682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Parsing</a:t>
            </a:r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14E740-17E3-4C3A-A734-10C11D541AA1}"/>
              </a:ext>
            </a:extLst>
          </p:cNvPr>
          <p:cNvSpPr/>
          <p:nvPr/>
        </p:nvSpPr>
        <p:spPr>
          <a:xfrm>
            <a:off x="3301625" y="3933850"/>
            <a:ext cx="178785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r>
              <a:rPr lang="de-DE" sz="2000" b="1">
                <a:solidFill>
                  <a:schemeClr val="tx1"/>
                </a:solidFill>
                <a:latin typeface="Frutiger 45 Light" panose="020B0303030504020204" pitchFamily="34" charset="0"/>
              </a:rPr>
              <a:t>Infrastructure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assignment</a:t>
            </a:r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C9A0DE7-E7B6-40DE-B228-26DCB1CA570D}"/>
              </a:ext>
            </a:extLst>
          </p:cNvPr>
          <p:cNvSpPr/>
          <p:nvPr/>
        </p:nvSpPr>
        <p:spPr>
          <a:xfrm>
            <a:off x="4081363" y="1852717"/>
            <a:ext cx="165618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Trip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diary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composition</a:t>
            </a:r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EABFE3-C911-4D95-BA48-16D582165214}"/>
              </a:ext>
            </a:extLst>
          </p:cNvPr>
          <p:cNvSpPr/>
          <p:nvPr/>
        </p:nvSpPr>
        <p:spPr>
          <a:xfrm>
            <a:off x="9335970" y="3103976"/>
            <a:ext cx="1514141" cy="8298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Flexibility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calculation</a:t>
            </a:r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D0F5859-503F-4F71-B88B-FE363EC14D0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386657" y="2248761"/>
            <a:ext cx="1694706" cy="1325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DBC1426-C085-4069-AEB7-94BA04E189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386657" y="3573826"/>
            <a:ext cx="914968" cy="756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E226D96-1A0F-463C-9FC1-A073916E9853}"/>
              </a:ext>
            </a:extLst>
          </p:cNvPr>
          <p:cNvCxnSpPr>
            <a:cxnSpLocks/>
            <a:stCxn id="8" idx="3"/>
            <a:endCxn id="49" idx="2"/>
          </p:cNvCxnSpPr>
          <p:nvPr/>
        </p:nvCxnSpPr>
        <p:spPr>
          <a:xfrm flipV="1">
            <a:off x="5737547" y="2244988"/>
            <a:ext cx="792089" cy="3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5AD61AF-A3D8-4029-A6E6-A644D03D367A}"/>
              </a:ext>
            </a:extLst>
          </p:cNvPr>
          <p:cNvSpPr/>
          <p:nvPr/>
        </p:nvSpPr>
        <p:spPr>
          <a:xfrm>
            <a:off x="137335" y="1654022"/>
            <a:ext cx="1057027" cy="10158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MiD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D2DAF47-450D-43C3-9FA5-539515FE7E3A}"/>
              </a:ext>
            </a:extLst>
          </p:cNvPr>
          <p:cNvCxnSpPr>
            <a:cxnSpLocks/>
            <a:stCxn id="27" idx="6"/>
            <a:endCxn id="6" idx="0"/>
          </p:cNvCxnSpPr>
          <p:nvPr/>
        </p:nvCxnSpPr>
        <p:spPr>
          <a:xfrm>
            <a:off x="1194362" y="2161942"/>
            <a:ext cx="599488" cy="117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D6787BB-2407-4897-B49B-D62A4D030AFE}"/>
              </a:ext>
            </a:extLst>
          </p:cNvPr>
          <p:cNvCxnSpPr>
            <a:cxnSpLocks/>
          </p:cNvCxnSpPr>
          <p:nvPr/>
        </p:nvCxnSpPr>
        <p:spPr>
          <a:xfrm flipV="1">
            <a:off x="1530000" y="3807957"/>
            <a:ext cx="0" cy="1638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41E6B03-2B28-4B69-A314-1548E37C2A2E}"/>
              </a:ext>
            </a:extLst>
          </p:cNvPr>
          <p:cNvCxnSpPr>
            <a:cxnSpLocks/>
          </p:cNvCxnSpPr>
          <p:nvPr/>
        </p:nvCxnSpPr>
        <p:spPr>
          <a:xfrm flipV="1">
            <a:off x="3577307" y="4725938"/>
            <a:ext cx="0" cy="746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AAD9978-93EE-456A-9892-9E41EEFD48B8}"/>
              </a:ext>
            </a:extLst>
          </p:cNvPr>
          <p:cNvCxnSpPr>
            <a:cxnSpLocks/>
          </p:cNvCxnSpPr>
          <p:nvPr/>
        </p:nvCxnSpPr>
        <p:spPr>
          <a:xfrm flipV="1">
            <a:off x="5305499" y="2669862"/>
            <a:ext cx="0" cy="277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7631A66-7DA9-4C95-A10A-BFA536897C70}"/>
              </a:ext>
            </a:extLst>
          </p:cNvPr>
          <p:cNvCxnSpPr>
            <a:cxnSpLocks/>
          </p:cNvCxnSpPr>
          <p:nvPr/>
        </p:nvCxnSpPr>
        <p:spPr>
          <a:xfrm flipV="1">
            <a:off x="9697987" y="3933850"/>
            <a:ext cx="0" cy="1512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219B38C-23B3-4796-8E3D-4145B10C0ADA}"/>
              </a:ext>
            </a:extLst>
          </p:cNvPr>
          <p:cNvCxnSpPr>
            <a:cxnSpLocks/>
            <a:stCxn id="7" idx="3"/>
            <a:endCxn id="51" idx="2"/>
          </p:cNvCxnSpPr>
          <p:nvPr/>
        </p:nvCxnSpPr>
        <p:spPr>
          <a:xfrm>
            <a:off x="5089475" y="4329894"/>
            <a:ext cx="1299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D84D45B5-F173-4ABA-B05B-E202D9DE6546}"/>
              </a:ext>
            </a:extLst>
          </p:cNvPr>
          <p:cNvSpPr/>
          <p:nvPr/>
        </p:nvSpPr>
        <p:spPr>
          <a:xfrm>
            <a:off x="6529636" y="1465420"/>
            <a:ext cx="2052228" cy="155913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Mileage</a:t>
            </a:r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D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v,t</a:t>
            </a:r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in km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978B9A2-1CCB-41A3-90B2-EE87FA780740}"/>
              </a:ext>
            </a:extLst>
          </p:cNvPr>
          <p:cNvSpPr/>
          <p:nvPr/>
        </p:nvSpPr>
        <p:spPr>
          <a:xfrm>
            <a:off x="10567469" y="414015"/>
            <a:ext cx="1313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v: Vehicle,</a:t>
            </a:r>
          </a:p>
          <a:p>
            <a:r>
              <a:rPr lang="de-DE" dirty="0">
                <a:latin typeface="Arial" pitchFamily="34" charset="0"/>
                <a:cs typeface="Arial" pitchFamily="34" charset="0"/>
              </a:rPr>
              <a:t>t: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Timestep</a:t>
            </a:r>
            <a:endParaRPr lang="en-US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30416F1-54D7-4161-ABCF-2EF304061F3D}"/>
              </a:ext>
            </a:extLst>
          </p:cNvPr>
          <p:cNvSpPr/>
          <p:nvPr/>
        </p:nvSpPr>
        <p:spPr>
          <a:xfrm>
            <a:off x="6389335" y="3600780"/>
            <a:ext cx="2449377" cy="145822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Grid </a:t>
            </a:r>
            <a:r>
              <a:rPr lang="de-D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D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v,t</a:t>
            </a:r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in (True, </a:t>
            </a:r>
            <a:r>
              <a:rPr lang="de-D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546453A-CB19-45C5-9981-777987EF8F09}"/>
              </a:ext>
            </a:extLst>
          </p:cNvPr>
          <p:cNvCxnSpPr>
            <a:cxnSpLocks/>
            <a:stCxn id="51" idx="7"/>
            <a:endCxn id="9" idx="1"/>
          </p:cNvCxnSpPr>
          <p:nvPr/>
        </p:nvCxnSpPr>
        <p:spPr>
          <a:xfrm flipV="1">
            <a:off x="8480009" y="3518913"/>
            <a:ext cx="855961" cy="2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1BD0200-A5F8-45B7-BA5A-36E321A90B6C}"/>
              </a:ext>
            </a:extLst>
          </p:cNvPr>
          <p:cNvCxnSpPr>
            <a:cxnSpLocks/>
            <a:stCxn id="49" idx="5"/>
            <a:endCxn id="9" idx="1"/>
          </p:cNvCxnSpPr>
          <p:nvPr/>
        </p:nvCxnSpPr>
        <p:spPr>
          <a:xfrm>
            <a:off x="8281322" y="2796225"/>
            <a:ext cx="1054648" cy="72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83BD32DB-5969-40B5-AB60-8A92C517EA04}"/>
              </a:ext>
            </a:extLst>
          </p:cNvPr>
          <p:cNvSpPr/>
          <p:nvPr/>
        </p:nvSpPr>
        <p:spPr>
          <a:xfrm>
            <a:off x="10386228" y="4154434"/>
            <a:ext cx="1176816" cy="10591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BF626-D89B-4726-A6A9-EAA114D5A7CC}"/>
              </a:ext>
            </a:extLst>
          </p:cNvPr>
          <p:cNvSpPr/>
          <p:nvPr/>
        </p:nvSpPr>
        <p:spPr>
          <a:xfrm>
            <a:off x="10538628" y="4306834"/>
            <a:ext cx="1176816" cy="10591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71CFB0B-A5A5-4BFA-A7BA-2DA115657798}"/>
              </a:ext>
            </a:extLst>
          </p:cNvPr>
          <p:cNvSpPr/>
          <p:nvPr/>
        </p:nvSpPr>
        <p:spPr>
          <a:xfrm>
            <a:off x="10691028" y="4459234"/>
            <a:ext cx="1176816" cy="10591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FD0CB1E-9B67-4DD0-815D-DE86DC5019FD}"/>
              </a:ext>
            </a:extLst>
          </p:cNvPr>
          <p:cNvSpPr/>
          <p:nvPr/>
        </p:nvSpPr>
        <p:spPr>
          <a:xfrm>
            <a:off x="10843428" y="4611634"/>
            <a:ext cx="1176816" cy="10591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0B82CA03-ADCD-49B3-8200-B9F82E576FC6}"/>
              </a:ext>
            </a:extLst>
          </p:cNvPr>
          <p:cNvSpPr/>
          <p:nvPr/>
        </p:nvSpPr>
        <p:spPr>
          <a:xfrm>
            <a:off x="10995828" y="4764034"/>
            <a:ext cx="1176816" cy="10591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F0382DA-4F1E-4FC6-8C2F-3C84673FE78A}"/>
              </a:ext>
            </a:extLst>
          </p:cNvPr>
          <p:cNvSpPr/>
          <p:nvPr/>
        </p:nvSpPr>
        <p:spPr>
          <a:xfrm>
            <a:off x="11148228" y="4916434"/>
            <a:ext cx="1176816" cy="10591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3BDC65E-11E2-4734-B378-F543A9ED5236}"/>
              </a:ext>
            </a:extLst>
          </p:cNvPr>
          <p:cNvCxnSpPr>
            <a:cxnSpLocks/>
            <a:stCxn id="9" idx="2"/>
            <a:endCxn id="65" idx="1"/>
          </p:cNvCxnSpPr>
          <p:nvPr/>
        </p:nvCxnSpPr>
        <p:spPr>
          <a:xfrm>
            <a:off x="10093041" y="3933850"/>
            <a:ext cx="465528" cy="375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DLR.de  •  Folie </a:t>
            </a:r>
            <a:fld id="{A5AC3FBE-A647-41C9-A8C3-4435ED4FC895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76C590E-4A1A-4023-B55A-0440FA3D0690}"/>
              </a:ext>
            </a:extLst>
          </p:cNvPr>
          <p:cNvSpPr/>
          <p:nvPr/>
        </p:nvSpPr>
        <p:spPr>
          <a:xfrm>
            <a:off x="841003" y="1989634"/>
            <a:ext cx="3528392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Class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vencopy</a:t>
            </a:r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r>
              <a:rPr lang="de-DE" sz="20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</a:t>
            </a:r>
            <a:r>
              <a:rPr lang="de-DE" sz="2000" dirty="0">
                <a:solidFill>
                  <a:schemeClr val="tx1"/>
                </a:solidFill>
                <a:latin typeface="Frutiger 45 Light" panose="020B0303030504020204" pitchFamily="34" charset="0"/>
              </a:rPr>
              <a:t> = </a:t>
            </a:r>
            <a:r>
              <a:rPr lang="de-DE" sz="20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vencopy</a:t>
            </a:r>
            <a:r>
              <a:rPr lang="de-DE" sz="2000" dirty="0">
                <a:solidFill>
                  <a:schemeClr val="tx1"/>
                </a:solidFill>
                <a:latin typeface="Frutiger 45 Light" panose="020B0303030504020204" pitchFamily="34" charset="0"/>
              </a:rPr>
              <a:t>()</a:t>
            </a:r>
          </a:p>
          <a:p>
            <a:endParaRPr lang="de-DE" sz="2000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r>
              <a:rPr lang="de-DE" sz="20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Vp.parse</a:t>
            </a:r>
            <a:r>
              <a:rPr lang="de-DE" sz="2000" dirty="0">
                <a:solidFill>
                  <a:schemeClr val="tx1"/>
                </a:solidFill>
                <a:latin typeface="Frutiger 45 Light" panose="020B0303030504020204" pitchFamily="34" charset="0"/>
              </a:rPr>
              <a:t>()</a:t>
            </a:r>
          </a:p>
          <a:p>
            <a:r>
              <a:rPr lang="de-DE" sz="20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Vp.composeDiary</a:t>
            </a:r>
            <a:r>
              <a:rPr lang="de-DE" sz="2000" dirty="0">
                <a:solidFill>
                  <a:schemeClr val="tx1"/>
                </a:solidFill>
                <a:latin typeface="Frutiger 45 Light" panose="020B0303030504020204" pitchFamily="34" charset="0"/>
              </a:rPr>
              <a:t>()</a:t>
            </a:r>
          </a:p>
          <a:p>
            <a:r>
              <a:rPr lang="de-DE" sz="20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Vp.connectGrid</a:t>
            </a:r>
            <a:r>
              <a:rPr lang="de-DE" sz="2000" dirty="0">
                <a:solidFill>
                  <a:schemeClr val="tx1"/>
                </a:solidFill>
                <a:latin typeface="Frutiger 45 Light" panose="020B0303030504020204" pitchFamily="34" charset="0"/>
              </a:rPr>
              <a:t>()</a:t>
            </a:r>
          </a:p>
          <a:p>
            <a:r>
              <a:rPr lang="de-DE" sz="2000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Vp.estimateFlexibility</a:t>
            </a:r>
            <a:r>
              <a:rPr lang="de-DE" sz="2000" dirty="0">
                <a:solidFill>
                  <a:schemeClr val="tx1"/>
                </a:solidFill>
                <a:latin typeface="Frutiger 45 Light" panose="020B0303030504020204" pitchFamily="34" charset="0"/>
              </a:rPr>
              <a:t>()</a:t>
            </a: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5612718-892F-4ABD-98A0-09FA842DD436}"/>
              </a:ext>
            </a:extLst>
          </p:cNvPr>
          <p:cNvSpPr/>
          <p:nvPr/>
        </p:nvSpPr>
        <p:spPr>
          <a:xfrm>
            <a:off x="5441131" y="774272"/>
            <a:ext cx="324036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Class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vpParse</a:t>
            </a:r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vpP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 =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vpParse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(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linkToMiD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,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parseCfg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)</a:t>
            </a:r>
          </a:p>
          <a:p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vpP.parse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()</a:t>
            </a: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592456-D0DE-42F5-B0D9-46D05054EC78}"/>
              </a:ext>
            </a:extLst>
          </p:cNvPr>
          <p:cNvSpPr/>
          <p:nvPr/>
        </p:nvSpPr>
        <p:spPr>
          <a:xfrm>
            <a:off x="485999" y="131848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Frutiger 45 Light" panose="020B0303030504020204" pitchFamily="34" charset="0"/>
              </a:rPr>
              <a:t>Option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6C90DC9-2545-4232-88D3-BBA69A694809}"/>
              </a:ext>
            </a:extLst>
          </p:cNvPr>
          <p:cNvSpPr/>
          <p:nvPr/>
        </p:nvSpPr>
        <p:spPr>
          <a:xfrm>
            <a:off x="6368099" y="12600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Frutiger 45 Light" panose="020B0303030504020204" pitchFamily="34" charset="0"/>
              </a:rPr>
              <a:t>Option 2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23477-E6D5-4A5B-AE02-A96D172A679E}"/>
              </a:ext>
            </a:extLst>
          </p:cNvPr>
          <p:cNvSpPr/>
          <p:nvPr/>
        </p:nvSpPr>
        <p:spPr>
          <a:xfrm>
            <a:off x="8833891" y="774272"/>
            <a:ext cx="324036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Class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vpDiary</a:t>
            </a:r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vpD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 =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vpDiary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(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vpP.data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,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tripConfig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)</a:t>
            </a: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F26E589-17AB-4E96-8468-368EA8F0732D}"/>
              </a:ext>
            </a:extLst>
          </p:cNvPr>
          <p:cNvSpPr/>
          <p:nvPr/>
        </p:nvSpPr>
        <p:spPr>
          <a:xfrm>
            <a:off x="5441131" y="3555795"/>
            <a:ext cx="324036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Class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vpGrid</a:t>
            </a:r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v</a:t>
            </a:r>
            <a:r>
              <a:rPr lang="en-US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pG</a:t>
            </a:r>
            <a:r>
              <a:rPr lang="en-US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vpGrid</a:t>
            </a:r>
            <a:r>
              <a:rPr lang="en-US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vpP.data</a:t>
            </a:r>
            <a:r>
              <a:rPr lang="en-US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gridConfig</a:t>
            </a:r>
            <a:r>
              <a:rPr lang="en-US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)</a:t>
            </a: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59AB600-055E-43B5-BE83-A888A3CF9B2C}"/>
              </a:ext>
            </a:extLst>
          </p:cNvPr>
          <p:cNvSpPr/>
          <p:nvPr/>
        </p:nvSpPr>
        <p:spPr>
          <a:xfrm>
            <a:off x="8833891" y="3555795"/>
            <a:ext cx="324036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0" rtlCol="0" anchor="t"/>
          <a:lstStyle/>
          <a:p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Class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vpFlexEstimator</a:t>
            </a:r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de-DE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vpF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 =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vpFlexEstimator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(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vpD.data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,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vpG.data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, </a:t>
            </a:r>
            <a:r>
              <a:rPr lang="de-DE" sz="2000" b="1" dirty="0" err="1">
                <a:solidFill>
                  <a:schemeClr val="tx1"/>
                </a:solidFill>
                <a:latin typeface="Frutiger 45 Light" panose="020B0303030504020204" pitchFamily="34" charset="0"/>
              </a:rPr>
              <a:t>flexConfig</a:t>
            </a:r>
            <a:r>
              <a:rPr lang="de-DE" sz="2000" b="1" dirty="0">
                <a:solidFill>
                  <a:schemeClr val="tx1"/>
                </a:solidFill>
                <a:latin typeface="Frutiger 45 Light" panose="020B0303030504020204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Frutiger 45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05732"/>
      </p:ext>
    </p:extLst>
  </p:cSld>
  <p:clrMapOvr>
    <a:masterClrMapping/>
  </p:clrMapOvr>
</p:sld>
</file>

<file path=ppt/theme/theme1.xml><?xml version="1.0" encoding="utf-8"?>
<a:theme xmlns:a="http://schemas.openxmlformats.org/drawingml/2006/main" name="BENiVer 16-9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ca2c40-9a11-4c36-a1ae-f542f372c068">2YADNX7CYPFX-1894490681-35</_dlc_DocId>
    <_dlc_DocIdUrl xmlns="b7ca2c40-9a11-4c36-a1ae-f542f372c068">
      <Url>https://teamsites-extranet.dlr.de/vt/BegleitforschungEiV/ap0/_layouts/DocIdRedir.aspx?ID=2YADNX7CYPFX-1894490681-35</Url>
      <Description>2YADNX7CYPFX-1894490681-35</Description>
    </_dlc_DocIdUrl>
  </documentManagement>
</p:properties>
</file>

<file path=customXml/item2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BFD1AF338FDA429CF0110AFB82E8B8" ma:contentTypeVersion="0" ma:contentTypeDescription="Ein neues Dokument erstellen." ma:contentTypeScope="" ma:versionID="caa3aa953e10d78f85d9ac01a6b54702">
  <xsd:schema xmlns:xsd="http://www.w3.org/2001/XMLSchema" xmlns:xs="http://www.w3.org/2001/XMLSchema" xmlns:p="http://schemas.microsoft.com/office/2006/metadata/properties" xmlns:ns2="b7ca2c40-9a11-4c36-a1ae-f542f372c068" targetNamespace="http://schemas.microsoft.com/office/2006/metadata/properties" ma:root="true" ma:fieldsID="52b4047957d247d00289e0ded8c424ea" ns2:_="">
    <xsd:import namespace="b7ca2c40-9a11-4c36-a1ae-f542f372c0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a2c40-9a11-4c36-a1ae-f542f372c06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3A0150-B266-4EB7-9513-F6A2499BDFC2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b7ca2c40-9a11-4c36-a1ae-f542f372c068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F01956-55D7-4BF0-A888-190F7695FD99}">
  <ds:schemaRefs>
    <ds:schemaRef ds:uri="http://schemas.microsoft.com/office/2006/customDocumentInformationPanel"/>
  </ds:schemaRefs>
</ds:datastoreItem>
</file>

<file path=customXml/itemProps3.xml><?xml version="1.0" encoding="utf-8"?>
<ds:datastoreItem xmlns:ds="http://schemas.openxmlformats.org/officeDocument/2006/customXml" ds:itemID="{676E5F69-778F-4C3B-9745-C442B4A03A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ca2c40-9a11-4c36-a1ae-f542f372c0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5695BD6-F8ED-49AC-8578-BD4AA2CE22A4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67E46274-3475-4BA9-AA49-6B6B7C4951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BENiVer 16-9</Template>
  <TotalTime>0</TotalTime>
  <Words>157</Words>
  <Application>Microsoft Office PowerPoint</Application>
  <PresentationFormat>Benutzerdefiniert</PresentationFormat>
  <Paragraphs>50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Frutiger 45 Light</vt:lpstr>
      <vt:lpstr>ヒラギノ角ゴ Pro W3</vt:lpstr>
      <vt:lpstr>BENiVer 16-9</vt:lpstr>
      <vt:lpstr>Options for implementing VencoPy following object-orientation</vt:lpstr>
      <vt:lpstr>Current structure</vt:lpstr>
      <vt:lpstr>Structure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1 Energiesystemanalyse</dc:title>
  <dc:creator>Hoyer-Klick, Carsten</dc:creator>
  <cp:lastModifiedBy>Wulff, Niklas</cp:lastModifiedBy>
  <cp:revision>261</cp:revision>
  <cp:lastPrinted>2019-10-22T16:02:34Z</cp:lastPrinted>
  <dcterms:created xsi:type="dcterms:W3CDTF">2019-07-22T07:01:50Z</dcterms:created>
  <dcterms:modified xsi:type="dcterms:W3CDTF">2021-02-09T09:06:14Z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0x01010017BFD1AF338FDA429CF0110AFB82E8B8</vt:lpwstr>
  </property>
  <property fmtid="{D5CDD505-2E9C-101B-9397-08002B2CF9AE}" pid="3" name="_dlc_DocIdItemGuid">
    <vt:lpwstr>4c53342a-edb0-4017-ab6c-2397b952a654</vt:lpwstr>
  </property>
</Properties>
</file>