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83" r:id="rId3"/>
    <p:sldId id="411" r:id="rId4"/>
    <p:sldId id="412" r:id="rId5"/>
    <p:sldId id="408" r:id="rId6"/>
    <p:sldId id="413" r:id="rId7"/>
    <p:sldId id="407" r:id="rId8"/>
    <p:sldId id="410" r:id="rId9"/>
    <p:sldId id="414" r:id="rId10"/>
    <p:sldId id="415" r:id="rId11"/>
    <p:sldId id="416" r:id="rId12"/>
    <p:sldId id="394" r:id="rId13"/>
  </p:sldIdLst>
  <p:sldSz cx="12195175" cy="6859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ulff, Niklas" initials="W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9459"/>
    <a:srgbClr val="6898D1"/>
    <a:srgbClr val="686868"/>
    <a:srgbClr val="C77A6D"/>
    <a:srgbClr val="B33F3D"/>
    <a:srgbClr val="EAB818"/>
    <a:srgbClr val="B1B1B0"/>
    <a:srgbClr val="7B7B7B"/>
    <a:srgbClr val="0075BB"/>
    <a:srgbClr val="A4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3" autoAdjust="0"/>
    <p:restoredTop sz="73487" autoAdjust="0"/>
  </p:normalViewPr>
  <p:slideViewPr>
    <p:cSldViewPr>
      <p:cViewPr>
        <p:scale>
          <a:sx n="70" d="100"/>
          <a:sy n="70" d="100"/>
        </p:scale>
        <p:origin x="-1884" y="-336"/>
      </p:cViewPr>
      <p:guideLst>
        <p:guide orient="horz" pos="2161"/>
        <p:guide pos="3842"/>
      </p:guideLst>
    </p:cSldViewPr>
  </p:slideViewPr>
  <p:outlineViewPr>
    <p:cViewPr>
      <p:scale>
        <a:sx n="33" d="100"/>
        <a:sy n="33" d="100"/>
      </p:scale>
      <p:origin x="0" y="17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D8F6-FF7C-447F-A91D-4FA7CFC9C0C5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7EE11-88F6-4E42-B196-8CF9EA9FE2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9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26.05.2020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 </a:t>
            </a:r>
            <a:r>
              <a:rPr lang="de-DE" dirty="0" err="1" smtClean="0"/>
              <a:t>take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abstract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Adam &amp; </a:t>
            </a:r>
            <a:r>
              <a:rPr lang="de-DE" baseline="0" dirty="0" err="1" smtClean="0"/>
              <a:t>Oriol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since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showcase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different </a:t>
            </a:r>
            <a:r>
              <a:rPr lang="de-DE" baseline="0" dirty="0" err="1" smtClean="0"/>
              <a:t>tools</a:t>
            </a:r>
            <a:endParaRPr lang="de-DE" baseline="0" dirty="0" smtClean="0"/>
          </a:p>
          <a:p>
            <a:r>
              <a:rPr lang="de-DE" dirty="0" smtClean="0"/>
              <a:t>Goal, </a:t>
            </a:r>
            <a:r>
              <a:rPr lang="de-DE" dirty="0" err="1" smtClean="0"/>
              <a:t>model</a:t>
            </a:r>
            <a:r>
              <a:rPr lang="de-DE" dirty="0" smtClean="0"/>
              <a:t>, </a:t>
            </a:r>
            <a:r>
              <a:rPr lang="de-DE" dirty="0" err="1" smtClean="0"/>
              <a:t>code</a:t>
            </a:r>
            <a:r>
              <a:rPr lang="de-DE" dirty="0" smtClean="0"/>
              <a:t>: Christoph: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info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“</a:t>
            </a:r>
            <a:r>
              <a:rPr lang="de-DE" dirty="0" smtClean="0"/>
              <a:t>,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 in a </a:t>
            </a:r>
            <a:r>
              <a:rPr lang="de-DE" dirty="0" err="1" smtClean="0"/>
              <a:t>early</a:t>
            </a:r>
            <a:r>
              <a:rPr lang="de-DE" dirty="0" smtClean="0"/>
              <a:t> </a:t>
            </a:r>
            <a:r>
              <a:rPr lang="de-DE" dirty="0" err="1" smtClean="0"/>
              <a:t>stage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, </a:t>
            </a:r>
            <a:r>
              <a:rPr lang="de-DE" dirty="0" err="1" smtClean="0"/>
              <a:t>great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Wilko </a:t>
            </a:r>
            <a:r>
              <a:rPr lang="de-DE" baseline="0" dirty="0" err="1" smtClean="0"/>
              <a:t>already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introduced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abbreviation</a:t>
            </a:r>
            <a:r>
              <a:rPr lang="de-DE" baseline="0" dirty="0" smtClean="0"/>
              <a:t> SOC, I will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demonstrations</a:t>
            </a:r>
            <a:r>
              <a:rPr lang="de-DE" dirty="0" smtClean="0"/>
              <a:t>, I will </a:t>
            </a:r>
            <a:r>
              <a:rPr lang="de-DE" dirty="0" err="1" smtClean="0"/>
              <a:t>fly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explanations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Sections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Benjamin Fuchs &amp; Carlos Gaete </a:t>
            </a:r>
            <a:r>
              <a:rPr lang="de-DE" dirty="0" err="1" smtClean="0"/>
              <a:t>from</a:t>
            </a:r>
            <a:r>
              <a:rPr lang="de-DE" dirty="0" smtClean="0"/>
              <a:t> DIW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financiers</a:t>
            </a:r>
            <a:r>
              <a:rPr lang="de-DE" baseline="0" dirty="0" smtClean="0"/>
              <a:t> DLR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BMWi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088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04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04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Individual </a:t>
            </a:r>
            <a:r>
              <a:rPr lang="de-DE" dirty="0" err="1" smtClean="0"/>
              <a:t>mobility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endParaRPr lang="de-DE" dirty="0" smtClean="0"/>
          </a:p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trips</a:t>
            </a:r>
            <a:r>
              <a:rPr lang="de-DE" dirty="0" smtClean="0"/>
              <a:t> per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day</a:t>
            </a:r>
            <a:endParaRPr lang="de-DE" dirty="0" smtClean="0"/>
          </a:p>
          <a:p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trip</a:t>
            </a:r>
            <a:endParaRPr lang="de-DE" dirty="0" smtClean="0"/>
          </a:p>
          <a:p>
            <a:r>
              <a:rPr lang="de-DE" dirty="0" smtClean="0"/>
              <a:t>Duration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trip</a:t>
            </a:r>
            <a:endParaRPr lang="de-DE" dirty="0" smtClean="0"/>
          </a:p>
          <a:p>
            <a:r>
              <a:rPr lang="de-DE" dirty="0" smtClean="0"/>
              <a:t>Trip 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trip</a:t>
            </a:r>
            <a:endParaRPr lang="de-DE" dirty="0" smtClean="0"/>
          </a:p>
          <a:p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hour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end </a:t>
            </a:r>
            <a:r>
              <a:rPr lang="de-DE" dirty="0" err="1" smtClean="0"/>
              <a:t>hour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EV </a:t>
            </a:r>
            <a:r>
              <a:rPr lang="de-DE" dirty="0" err="1" smtClean="0"/>
              <a:t>specific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Charging</a:t>
            </a:r>
            <a:r>
              <a:rPr lang="de-DE" dirty="0" smtClean="0"/>
              <a:t> </a:t>
            </a:r>
            <a:r>
              <a:rPr lang="de-DE" dirty="0" err="1" smtClean="0"/>
              <a:t>availability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place</a:t>
            </a:r>
            <a:endParaRPr lang="de-DE" dirty="0" smtClean="0"/>
          </a:p>
          <a:p>
            <a:r>
              <a:rPr lang="de-DE" dirty="0" err="1" smtClean="0"/>
              <a:t>Battery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r>
              <a:rPr lang="de-DE" dirty="0" err="1" smtClean="0"/>
              <a:t>Electricity</a:t>
            </a:r>
            <a:r>
              <a:rPr lang="de-DE" dirty="0" smtClean="0"/>
              <a:t> </a:t>
            </a:r>
            <a:r>
              <a:rPr lang="de-DE" dirty="0" err="1" smtClean="0"/>
              <a:t>consumption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047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04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Wided </a:t>
            </a:r>
            <a:r>
              <a:rPr lang="de-DE" dirty="0" err="1" smtClean="0"/>
              <a:t>yesterday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introduced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REMix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introductory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talk</a:t>
            </a:r>
            <a:endParaRPr lang="de-DE" baseline="0" dirty="0" smtClean="0"/>
          </a:p>
          <a:p>
            <a:r>
              <a:rPr lang="de-DE" baseline="0" dirty="0" smtClean="0"/>
              <a:t>Modeling </a:t>
            </a:r>
            <a:r>
              <a:rPr lang="de-DE" baseline="0" dirty="0" err="1" smtClean="0"/>
              <a:t>pipeline</a:t>
            </a:r>
            <a:r>
              <a:rPr lang="de-DE" baseline="0" dirty="0" smtClean="0"/>
              <a:t>: Who </a:t>
            </a:r>
            <a:r>
              <a:rPr lang="de-DE" baseline="0" dirty="0" err="1" smtClean="0"/>
              <a:t>decides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charging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occurs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04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Wided </a:t>
            </a:r>
            <a:r>
              <a:rPr lang="de-DE" dirty="0" err="1" smtClean="0"/>
              <a:t>yesterday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introduced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REMix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introductory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talk</a:t>
            </a:r>
            <a:endParaRPr lang="de-DE" baseline="0" dirty="0" smtClean="0"/>
          </a:p>
          <a:p>
            <a:r>
              <a:rPr lang="de-DE" baseline="0" dirty="0" smtClean="0"/>
              <a:t>Modeling </a:t>
            </a:r>
            <a:r>
              <a:rPr lang="de-DE" baseline="0" dirty="0" err="1" smtClean="0"/>
              <a:t>pipeline</a:t>
            </a:r>
            <a:r>
              <a:rPr lang="de-DE" baseline="0" dirty="0" smtClean="0"/>
              <a:t>: Who </a:t>
            </a:r>
            <a:r>
              <a:rPr lang="de-DE" baseline="0" dirty="0" err="1" smtClean="0"/>
              <a:t>decides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charging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occurs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047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Wided </a:t>
            </a:r>
            <a:r>
              <a:rPr lang="de-DE" dirty="0" err="1" smtClean="0"/>
              <a:t>yesterday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introduced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REMix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introductory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talk</a:t>
            </a:r>
            <a:endParaRPr lang="de-DE" baseline="0" dirty="0" smtClean="0"/>
          </a:p>
          <a:p>
            <a:r>
              <a:rPr lang="de-DE" baseline="0" dirty="0" smtClean="0"/>
              <a:t>Modeling </a:t>
            </a:r>
            <a:r>
              <a:rPr lang="de-DE" baseline="0" dirty="0" err="1" smtClean="0"/>
              <a:t>pipeline</a:t>
            </a:r>
            <a:r>
              <a:rPr lang="de-DE" baseline="0" dirty="0" smtClean="0"/>
              <a:t>: Who </a:t>
            </a:r>
            <a:r>
              <a:rPr lang="de-DE" baseline="0" dirty="0" err="1" smtClean="0"/>
              <a:t>decides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charging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occurs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04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Wided </a:t>
            </a:r>
            <a:r>
              <a:rPr lang="de-DE" dirty="0" err="1" smtClean="0"/>
              <a:t>yesterday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introduced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REMix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introductory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talk</a:t>
            </a:r>
            <a:endParaRPr lang="de-DE" baseline="0" dirty="0" smtClean="0"/>
          </a:p>
          <a:p>
            <a:r>
              <a:rPr lang="de-DE" baseline="0" dirty="0" smtClean="0"/>
              <a:t>Modeling </a:t>
            </a:r>
            <a:r>
              <a:rPr lang="de-DE" baseline="0" dirty="0" err="1" smtClean="0"/>
              <a:t>pipeline</a:t>
            </a:r>
            <a:r>
              <a:rPr lang="de-DE" baseline="0" dirty="0" smtClean="0"/>
              <a:t>: Who </a:t>
            </a:r>
            <a:r>
              <a:rPr lang="de-DE" baseline="0" dirty="0" err="1" smtClean="0"/>
              <a:t>decides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charging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occurs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047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Wided </a:t>
            </a:r>
            <a:r>
              <a:rPr lang="de-DE" dirty="0" err="1" smtClean="0"/>
              <a:t>yesterday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introduced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REMix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introductory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talk</a:t>
            </a:r>
            <a:endParaRPr lang="de-DE" baseline="0" dirty="0" smtClean="0"/>
          </a:p>
          <a:p>
            <a:r>
              <a:rPr lang="de-DE" baseline="0" dirty="0" smtClean="0"/>
              <a:t>Modeling </a:t>
            </a:r>
            <a:r>
              <a:rPr lang="de-DE" baseline="0" dirty="0" err="1" smtClean="0"/>
              <a:t>pipeline</a:t>
            </a:r>
            <a:r>
              <a:rPr lang="de-DE" baseline="0" dirty="0" smtClean="0"/>
              <a:t>: Who </a:t>
            </a:r>
            <a:r>
              <a:rPr lang="de-DE" baseline="0" dirty="0" err="1" smtClean="0"/>
              <a:t>decides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charging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occurs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047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Wided </a:t>
            </a:r>
            <a:r>
              <a:rPr lang="de-DE" dirty="0" err="1" smtClean="0"/>
              <a:t>yesterday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introduced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REMix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introductory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talk</a:t>
            </a:r>
            <a:endParaRPr lang="de-DE" baseline="0" dirty="0" smtClean="0"/>
          </a:p>
          <a:p>
            <a:r>
              <a:rPr lang="de-DE" baseline="0" dirty="0" smtClean="0"/>
              <a:t>Modeling </a:t>
            </a:r>
            <a:r>
              <a:rPr lang="de-DE" baseline="0" dirty="0" err="1" smtClean="0"/>
              <a:t>pipeline</a:t>
            </a:r>
            <a:r>
              <a:rPr lang="de-DE" baseline="0" dirty="0" smtClean="0"/>
              <a:t>: Who </a:t>
            </a:r>
            <a:r>
              <a:rPr lang="de-DE" baseline="0" dirty="0" err="1" smtClean="0"/>
              <a:t>decides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charging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occurs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04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psf\Host\Users\cd\Desktop\Startbild_16zu9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8399" y="1573200"/>
            <a:ext cx="10864800" cy="741600"/>
          </a:xfrm>
        </p:spPr>
        <p:txBody>
          <a:bodyPr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en-GB" noProof="0" dirty="0" smtClean="0"/>
              <a:t>Click here to insert lecture title</a:t>
            </a:r>
            <a:endParaRPr lang="de-DE" noProof="0" dirty="0" smtClean="0"/>
          </a:p>
        </p:txBody>
      </p:sp>
      <p:sp>
        <p:nvSpPr>
          <p:cNvPr id="16" name="Rectangle 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8399" y="2430000"/>
            <a:ext cx="10864800" cy="1152000"/>
          </a:xfr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686868"/>
                </a:solidFill>
              </a:defRPr>
            </a:lvl1pPr>
          </a:lstStyle>
          <a:p>
            <a:pPr lvl="0"/>
            <a:r>
              <a:rPr lang="en-GB" noProof="0" dirty="0" smtClean="0"/>
              <a:t>Click here to insert lecture subtitle</a:t>
            </a:r>
          </a:p>
        </p:txBody>
      </p:sp>
      <p:pic>
        <p:nvPicPr>
          <p:cNvPr id="8" name="Picture 4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0" y="5598000"/>
            <a:ext cx="1080000" cy="95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22844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&gt; Niklas Wulff  •  </a:t>
            </a:r>
            <a:r>
              <a:rPr lang="en-GB" dirty="0" err="1" smtClean="0"/>
              <a:t>Openmod</a:t>
            </a:r>
            <a:r>
              <a:rPr lang="en-GB" dirty="0" smtClean="0"/>
              <a:t> Workshop Aarhus &gt; 2019/05/24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39212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112212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150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GB" noProof="0" dirty="0" smtClean="0"/>
              <a:t>Click onto symbol to insert picture</a:t>
            </a:r>
          </a:p>
          <a:p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067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3620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5179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>
            <a:spLocks noGrp="1"/>
          </p:cNvSpPr>
          <p:nvPr>
            <p:ph type="body" idx="11" hasCustomPrompt="1"/>
          </p:nvPr>
        </p:nvSpPr>
        <p:spPr>
          <a:xfrm>
            <a:off x="4859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 smtClean="0"/>
              <a:t>Click here to insert header line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243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 smtClean="0"/>
              <a:t>Click here to insert header 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1999"/>
            <a:ext cx="5482800" cy="37872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2142000"/>
            <a:ext cx="5482800" cy="37872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84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938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7683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0" descr="Folie-03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7"/>
          <a:stretch>
            <a:fillRect/>
          </a:stretch>
        </p:blipFill>
        <p:spPr bwMode="auto">
          <a:xfrm>
            <a:off x="1588" y="6143625"/>
            <a:ext cx="1218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999" y="648000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here to insert chart title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112212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Master text format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1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9999" y="126000"/>
            <a:ext cx="101772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&gt; Niklas Wulff  •  </a:t>
            </a:r>
            <a:r>
              <a:rPr lang="en-GB" dirty="0" err="1" smtClean="0"/>
              <a:t>Openmod</a:t>
            </a:r>
            <a:r>
              <a:rPr lang="en-GB" dirty="0" smtClean="0"/>
              <a:t> Workshop Aarhus &gt; 2019/05/24</a:t>
            </a:r>
            <a:endParaRPr lang="en-GB" dirty="0"/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6000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GB" noProof="0" dirty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9" r:id="rId4"/>
    <p:sldLayoutId id="2147483661" r:id="rId5"/>
    <p:sldLayoutId id="2147483662" r:id="rId6"/>
    <p:sldLayoutId id="2147483658" r:id="rId7"/>
    <p:sldLayoutId id="2147483655" r:id="rId8"/>
    <p:sldLayoutId id="2147483656" r:id="rId9"/>
    <p:sldLayoutId id="2147483660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klas.wulff@dlr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1996-1073/13/5/109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niklas.wulff@dlr.d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dlr.de/wulf_ni/vencopy" TargetMode="External"/><Relationship Id="rId5" Type="http://schemas.openxmlformats.org/officeDocument/2006/relationships/hyperlink" Target="https://gitlab.com/diw-evu/emobpy" TargetMode="Externa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878399" y="1269554"/>
            <a:ext cx="10864800" cy="741600"/>
          </a:xfrm>
        </p:spPr>
        <p:txBody>
          <a:bodyPr/>
          <a:lstStyle/>
          <a:p>
            <a:r>
              <a:rPr lang="en-US" dirty="0" err="1" smtClean="0"/>
              <a:t>Emob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ility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 </a:t>
            </a:r>
            <a:r>
              <a:rPr lang="en-US" dirty="0" smtClean="0"/>
              <a:t>Py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thon</a:t>
            </a:r>
            <a:r>
              <a:rPr lang="en-US" dirty="0" smtClean="0"/>
              <a:t> &amp; 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hicle</a:t>
            </a:r>
            <a:r>
              <a:rPr lang="en-US" dirty="0" smtClean="0"/>
              <a:t> En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ergy</a:t>
            </a:r>
            <a:r>
              <a:rPr lang="en-US" dirty="0" smtClean="0"/>
              <a:t> Co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nsumption in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Demonstration of two Open Source tools describing electric vehicle energy demand</a:t>
            </a:r>
            <a:endParaRPr lang="en-GB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78399" y="2430000"/>
            <a:ext cx="10864800" cy="1431842"/>
          </a:xfrm>
        </p:spPr>
        <p:txBody>
          <a:bodyPr/>
          <a:lstStyle/>
          <a:p>
            <a:r>
              <a:rPr lang="de-DE" sz="2000" dirty="0" smtClean="0">
                <a:latin typeface="+mj-lt"/>
              </a:rPr>
              <a:t>DLR Knowledge </a:t>
            </a:r>
            <a:r>
              <a:rPr lang="de-DE" sz="2000" dirty="0" err="1" smtClean="0">
                <a:latin typeface="+mj-lt"/>
              </a:rPr>
              <a:t>exchange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workshop</a:t>
            </a:r>
            <a:endParaRPr lang="de-DE" sz="2000" dirty="0" smtClean="0">
              <a:latin typeface="+mj-lt"/>
            </a:endParaRPr>
          </a:p>
          <a:p>
            <a:r>
              <a:rPr lang="de-DE" sz="2000" dirty="0" smtClean="0">
                <a:latin typeface="+mj-lt"/>
              </a:rPr>
              <a:t>2020/05/05</a:t>
            </a:r>
          </a:p>
          <a:p>
            <a:r>
              <a:rPr lang="de-DE" sz="2000" dirty="0" smtClean="0">
                <a:latin typeface="+mj-lt"/>
              </a:rPr>
              <a:t>Niklas Wulff, </a:t>
            </a:r>
            <a:r>
              <a:rPr lang="de-DE" sz="2000" dirty="0" smtClean="0">
                <a:latin typeface="+mj-lt"/>
                <a:hlinkClick r:id="rId3"/>
              </a:rPr>
              <a:t>niklas.wulff@dlr.de</a:t>
            </a:r>
            <a:r>
              <a:rPr lang="de-DE" sz="2000" dirty="0" smtClean="0">
                <a:latin typeface="+mj-lt"/>
              </a:rPr>
              <a:t> </a:t>
            </a:r>
          </a:p>
        </p:txBody>
      </p:sp>
      <p:sp>
        <p:nvSpPr>
          <p:cNvPr id="2" name="Rechteck 1"/>
          <p:cNvSpPr/>
          <p:nvPr/>
        </p:nvSpPr>
        <p:spPr>
          <a:xfrm>
            <a:off x="9673047" y="444327"/>
            <a:ext cx="24482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https://creativecommons.org/licenses/by-nc/4.0/legalcode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163" y="117426"/>
            <a:ext cx="838200" cy="29527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19" y="5446018"/>
            <a:ext cx="1218265" cy="113981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6" y="4982037"/>
            <a:ext cx="2517440" cy="4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10</a:t>
            </a:fld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en-GB" dirty="0" smtClean="0"/>
              <a:t>Wrap-up and conclusion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408955" y="1331230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 err="1" smtClean="0"/>
              <a:t>Both</a:t>
            </a:r>
            <a:r>
              <a:rPr lang="de-DE" sz="2400" dirty="0" smtClean="0"/>
              <a:t> </a:t>
            </a:r>
            <a:r>
              <a:rPr lang="de-DE" sz="2400" dirty="0" err="1" smtClean="0"/>
              <a:t>tools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still </a:t>
            </a:r>
            <a:r>
              <a:rPr lang="de-DE" sz="2400" b="1" dirty="0" smtClean="0"/>
              <a:t>in </a:t>
            </a:r>
            <a:r>
              <a:rPr lang="de-DE" sz="2400" b="1" dirty="0" err="1" smtClean="0"/>
              <a:t>development</a:t>
            </a:r>
            <a:r>
              <a:rPr lang="de-DE" sz="2400" b="1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you‘re</a:t>
            </a:r>
            <a:r>
              <a:rPr lang="de-DE" sz="2400" dirty="0" smtClean="0"/>
              <a:t> </a:t>
            </a:r>
            <a:r>
              <a:rPr lang="de-DE" sz="2400" dirty="0" err="1" smtClean="0"/>
              <a:t>welcome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join</a:t>
            </a:r>
            <a:r>
              <a:rPr lang="de-DE" sz="2400" dirty="0" smtClean="0"/>
              <a:t> </a:t>
            </a:r>
            <a:r>
              <a:rPr lang="de-DE" sz="2400" dirty="0" err="1" smtClean="0"/>
              <a:t>into</a:t>
            </a:r>
            <a:r>
              <a:rPr lang="de-DE" sz="2400" dirty="0" smtClean="0"/>
              <a:t> </a:t>
            </a:r>
            <a:r>
              <a:rPr lang="de-DE" sz="2400" dirty="0" err="1" smtClean="0"/>
              <a:t>development</a:t>
            </a:r>
            <a:endParaRPr lang="de-DE" sz="2400" dirty="0" smtClean="0"/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 smtClean="0"/>
              <a:t>Publication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applying</a:t>
            </a:r>
            <a:r>
              <a:rPr lang="de-DE" sz="2000" dirty="0" smtClean="0"/>
              <a:t> </a:t>
            </a:r>
            <a:r>
              <a:rPr lang="de-DE" sz="2000" dirty="0" err="1" smtClean="0"/>
              <a:t>VencoPy</a:t>
            </a:r>
            <a:r>
              <a:rPr lang="de-DE" sz="2000" dirty="0" smtClean="0"/>
              <a:t>: </a:t>
            </a:r>
            <a:r>
              <a:rPr lang="de-DE" sz="2000" dirty="0">
                <a:hlinkClick r:id="rId3"/>
              </a:rPr>
              <a:t>https://</a:t>
            </a:r>
            <a:r>
              <a:rPr lang="de-DE" sz="2000" dirty="0" smtClean="0">
                <a:hlinkClick r:id="rId3"/>
              </a:rPr>
              <a:t>www.mdpi.com/1996-1073/13/5/1093</a:t>
            </a:r>
            <a:endParaRPr lang="de-DE" sz="2000" dirty="0" smtClean="0"/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 err="1" smtClean="0"/>
              <a:t>If</a:t>
            </a:r>
            <a:r>
              <a:rPr lang="de-DE" sz="2400" dirty="0" smtClean="0"/>
              <a:t> </a:t>
            </a:r>
            <a:r>
              <a:rPr lang="de-DE" sz="2400" dirty="0" err="1" smtClean="0"/>
              <a:t>you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interested</a:t>
            </a:r>
            <a:r>
              <a:rPr lang="de-DE" sz="2400" dirty="0" smtClean="0"/>
              <a:t> in </a:t>
            </a:r>
            <a:r>
              <a:rPr lang="de-DE" sz="2400" dirty="0" err="1" smtClean="0"/>
              <a:t>describing</a:t>
            </a:r>
            <a:r>
              <a:rPr lang="de-DE" sz="2400" dirty="0" smtClean="0"/>
              <a:t> </a:t>
            </a:r>
            <a:r>
              <a:rPr lang="de-DE" sz="2400" dirty="0" err="1" smtClean="0"/>
              <a:t>single</a:t>
            </a:r>
            <a:r>
              <a:rPr lang="de-DE" sz="2400" dirty="0" smtClean="0"/>
              <a:t> </a:t>
            </a:r>
            <a:r>
              <a:rPr lang="de-DE" sz="2400" dirty="0" err="1" smtClean="0"/>
              <a:t>vehicles</a:t>
            </a:r>
            <a:r>
              <a:rPr lang="de-DE" sz="2400" dirty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their</a:t>
            </a:r>
            <a:r>
              <a:rPr lang="de-DE" sz="2400" dirty="0"/>
              <a:t> </a:t>
            </a:r>
            <a:r>
              <a:rPr lang="de-DE" sz="2400" dirty="0" err="1" smtClean="0"/>
              <a:t>charging</a:t>
            </a:r>
            <a:r>
              <a:rPr lang="de-DE" sz="2400" dirty="0" smtClean="0"/>
              <a:t>, </a:t>
            </a:r>
            <a:r>
              <a:rPr lang="de-DE" sz="2400" dirty="0" err="1" smtClean="0"/>
              <a:t>use</a:t>
            </a:r>
            <a:r>
              <a:rPr lang="de-DE" sz="2400" dirty="0" smtClean="0"/>
              <a:t> </a:t>
            </a:r>
            <a:r>
              <a:rPr lang="de-DE" sz="2400" dirty="0" err="1" smtClean="0"/>
              <a:t>emobpy</a:t>
            </a:r>
            <a:endParaRPr lang="de-DE" sz="2400" dirty="0" smtClean="0"/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 err="1" smtClean="0"/>
              <a:t>If</a:t>
            </a:r>
            <a:r>
              <a:rPr lang="de-DE" sz="2400" dirty="0" smtClean="0"/>
              <a:t> </a:t>
            </a:r>
            <a:r>
              <a:rPr lang="de-DE" sz="2400" dirty="0" err="1" smtClean="0"/>
              <a:t>you</a:t>
            </a:r>
            <a:r>
              <a:rPr lang="de-DE" sz="2400" dirty="0" smtClean="0"/>
              <a:t> </a:t>
            </a:r>
            <a:r>
              <a:rPr lang="de-DE" sz="2400" dirty="0" err="1" smtClean="0"/>
              <a:t>want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calculate</a:t>
            </a:r>
            <a:r>
              <a:rPr lang="de-DE" sz="2400" dirty="0" smtClean="0"/>
              <a:t> a </a:t>
            </a:r>
            <a:r>
              <a:rPr lang="de-DE" sz="2400" dirty="0" err="1" smtClean="0"/>
              <a:t>technical</a:t>
            </a:r>
            <a:r>
              <a:rPr lang="de-DE" sz="2400" dirty="0" smtClean="0"/>
              <a:t> </a:t>
            </a:r>
            <a:r>
              <a:rPr lang="de-DE" sz="2400" dirty="0" err="1" smtClean="0"/>
              <a:t>flexibility</a:t>
            </a:r>
            <a:r>
              <a:rPr lang="de-DE" sz="2400" dirty="0" smtClean="0"/>
              <a:t> potential </a:t>
            </a:r>
            <a:r>
              <a:rPr lang="de-DE" sz="2400" dirty="0" err="1" smtClean="0"/>
              <a:t>of</a:t>
            </a:r>
            <a:r>
              <a:rPr lang="de-DE" sz="2400" dirty="0" smtClean="0"/>
              <a:t> a </a:t>
            </a:r>
            <a:r>
              <a:rPr lang="de-DE" sz="2400" dirty="0" err="1" smtClean="0"/>
              <a:t>future</a:t>
            </a:r>
            <a:r>
              <a:rPr lang="de-DE" sz="2400" dirty="0" smtClean="0"/>
              <a:t> </a:t>
            </a:r>
            <a:r>
              <a:rPr lang="de-DE" sz="2400" dirty="0" err="1" smtClean="0"/>
              <a:t>electric</a:t>
            </a:r>
            <a:r>
              <a:rPr lang="de-DE" sz="2400" dirty="0" smtClean="0"/>
              <a:t> </a:t>
            </a:r>
            <a:r>
              <a:rPr lang="de-DE" sz="2400" dirty="0" err="1" smtClean="0"/>
              <a:t>vehicle</a:t>
            </a:r>
            <a:r>
              <a:rPr lang="de-DE" sz="2400" dirty="0" smtClean="0"/>
              <a:t> </a:t>
            </a:r>
            <a:r>
              <a:rPr lang="de-DE" sz="2400" dirty="0" err="1" smtClean="0"/>
              <a:t>fleet</a:t>
            </a:r>
            <a:r>
              <a:rPr lang="de-DE" sz="2400" dirty="0" smtClean="0"/>
              <a:t> </a:t>
            </a:r>
            <a:r>
              <a:rPr lang="de-DE" sz="2400" dirty="0" err="1" smtClean="0"/>
              <a:t>use</a:t>
            </a:r>
            <a:r>
              <a:rPr lang="de-DE" sz="2400" dirty="0" smtClean="0"/>
              <a:t> </a:t>
            </a:r>
            <a:r>
              <a:rPr lang="de-DE" sz="2400" dirty="0" err="1" smtClean="0"/>
              <a:t>VencoPy</a:t>
            </a:r>
            <a:endParaRPr lang="de-DE" sz="2400" dirty="0" smtClean="0"/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Outlook: Potential </a:t>
            </a:r>
            <a:r>
              <a:rPr lang="de-DE" sz="2400" dirty="0" err="1" smtClean="0"/>
              <a:t>merge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multiple </a:t>
            </a:r>
            <a:r>
              <a:rPr lang="de-DE" sz="2400" dirty="0" err="1" smtClean="0"/>
              <a:t>emobpy</a:t>
            </a:r>
            <a:r>
              <a:rPr lang="de-DE" sz="2400" dirty="0" smtClean="0"/>
              <a:t> </a:t>
            </a:r>
            <a:r>
              <a:rPr lang="de-DE" sz="2400" dirty="0" err="1" smtClean="0"/>
              <a:t>runs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VencoPy</a:t>
            </a:r>
            <a:r>
              <a:rPr lang="de-DE" sz="2400" dirty="0" smtClean="0"/>
              <a:t> </a:t>
            </a:r>
            <a:r>
              <a:rPr lang="de-DE" sz="2400" dirty="0" err="1" smtClean="0"/>
              <a:t>fleet</a:t>
            </a:r>
            <a:r>
              <a:rPr lang="de-DE" sz="2400" dirty="0" smtClean="0"/>
              <a:t> </a:t>
            </a:r>
            <a:r>
              <a:rPr lang="de-DE" sz="2400" dirty="0" err="1" smtClean="0"/>
              <a:t>aggregation</a:t>
            </a:r>
            <a:endParaRPr lang="de-DE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lvl="0" indent="-285750">
              <a:buFontTx/>
              <a:buChar char="-"/>
            </a:pPr>
            <a:endParaRPr lang="en-US" dirty="0"/>
          </a:p>
        </p:txBody>
      </p:sp>
      <p:sp>
        <p:nvSpPr>
          <p:cNvPr id="2" name="Rechteck 1"/>
          <p:cNvSpPr/>
          <p:nvPr/>
        </p:nvSpPr>
        <p:spPr>
          <a:xfrm>
            <a:off x="8981697" y="2303451"/>
            <a:ext cx="2765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https://about.gitlab.com/press/press-kit/</a:t>
            </a:r>
          </a:p>
        </p:txBody>
      </p:sp>
      <p:pic>
        <p:nvPicPr>
          <p:cNvPr id="2050" name="Picture 2" descr="C:\Users\wulf_ni\Documents\05 Events\intern\2020_05_WAW_OpenIV\gitlab-logo-gray-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44" y="933244"/>
            <a:ext cx="3103189" cy="137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bgerundetes Rechteck 8"/>
          <p:cNvSpPr/>
          <p:nvPr/>
        </p:nvSpPr>
        <p:spPr>
          <a:xfrm>
            <a:off x="10562084" y="5662042"/>
            <a:ext cx="1633091" cy="88086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Energy</a:t>
            </a:r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model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Gestreifter Pfeil nach rechts 9"/>
          <p:cNvSpPr/>
          <p:nvPr/>
        </p:nvSpPr>
        <p:spPr>
          <a:xfrm>
            <a:off x="8650216" y="5831131"/>
            <a:ext cx="1748884" cy="576064"/>
          </a:xfrm>
          <a:prstGeom prst="striped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VencoPy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Gestreifter Pfeil nach rechts 10"/>
          <p:cNvSpPr/>
          <p:nvPr/>
        </p:nvSpPr>
        <p:spPr>
          <a:xfrm>
            <a:off x="5953571" y="5662042"/>
            <a:ext cx="2233515" cy="576064"/>
          </a:xfrm>
          <a:prstGeom prst="striped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emobpy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Gestreifter Pfeil nach rechts 13"/>
          <p:cNvSpPr/>
          <p:nvPr/>
        </p:nvSpPr>
        <p:spPr>
          <a:xfrm>
            <a:off x="6105971" y="5814442"/>
            <a:ext cx="2233515" cy="576064"/>
          </a:xfrm>
          <a:prstGeom prst="striped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emobpy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Gestreifter Pfeil nach rechts 14"/>
          <p:cNvSpPr/>
          <p:nvPr/>
        </p:nvSpPr>
        <p:spPr>
          <a:xfrm>
            <a:off x="6258371" y="5966842"/>
            <a:ext cx="2233515" cy="576064"/>
          </a:xfrm>
          <a:prstGeom prst="striped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emobpy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29999" y="126000"/>
            <a:ext cx="10177200" cy="144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&gt; Niklas Wulff  •  DLR WAW Open IV &gt; 2020-05-05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17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&gt; Niklas Wulff  •  Openmod Workshop Aarhus &gt; 2019/05/24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11</a:t>
            </a:fld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08955" y="621482"/>
            <a:ext cx="11221200" cy="738000"/>
          </a:xfrm>
        </p:spPr>
        <p:txBody>
          <a:bodyPr/>
          <a:lstStyle/>
          <a:p>
            <a:r>
              <a:rPr lang="en-GB" sz="4000" dirty="0" smtClean="0"/>
              <a:t>Links &amp; Contact</a:t>
            </a:r>
            <a:endParaRPr lang="en-GB" sz="4000" dirty="0"/>
          </a:p>
        </p:txBody>
      </p:sp>
      <p:sp>
        <p:nvSpPr>
          <p:cNvPr id="5" name="Rechteck 4"/>
          <p:cNvSpPr/>
          <p:nvPr/>
        </p:nvSpPr>
        <p:spPr>
          <a:xfrm>
            <a:off x="408954" y="2997745"/>
            <a:ext cx="7728521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de-DE" sz="2000" dirty="0">
                <a:solidFill>
                  <a:srgbClr val="696969"/>
                </a:solidFill>
                <a:latin typeface="Frutiger 45 Light"/>
                <a:ea typeface="Times New Roman"/>
                <a:cs typeface="Times New Roman"/>
              </a:rPr>
              <a:t>——————————————————————————</a:t>
            </a:r>
            <a:endParaRPr lang="en-US" sz="2800" dirty="0">
              <a:ea typeface="Calibri"/>
              <a:cs typeface="Times New Roman"/>
            </a:endParaRPr>
          </a:p>
          <a:p>
            <a:pPr hangingPunct="0"/>
            <a:r>
              <a:rPr lang="de-DE" sz="2000" b="1" dirty="0">
                <a:solidFill>
                  <a:srgbClr val="696969"/>
                </a:solidFill>
                <a:latin typeface="Frutiger 45 Light"/>
                <a:ea typeface="Times New Roman"/>
                <a:cs typeface="Times New Roman"/>
              </a:rPr>
              <a:t>German Aerospace Center </a:t>
            </a:r>
            <a:r>
              <a:rPr lang="de-DE" sz="2000" dirty="0">
                <a:solidFill>
                  <a:srgbClr val="696969"/>
                </a:solidFill>
                <a:latin typeface="Frutiger 45 Light"/>
                <a:ea typeface="Times New Roman"/>
                <a:cs typeface="Times New Roman"/>
              </a:rPr>
              <a:t>e.V. (DLR)</a:t>
            </a:r>
            <a:endParaRPr lang="en-US" sz="2800" dirty="0">
              <a:ea typeface="Calibri"/>
              <a:cs typeface="Times New Roman"/>
            </a:endParaRPr>
          </a:p>
          <a:p>
            <a:pPr hangingPunct="0">
              <a:lnSpc>
                <a:spcPct val="150000"/>
              </a:lnSpc>
            </a:pPr>
            <a:r>
              <a:rPr lang="de-DE" dirty="0">
                <a:solidFill>
                  <a:srgbClr val="696969"/>
                </a:solidFill>
                <a:latin typeface="Frutiger 45 Light"/>
                <a:ea typeface="Times New Roman"/>
                <a:cs typeface="Times New Roman"/>
              </a:rPr>
              <a:t>Institute </a:t>
            </a:r>
            <a:r>
              <a:rPr lang="de-DE" dirty="0" err="1">
                <a:solidFill>
                  <a:srgbClr val="696969"/>
                </a:solidFill>
                <a:latin typeface="Frutiger 45 Light"/>
                <a:ea typeface="Times New Roman"/>
                <a:cs typeface="Times New Roman"/>
              </a:rPr>
              <a:t>of</a:t>
            </a:r>
            <a:r>
              <a:rPr lang="de-DE" dirty="0">
                <a:solidFill>
                  <a:srgbClr val="696969"/>
                </a:solidFill>
                <a:latin typeface="Frutiger 45 Light"/>
                <a:ea typeface="Times New Roman"/>
                <a:cs typeface="Times New Roman"/>
              </a:rPr>
              <a:t> Engineering </a:t>
            </a:r>
            <a:r>
              <a:rPr lang="de-DE" dirty="0" err="1">
                <a:solidFill>
                  <a:srgbClr val="696969"/>
                </a:solidFill>
                <a:latin typeface="Frutiger 45 Light"/>
                <a:ea typeface="Times New Roman"/>
                <a:cs typeface="Times New Roman"/>
              </a:rPr>
              <a:t>Thermodynamics</a:t>
            </a:r>
            <a:r>
              <a:rPr lang="de-DE" dirty="0">
                <a:solidFill>
                  <a:srgbClr val="696969"/>
                </a:solidFill>
                <a:latin typeface="Frutiger 45 Light"/>
                <a:ea typeface="Times New Roman"/>
                <a:cs typeface="Times New Roman"/>
              </a:rPr>
              <a:t> | Pfaffenwaldring 38-40 | 70569 Stuttgart</a:t>
            </a:r>
            <a:endParaRPr lang="en-US" sz="2800" dirty="0">
              <a:ea typeface="Calibri"/>
              <a:cs typeface="Times New Roman"/>
            </a:endParaRPr>
          </a:p>
          <a:p>
            <a:pPr hangingPunct="0"/>
            <a:r>
              <a:rPr lang="de-DE" sz="2000" dirty="0">
                <a:latin typeface="Arial"/>
                <a:ea typeface="Times New Roman"/>
                <a:cs typeface="Times New Roman"/>
              </a:rPr>
              <a:t> </a:t>
            </a:r>
            <a:endParaRPr lang="en-US" sz="2800" dirty="0">
              <a:ea typeface="Calibri"/>
              <a:cs typeface="Times New Roman"/>
            </a:endParaRPr>
          </a:p>
          <a:p>
            <a:pPr hangingPunct="0">
              <a:lnSpc>
                <a:spcPct val="150000"/>
              </a:lnSpc>
            </a:pPr>
            <a:r>
              <a:rPr lang="de-DE" sz="2000" b="1" dirty="0">
                <a:solidFill>
                  <a:srgbClr val="696969"/>
                </a:solidFill>
                <a:latin typeface="Frutiger 45 Light"/>
                <a:ea typeface="Times New Roman"/>
                <a:cs typeface="Times New Roman"/>
              </a:rPr>
              <a:t>Niklas Wulff </a:t>
            </a:r>
            <a:r>
              <a:rPr lang="de-DE" dirty="0">
                <a:solidFill>
                  <a:srgbClr val="696969"/>
                </a:solidFill>
                <a:latin typeface="Frutiger 45 Light"/>
                <a:ea typeface="Times New Roman"/>
                <a:cs typeface="Times New Roman"/>
              </a:rPr>
              <a:t>| </a:t>
            </a:r>
            <a:r>
              <a:rPr lang="de-DE" dirty="0" err="1">
                <a:solidFill>
                  <a:srgbClr val="696969"/>
                </a:solidFill>
                <a:latin typeface="Frutiger 45 Light"/>
                <a:ea typeface="Times New Roman"/>
                <a:cs typeface="Times New Roman"/>
              </a:rPr>
              <a:t>Ph.D</a:t>
            </a:r>
            <a:r>
              <a:rPr lang="de-DE" dirty="0">
                <a:solidFill>
                  <a:srgbClr val="696969"/>
                </a:solidFill>
                <a:latin typeface="Frutiger 45 Light"/>
                <a:ea typeface="Times New Roman"/>
                <a:cs typeface="Times New Roman"/>
              </a:rPr>
              <a:t>. </a:t>
            </a:r>
            <a:r>
              <a:rPr lang="de-DE" dirty="0" err="1">
                <a:solidFill>
                  <a:srgbClr val="696969"/>
                </a:solidFill>
                <a:latin typeface="Frutiger 45 Light"/>
                <a:ea typeface="Times New Roman"/>
                <a:cs typeface="Times New Roman"/>
              </a:rPr>
              <a:t>Candidate</a:t>
            </a:r>
            <a:endParaRPr lang="en-US" sz="2800" dirty="0">
              <a:ea typeface="Calibri"/>
              <a:cs typeface="Times New Roman"/>
            </a:endParaRPr>
          </a:p>
          <a:p>
            <a:pPr hangingPunct="0">
              <a:lnSpc>
                <a:spcPct val="150000"/>
              </a:lnSpc>
            </a:pPr>
            <a:r>
              <a:rPr lang="de-DE" dirty="0">
                <a:solidFill>
                  <a:srgbClr val="696969"/>
                </a:solidFill>
                <a:latin typeface="Frutiger 45 Light"/>
                <a:ea typeface="Times New Roman"/>
                <a:cs typeface="Times New Roman"/>
              </a:rPr>
              <a:t>+49 711 6862-348  | </a:t>
            </a:r>
            <a:r>
              <a:rPr lang="de-DE" u="sng" dirty="0">
                <a:solidFill>
                  <a:srgbClr val="0000FF"/>
                </a:solidFill>
                <a:latin typeface="Frutiger 45 Light"/>
                <a:ea typeface="Times New Roman"/>
                <a:cs typeface="Times New Roman"/>
                <a:hlinkClick r:id="rId3"/>
              </a:rPr>
              <a:t>niklas.wulff@dlr.de</a:t>
            </a:r>
            <a:endParaRPr lang="en-US" sz="2800" dirty="0">
              <a:ea typeface="Calibri"/>
              <a:cs typeface="Times New Roman"/>
            </a:endParaRPr>
          </a:p>
        </p:txBody>
      </p:sp>
      <p:pic>
        <p:nvPicPr>
          <p:cNvPr id="3074" name="Picture 2" descr="C:\Users\wulf_ni\Pictures\Profilbild\IMG_20200318_212755_8~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835" y="1415692"/>
            <a:ext cx="3240360" cy="43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624979" y="1629594"/>
            <a:ext cx="4716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696969"/>
                </a:solidFill>
                <a:latin typeface="Frutiger 45 Light"/>
                <a:ea typeface="Times New Roman"/>
                <a:cs typeface="Times New Roman"/>
              </a:rPr>
              <a:t>Emobpy</a:t>
            </a:r>
            <a:r>
              <a:rPr lang="de-DE" dirty="0">
                <a:solidFill>
                  <a:srgbClr val="696969"/>
                </a:solidFill>
                <a:latin typeface="Frutiger 45 Light"/>
                <a:ea typeface="Times New Roman"/>
                <a:cs typeface="Times New Roman"/>
              </a:rPr>
              <a:t>: </a:t>
            </a:r>
            <a:r>
              <a:rPr lang="de-DE" dirty="0">
                <a:solidFill>
                  <a:srgbClr val="696969"/>
                </a:solidFill>
                <a:latin typeface="Frutiger 45 Light"/>
                <a:ea typeface="Times New Roman"/>
                <a:cs typeface="Times New Roman"/>
                <a:hlinkClick r:id="rId5"/>
              </a:rPr>
              <a:t>https://</a:t>
            </a:r>
            <a:r>
              <a:rPr lang="de-DE" dirty="0" smtClean="0">
                <a:solidFill>
                  <a:srgbClr val="696969"/>
                </a:solidFill>
                <a:latin typeface="Frutiger 45 Light"/>
                <a:ea typeface="Times New Roman"/>
                <a:cs typeface="Times New Roman"/>
                <a:hlinkClick r:id="rId5"/>
              </a:rPr>
              <a:t>gitlab.com/diw-evu/emobpy</a:t>
            </a:r>
            <a:endParaRPr lang="de-DE" dirty="0" smtClean="0">
              <a:solidFill>
                <a:srgbClr val="696969"/>
              </a:solidFill>
              <a:latin typeface="Frutiger 45 Light"/>
              <a:ea typeface="Times New Roman"/>
              <a:cs typeface="Times New Roman"/>
            </a:endParaRPr>
          </a:p>
          <a:p>
            <a:r>
              <a:rPr lang="de-DE" dirty="0" err="1" smtClean="0">
                <a:solidFill>
                  <a:srgbClr val="696969"/>
                </a:solidFill>
                <a:latin typeface="Frutiger 45 Light"/>
                <a:cs typeface="Times New Roman"/>
              </a:rPr>
              <a:t>VencoPy</a:t>
            </a:r>
            <a:r>
              <a:rPr lang="de-DE" dirty="0">
                <a:solidFill>
                  <a:srgbClr val="696969"/>
                </a:solidFill>
                <a:latin typeface="Frutiger 45 Light"/>
                <a:cs typeface="Times New Roman"/>
              </a:rPr>
              <a:t>: </a:t>
            </a:r>
            <a:r>
              <a:rPr lang="de-DE" dirty="0">
                <a:solidFill>
                  <a:srgbClr val="696969"/>
                </a:solidFill>
                <a:latin typeface="Frutiger 45 Light"/>
                <a:cs typeface="Times New Roman"/>
                <a:hlinkClick r:id="rId6"/>
              </a:rPr>
              <a:t>https://</a:t>
            </a:r>
            <a:r>
              <a:rPr lang="de-DE" dirty="0" smtClean="0">
                <a:solidFill>
                  <a:srgbClr val="696969"/>
                </a:solidFill>
                <a:latin typeface="Frutiger 45 Light"/>
                <a:cs typeface="Times New Roman"/>
                <a:hlinkClick r:id="rId6"/>
              </a:rPr>
              <a:t>gitlab.dlr.de/wulf_ni/vencopy</a:t>
            </a:r>
            <a:r>
              <a:rPr lang="de-DE" dirty="0" smtClean="0">
                <a:solidFill>
                  <a:srgbClr val="696969"/>
                </a:solidFill>
                <a:latin typeface="Frutiger 45 Light"/>
                <a:cs typeface="Times New Roman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3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</a:t>
            </a:fld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en-GB" dirty="0" smtClean="0"/>
              <a:t>When does electric charging occur?</a:t>
            </a:r>
            <a:endParaRPr lang="en-GB" dirty="0"/>
          </a:p>
        </p:txBody>
      </p:sp>
      <p:pic>
        <p:nvPicPr>
          <p:cNvPr id="1026" name="Picture 2" descr="C:\vencopy_repo\presentation\images\noun_electric vehicle_26041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731" y="2277666"/>
            <a:ext cx="34563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552971" y="1629594"/>
            <a:ext cx="54726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Electric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demand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mainly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driven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by</a:t>
            </a:r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Number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electric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vehicles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Technical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characteristics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vehicles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Individual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mobility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behavior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Charging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infrastructure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availability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Charging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strategy</a:t>
            </a:r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de-DE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29999" y="126000"/>
            <a:ext cx="10177200" cy="144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&gt; Niklas Wulff  •  DLR WAW Open IV &gt; 2020-05-05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864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3</a:t>
            </a:fld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en-GB" dirty="0" smtClean="0"/>
              <a:t>When does electric charging occur?</a:t>
            </a:r>
            <a:br>
              <a:rPr lang="en-GB" dirty="0" smtClean="0"/>
            </a:br>
            <a:r>
              <a:rPr lang="en-GB" dirty="0" err="1" smtClean="0"/>
              <a:t>emobpy</a:t>
            </a:r>
            <a:r>
              <a:rPr lang="en-GB" dirty="0" smtClean="0"/>
              <a:t> and </a:t>
            </a:r>
            <a:r>
              <a:rPr lang="en-GB" dirty="0" err="1" smtClean="0"/>
              <a:t>VencoPy</a:t>
            </a:r>
            <a:r>
              <a:rPr lang="en-GB" dirty="0" smtClean="0"/>
              <a:t> model pipelines</a:t>
            </a:r>
            <a:endParaRPr lang="en-GB" dirty="0"/>
          </a:p>
        </p:txBody>
      </p:sp>
      <p:sp>
        <p:nvSpPr>
          <p:cNvPr id="23" name="Abgerundetes Rechteck 22"/>
          <p:cNvSpPr/>
          <p:nvPr/>
        </p:nvSpPr>
        <p:spPr>
          <a:xfrm>
            <a:off x="5881563" y="4797946"/>
            <a:ext cx="2520280" cy="82737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Energy</a:t>
            </a:r>
            <a:r>
              <a:rPr lang="de-DE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de-DE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model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Gestreifter Pfeil nach rechts 23"/>
          <p:cNvSpPr/>
          <p:nvPr/>
        </p:nvSpPr>
        <p:spPr>
          <a:xfrm>
            <a:off x="1777107" y="4797946"/>
            <a:ext cx="3622304" cy="864096"/>
          </a:xfrm>
          <a:prstGeom prst="striped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VencoPy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Gestreifter Pfeil nach rechts 24"/>
          <p:cNvSpPr/>
          <p:nvPr/>
        </p:nvSpPr>
        <p:spPr>
          <a:xfrm>
            <a:off x="1777107" y="3357786"/>
            <a:ext cx="6624736" cy="864096"/>
          </a:xfrm>
          <a:prstGeom prst="striped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emobpy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8905899" y="3424565"/>
            <a:ext cx="1355355" cy="7305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Charging</a:t>
            </a:r>
            <a:r>
              <a:rPr lang="de-DE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profile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345059" y="2445482"/>
            <a:ext cx="1641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Mobility</a:t>
            </a:r>
            <a:endParaRPr lang="en-US" sz="2400" dirty="0">
              <a:solidFill>
                <a:srgbClr val="6898D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361283" y="2260815"/>
            <a:ext cx="2038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Driving</a:t>
            </a:r>
            <a:r>
              <a:rPr lang="de-DE" sz="2400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DE" sz="2400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de-DE" sz="2400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connection</a:t>
            </a:r>
            <a:r>
              <a:rPr lang="de-DE" sz="2400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solidFill>
                <a:srgbClr val="819459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5876778" y="2260815"/>
            <a:ext cx="3108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err="1" smtClean="0">
                <a:solidFill>
                  <a:srgbClr val="C77A6D"/>
                </a:solidFill>
                <a:latin typeface="Arial" pitchFamily="34" charset="0"/>
                <a:cs typeface="Arial" pitchFamily="34" charset="0"/>
              </a:rPr>
              <a:t>Charging</a:t>
            </a:r>
            <a:r>
              <a:rPr lang="de-DE" sz="2400" dirty="0" smtClean="0">
                <a:solidFill>
                  <a:srgbClr val="C77A6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C77A6D"/>
                </a:solidFill>
                <a:latin typeface="Arial" pitchFamily="34" charset="0"/>
                <a:cs typeface="Arial" pitchFamily="34" charset="0"/>
              </a:rPr>
              <a:t>strategy</a:t>
            </a:r>
            <a:r>
              <a:rPr lang="de-DE" sz="2400" dirty="0" smtClean="0">
                <a:solidFill>
                  <a:srgbClr val="C77A6D"/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de-DE" sz="2400" dirty="0" err="1" smtClean="0">
                <a:solidFill>
                  <a:srgbClr val="C77A6D"/>
                </a:solidFill>
                <a:latin typeface="Arial" pitchFamily="34" charset="0"/>
                <a:cs typeface="Arial" pitchFamily="34" charset="0"/>
              </a:rPr>
              <a:t>battery</a:t>
            </a:r>
            <a:r>
              <a:rPr lang="de-DE" sz="2400" dirty="0" smtClean="0">
                <a:solidFill>
                  <a:srgbClr val="C77A6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C77A6D"/>
                </a:solidFill>
                <a:latin typeface="Arial" pitchFamily="34" charset="0"/>
                <a:cs typeface="Arial" pitchFamily="34" charset="0"/>
              </a:rPr>
              <a:t>states</a:t>
            </a:r>
            <a:endParaRPr lang="en-US" sz="2400" dirty="0">
              <a:solidFill>
                <a:srgbClr val="C77A6D"/>
              </a:solidFill>
            </a:endParaRPr>
          </a:p>
        </p:txBody>
      </p:sp>
      <p:sp>
        <p:nvSpPr>
          <p:cNvPr id="32" name="Rechteckiger Pfeil 31"/>
          <p:cNvSpPr/>
          <p:nvPr/>
        </p:nvSpPr>
        <p:spPr>
          <a:xfrm rot="5400000" flipH="1">
            <a:off x="9100063" y="4675790"/>
            <a:ext cx="744444" cy="700724"/>
          </a:xfrm>
          <a:prstGeom prst="bentArrow">
            <a:avLst>
              <a:gd name="adj1" fmla="val 41691"/>
              <a:gd name="adj2" fmla="val 25000"/>
              <a:gd name="adj3" fmla="val 25000"/>
              <a:gd name="adj4" fmla="val 4375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29999" y="126000"/>
            <a:ext cx="10177200" cy="144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&gt; Niklas Wulff  •  DLR WAW Open IV &gt; 2020-05-05</a:t>
            </a:r>
            <a:endParaRPr lang="en-GB" dirty="0"/>
          </a:p>
        </p:txBody>
      </p:sp>
      <p:sp>
        <p:nvSpPr>
          <p:cNvPr id="2" name="Rechteck 1"/>
          <p:cNvSpPr/>
          <p:nvPr/>
        </p:nvSpPr>
        <p:spPr>
          <a:xfrm>
            <a:off x="295391" y="3466668"/>
            <a:ext cx="1238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Individual vehicle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295391" y="4888465"/>
            <a:ext cx="1337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Aggregated vehicle fleet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4</a:t>
            </a:fld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en-GB" dirty="0" err="1" smtClean="0"/>
              <a:t>Emobpy</a:t>
            </a:r>
            <a:r>
              <a:rPr lang="en-GB" dirty="0" smtClean="0"/>
              <a:t> – individual profile calculation</a:t>
            </a:r>
            <a:endParaRPr lang="en-GB" dirty="0"/>
          </a:p>
        </p:txBody>
      </p:sp>
      <p:sp>
        <p:nvSpPr>
          <p:cNvPr id="17" name="Abgerundetes Rechteck 16"/>
          <p:cNvSpPr/>
          <p:nvPr/>
        </p:nvSpPr>
        <p:spPr>
          <a:xfrm>
            <a:off x="408955" y="1413570"/>
            <a:ext cx="2008891" cy="720080"/>
          </a:xfrm>
          <a:prstGeom prst="roundRect">
            <a:avLst/>
          </a:prstGeom>
          <a:solidFill>
            <a:srgbClr val="6898D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emobpy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29999" y="126000"/>
            <a:ext cx="10177200" cy="144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&gt; Niklas Wulff  •  DLR WAW Open IV &gt; 2020-05-05</a:t>
            </a:r>
            <a:endParaRPr lang="en-GB" dirty="0"/>
          </a:p>
        </p:txBody>
      </p:sp>
      <p:sp>
        <p:nvSpPr>
          <p:cNvPr id="19" name="Abgerundetes Rechteck 18"/>
          <p:cNvSpPr/>
          <p:nvPr/>
        </p:nvSpPr>
        <p:spPr>
          <a:xfrm>
            <a:off x="2959385" y="3332904"/>
            <a:ext cx="1948991" cy="884680"/>
          </a:xfrm>
          <a:prstGeom prst="roundRect">
            <a:avLst/>
          </a:prstGeom>
          <a:solidFill>
            <a:srgbClr val="EAB818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6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Section</a:t>
            </a:r>
            <a:r>
              <a:rPr lang="de-DE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</a:t>
            </a:r>
          </a:p>
          <a:p>
            <a:pPr algn="ctr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Demand </a:t>
            </a:r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calculation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5564721" y="3332904"/>
            <a:ext cx="2037727" cy="850515"/>
          </a:xfrm>
          <a:prstGeom prst="roundRect">
            <a:avLst/>
          </a:prstGeom>
          <a:solidFill>
            <a:srgbClr val="EAB818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6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Section</a:t>
            </a:r>
            <a:r>
              <a:rPr lang="de-DE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2 </a:t>
            </a:r>
          </a:p>
          <a:p>
            <a:pPr algn="ctr"/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Grid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Connection </a:t>
            </a:r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Calculation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8258794" y="3332904"/>
            <a:ext cx="2030445" cy="850515"/>
          </a:xfrm>
          <a:prstGeom prst="roundRect">
            <a:avLst/>
          </a:prstGeom>
          <a:solidFill>
            <a:srgbClr val="EAB818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6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Section</a:t>
            </a:r>
            <a:r>
              <a:rPr lang="de-DE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3</a:t>
            </a:r>
          </a:p>
          <a:p>
            <a:pPr algn="ctr"/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Charging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Strategy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Calculation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2263869" y="2993448"/>
            <a:ext cx="11254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Temporal </a:t>
            </a:r>
            <a:r>
              <a:rPr lang="de-DE" dirty="0" err="1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scope</a:t>
            </a:r>
            <a:endParaRPr lang="en-US" dirty="0" smtClean="0">
              <a:solidFill>
                <a:srgbClr val="B33F3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383536" y="3629421"/>
            <a:ext cx="176066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err="1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Energy</a:t>
            </a:r>
            <a:r>
              <a:rPr lang="de-DE" dirty="0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consumption</a:t>
            </a:r>
            <a:endParaRPr lang="en-US" dirty="0" smtClean="0">
              <a:solidFill>
                <a:srgbClr val="B33F3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349510" y="4302553"/>
            <a:ext cx="17606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Setting </a:t>
            </a:r>
            <a:r>
              <a:rPr lang="de-DE" dirty="0" err="1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dirty="0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rules</a:t>
            </a:r>
            <a:endParaRPr lang="en-US" dirty="0" smtClean="0">
              <a:solidFill>
                <a:srgbClr val="B33F3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893588" y="3131947"/>
            <a:ext cx="17606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err="1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charging</a:t>
            </a:r>
            <a:r>
              <a:rPr lang="de-DE" dirty="0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eff</a:t>
            </a:r>
            <a:r>
              <a:rPr lang="de-DE" dirty="0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solidFill>
                <a:srgbClr val="B33F3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5004311" y="4099888"/>
            <a:ext cx="11208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SOC min</a:t>
            </a:r>
            <a:endParaRPr lang="en-US" dirty="0">
              <a:solidFill>
                <a:srgbClr val="B33F3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5305499" y="2211259"/>
            <a:ext cx="208823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Charge </a:t>
            </a:r>
            <a:r>
              <a:rPr lang="de-DE" dirty="0" err="1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station</a:t>
            </a:r>
            <a:r>
              <a:rPr lang="de-DE" dirty="0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availability</a:t>
            </a:r>
            <a:endParaRPr lang="en-US" dirty="0">
              <a:solidFill>
                <a:srgbClr val="B33F3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8201007" y="2607072"/>
            <a:ext cx="208823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Immediate </a:t>
            </a:r>
            <a:r>
              <a:rPr lang="de-DE" dirty="0" err="1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vs</a:t>
            </a:r>
            <a:r>
              <a:rPr lang="de-DE" dirty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balanced</a:t>
            </a:r>
            <a:r>
              <a:rPr lang="de-DE" dirty="0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charging</a:t>
            </a:r>
            <a:endParaRPr lang="en-US" dirty="0">
              <a:solidFill>
                <a:srgbClr val="B33F3D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35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3" grpId="0"/>
      <p:bldP spid="3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5</a:t>
            </a:fld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en-GB" dirty="0" err="1" smtClean="0"/>
              <a:t>Emobpy</a:t>
            </a:r>
            <a:r>
              <a:rPr lang="en-GB" dirty="0" smtClean="0"/>
              <a:t> – individual profile calculation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9" y="2709714"/>
            <a:ext cx="7142030" cy="295232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43" y="4099721"/>
            <a:ext cx="1733792" cy="676369"/>
          </a:xfrm>
          <a:prstGeom prst="rect">
            <a:avLst/>
          </a:prstGeom>
        </p:spPr>
      </p:pic>
      <p:sp>
        <p:nvSpPr>
          <p:cNvPr id="10" name="Fensterinhalt vertikal verschieben 9"/>
          <p:cNvSpPr/>
          <p:nvPr/>
        </p:nvSpPr>
        <p:spPr>
          <a:xfrm>
            <a:off x="7681763" y="1125538"/>
            <a:ext cx="4104456" cy="2016224"/>
          </a:xfrm>
          <a:prstGeom prst="verticalScroll">
            <a:avLst/>
          </a:prstGeom>
          <a:solidFill>
            <a:srgbClr val="6898D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Demonstration Time</a:t>
            </a:r>
            <a:endParaRPr lang="en-US" sz="3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408955" y="1413570"/>
            <a:ext cx="2008891" cy="720080"/>
          </a:xfrm>
          <a:prstGeom prst="roundRect">
            <a:avLst/>
          </a:prstGeom>
          <a:solidFill>
            <a:srgbClr val="6898D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emobpy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29999" y="126000"/>
            <a:ext cx="10177200" cy="144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&gt; Niklas Wulff  •  DLR WAW Open IV &gt; 2020-05-05</a:t>
            </a:r>
            <a:endParaRPr lang="en-GB" dirty="0"/>
          </a:p>
        </p:txBody>
      </p:sp>
      <p:sp>
        <p:nvSpPr>
          <p:cNvPr id="11" name="Rechteck 10"/>
          <p:cNvSpPr/>
          <p:nvPr/>
        </p:nvSpPr>
        <p:spPr>
          <a:xfrm>
            <a:off x="768995" y="5477376"/>
            <a:ext cx="14025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https://jupyter.org/</a:t>
            </a:r>
          </a:p>
        </p:txBody>
      </p:sp>
      <p:sp>
        <p:nvSpPr>
          <p:cNvPr id="12" name="Rechteck 11"/>
          <p:cNvSpPr/>
          <p:nvPr/>
        </p:nvSpPr>
        <p:spPr>
          <a:xfrm>
            <a:off x="8247398" y="4929352"/>
            <a:ext cx="25670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https://rise.readthedocs.io/en/stable/</a:t>
            </a:r>
          </a:p>
        </p:txBody>
      </p:sp>
    </p:spTree>
    <p:extLst>
      <p:ext uri="{BB962C8B-B14F-4D97-AF65-F5344CB8AC3E}">
        <p14:creationId xmlns:p14="http://schemas.microsoft.com/office/powerpoint/2010/main" val="438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6</a:t>
            </a:fld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en-GB" dirty="0" err="1"/>
              <a:t>Emobpy</a:t>
            </a:r>
            <a:r>
              <a:rPr lang="en-GB" dirty="0"/>
              <a:t> – individual profile calculation</a:t>
            </a:r>
          </a:p>
        </p:txBody>
      </p:sp>
      <p:sp>
        <p:nvSpPr>
          <p:cNvPr id="6" name="Rechteck 5"/>
          <p:cNvSpPr/>
          <p:nvPr/>
        </p:nvSpPr>
        <p:spPr>
          <a:xfrm>
            <a:off x="612473" y="2756932"/>
            <a:ext cx="1990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smtClean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Modeling</a:t>
            </a:r>
            <a:endParaRPr lang="en-US" sz="2000" b="1" dirty="0">
              <a:solidFill>
                <a:srgbClr val="686868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5389546" y="2756932"/>
            <a:ext cx="1846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b="1" dirty="0" smtClean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Code</a:t>
            </a:r>
            <a:endParaRPr lang="en-US" sz="1600" b="1" dirty="0">
              <a:solidFill>
                <a:srgbClr val="686868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0022604" y="2756932"/>
            <a:ext cx="1547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2000" b="1" dirty="0" smtClean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Data</a:t>
            </a:r>
            <a:endParaRPr lang="en-US" sz="2000" b="1" dirty="0">
              <a:solidFill>
                <a:srgbClr val="686868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612471" y="3333973"/>
            <a:ext cx="3396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Single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electric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vehicle</a:t>
            </a:r>
            <a:endParaRPr lang="de-DE" b="1" dirty="0" smtClean="0">
              <a:solidFill>
                <a:srgbClr val="6898D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profile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per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vehicle</a:t>
            </a:r>
            <a:endParaRPr lang="de-DE" b="1" dirty="0" smtClean="0">
              <a:solidFill>
                <a:srgbClr val="6898D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Stochastic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trip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synthesization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procedure</a:t>
            </a:r>
            <a:endParaRPr lang="de-DE" b="1" dirty="0" smtClean="0">
              <a:solidFill>
                <a:srgbClr val="6898D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9121923" y="3333972"/>
            <a:ext cx="30368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Probabilities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distance</a:t>
            </a:r>
            <a:r>
              <a:rPr lang="de-DE" b="1" dirty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, trip-</a:t>
            </a:r>
            <a:r>
              <a:rPr lang="de-DE" b="1" dirty="0" err="1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purpose</a:t>
            </a:r>
            <a:r>
              <a:rPr lang="de-DE" b="1" dirty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DE" b="1" dirty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departure</a:t>
            </a:r>
            <a:r>
              <a:rPr lang="de-DE" b="1" dirty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times</a:t>
            </a:r>
            <a:r>
              <a:rPr lang="de-DE" b="1" dirty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in .</a:t>
            </a:r>
            <a:r>
              <a:rPr lang="de-DE" b="1" dirty="0" err="1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csv</a:t>
            </a:r>
            <a:r>
              <a:rPr lang="de-DE" b="1" dirty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, </a:t>
            </a:r>
            <a:endParaRPr lang="de-DE" b="1" dirty="0" smtClean="0">
              <a:solidFill>
                <a:srgbClr val="6898D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technical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assumptions</a:t>
            </a:r>
            <a:r>
              <a:rPr lang="de-DE" b="1" dirty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dictionary</a:t>
            </a:r>
            <a:r>
              <a:rPr lang="de-DE" b="1" dirty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de-DE" b="1" dirty="0" smtClean="0">
              <a:solidFill>
                <a:srgbClr val="6898D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441403" y="3333973"/>
            <a:ext cx="42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Object</a:t>
            </a:r>
            <a:r>
              <a:rPr lang="de-DE" b="1" dirty="0" err="1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oriented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programming</a:t>
            </a:r>
            <a:endParaRPr lang="de-DE" b="1" dirty="0" smtClean="0">
              <a:solidFill>
                <a:srgbClr val="6898D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Interfaces: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jupyter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notebook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License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: MIT</a:t>
            </a:r>
          </a:p>
        </p:txBody>
      </p:sp>
      <p:sp>
        <p:nvSpPr>
          <p:cNvPr id="16" name="Rechteck 15"/>
          <p:cNvSpPr/>
          <p:nvPr/>
        </p:nvSpPr>
        <p:spPr>
          <a:xfrm>
            <a:off x="3001243" y="1269554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b="1" dirty="0" err="1" smtClean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Function</a:t>
            </a:r>
            <a:endParaRPr lang="de-DE" dirty="0" smtClean="0">
              <a:solidFill>
                <a:srgbClr val="68686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08955" y="1242550"/>
            <a:ext cx="1512167" cy="504057"/>
          </a:xfrm>
          <a:prstGeom prst="roundRect">
            <a:avLst/>
          </a:prstGeom>
          <a:solidFill>
            <a:srgbClr val="6898D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emobpy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29999" y="126000"/>
            <a:ext cx="10177200" cy="144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&gt; Niklas Wulff  •  DLR WAW Open IV &gt; 2020-05-05</a:t>
            </a:r>
            <a:endParaRPr lang="en-GB" dirty="0"/>
          </a:p>
        </p:txBody>
      </p:sp>
      <p:sp>
        <p:nvSpPr>
          <p:cNvPr id="12" name="Rechteck 11"/>
          <p:cNvSpPr/>
          <p:nvPr/>
        </p:nvSpPr>
        <p:spPr>
          <a:xfrm>
            <a:off x="2192240" y="1754400"/>
            <a:ext cx="3197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- individual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profile</a:t>
            </a:r>
            <a:endParaRPr lang="de-DE" b="1" dirty="0" smtClean="0">
              <a:solidFill>
                <a:srgbClr val="6898D1"/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given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charging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strategy</a:t>
            </a:r>
            <a:endParaRPr lang="de-DE" b="1" dirty="0">
              <a:solidFill>
                <a:srgbClr val="6898D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55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1"/>
      <p:bldP spid="4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7</a:t>
            </a:fld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en-GB" dirty="0" err="1"/>
              <a:t>VencoPy</a:t>
            </a:r>
            <a:r>
              <a:rPr lang="en-GB" dirty="0"/>
              <a:t> – vehicle fleet profiles as constraints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08955" y="1413570"/>
            <a:ext cx="2008891" cy="720080"/>
          </a:xfrm>
          <a:prstGeom prst="roundRect">
            <a:avLst/>
          </a:prstGeom>
          <a:solidFill>
            <a:srgbClr val="819459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VencoPy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29999" y="126000"/>
            <a:ext cx="10177200" cy="144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&gt; Niklas Wulff  •  DLR WAW Open IV &gt; 2020-05-05</a:t>
            </a:r>
            <a:endParaRPr lang="en-GB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07324" y="3279410"/>
            <a:ext cx="1948991" cy="884680"/>
          </a:xfrm>
          <a:prstGeom prst="roundRect">
            <a:avLst/>
          </a:prstGeom>
          <a:solidFill>
            <a:srgbClr val="EAB818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6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Section</a:t>
            </a:r>
            <a:r>
              <a:rPr lang="de-DE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</a:t>
            </a:r>
          </a:p>
          <a:p>
            <a:pPr algn="ctr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 &amp; </a:t>
            </a:r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Preprocessing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5412660" y="3279410"/>
            <a:ext cx="2037727" cy="850515"/>
          </a:xfrm>
          <a:prstGeom prst="roundRect">
            <a:avLst/>
          </a:prstGeom>
          <a:solidFill>
            <a:srgbClr val="EAB818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6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Section</a:t>
            </a:r>
            <a:r>
              <a:rPr lang="de-DE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2 </a:t>
            </a:r>
          </a:p>
          <a:p>
            <a:pPr algn="ctr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Profile </a:t>
            </a:r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calculation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8106733" y="3279410"/>
            <a:ext cx="2030445" cy="850515"/>
          </a:xfrm>
          <a:prstGeom prst="roundRect">
            <a:avLst/>
          </a:prstGeom>
          <a:solidFill>
            <a:srgbClr val="EAB818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6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Section</a:t>
            </a:r>
            <a:r>
              <a:rPr lang="de-DE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3</a:t>
            </a:r>
          </a:p>
          <a:p>
            <a:pPr algn="ctr"/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Filtering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correction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aggregation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645476" y="4299690"/>
            <a:ext cx="17606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err="1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Config</a:t>
            </a:r>
            <a:endParaRPr lang="en-US" dirty="0" smtClean="0">
              <a:solidFill>
                <a:srgbClr val="B33F3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74921" y="3444751"/>
            <a:ext cx="18324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Technical </a:t>
            </a:r>
            <a:r>
              <a:rPr lang="de-DE" dirty="0" err="1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assumptions</a:t>
            </a:r>
            <a:endParaRPr lang="en-US" dirty="0" smtClean="0">
              <a:solidFill>
                <a:srgbClr val="B33F3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236998" y="2559330"/>
            <a:ext cx="17606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Trip </a:t>
            </a:r>
            <a:r>
              <a:rPr lang="de-DE" dirty="0" err="1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profiles</a:t>
            </a:r>
            <a:endParaRPr lang="en-US" dirty="0" smtClean="0">
              <a:solidFill>
                <a:srgbClr val="B33F3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108461" y="2983737"/>
            <a:ext cx="20177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Connection </a:t>
            </a:r>
            <a:r>
              <a:rPr lang="de-DE" dirty="0" err="1" smtClean="0">
                <a:solidFill>
                  <a:srgbClr val="B33F3D"/>
                </a:solidFill>
                <a:latin typeface="Arial" pitchFamily="34" charset="0"/>
                <a:cs typeface="Arial" pitchFamily="34" charset="0"/>
              </a:rPr>
              <a:t>profiles</a:t>
            </a:r>
            <a:endParaRPr lang="en-US" dirty="0" smtClean="0">
              <a:solidFill>
                <a:srgbClr val="B33F3D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60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8</a:t>
            </a:fld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en-GB" dirty="0" err="1"/>
              <a:t>VencoPy</a:t>
            </a:r>
            <a:r>
              <a:rPr lang="en-GB" dirty="0"/>
              <a:t> – vehicle fleet profiles as constraints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08955" y="1413570"/>
            <a:ext cx="2008891" cy="720080"/>
          </a:xfrm>
          <a:prstGeom prst="roundRect">
            <a:avLst/>
          </a:prstGeom>
          <a:solidFill>
            <a:srgbClr val="819459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VencoPy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9" y="2709714"/>
            <a:ext cx="7142030" cy="295232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43" y="4099721"/>
            <a:ext cx="1733792" cy="676369"/>
          </a:xfrm>
          <a:prstGeom prst="rect">
            <a:avLst/>
          </a:prstGeom>
        </p:spPr>
      </p:pic>
      <p:sp>
        <p:nvSpPr>
          <p:cNvPr id="10" name="Fensterinhalt vertikal verschieben 9"/>
          <p:cNvSpPr/>
          <p:nvPr/>
        </p:nvSpPr>
        <p:spPr>
          <a:xfrm>
            <a:off x="7681763" y="1125538"/>
            <a:ext cx="4104456" cy="2016224"/>
          </a:xfrm>
          <a:prstGeom prst="verticalScroll">
            <a:avLst/>
          </a:prstGeom>
          <a:solidFill>
            <a:srgbClr val="819459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Demonstration Time</a:t>
            </a:r>
            <a:endParaRPr lang="en-US" sz="3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29999" y="126000"/>
            <a:ext cx="10177200" cy="144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&gt; Niklas Wulff  •  DLR WAW Open IV &gt; 2020-05-05</a:t>
            </a:r>
            <a:endParaRPr lang="en-GB" dirty="0"/>
          </a:p>
        </p:txBody>
      </p:sp>
      <p:sp>
        <p:nvSpPr>
          <p:cNvPr id="2" name="Rechteck 1"/>
          <p:cNvSpPr/>
          <p:nvPr/>
        </p:nvSpPr>
        <p:spPr>
          <a:xfrm>
            <a:off x="768995" y="5477376"/>
            <a:ext cx="14025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https://jupyter.org/</a:t>
            </a:r>
          </a:p>
        </p:txBody>
      </p:sp>
      <p:sp>
        <p:nvSpPr>
          <p:cNvPr id="3" name="Rechteck 2"/>
          <p:cNvSpPr/>
          <p:nvPr/>
        </p:nvSpPr>
        <p:spPr>
          <a:xfrm>
            <a:off x="8247398" y="4929352"/>
            <a:ext cx="25670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https://rise.readthedocs.io/en/stable/</a:t>
            </a:r>
          </a:p>
        </p:txBody>
      </p:sp>
    </p:spTree>
    <p:extLst>
      <p:ext uri="{BB962C8B-B14F-4D97-AF65-F5344CB8AC3E}">
        <p14:creationId xmlns:p14="http://schemas.microsoft.com/office/powerpoint/2010/main" val="37278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9</a:t>
            </a:fld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en-GB" dirty="0" smtClean="0"/>
              <a:t>Comparing </a:t>
            </a:r>
            <a:r>
              <a:rPr lang="en-GB" dirty="0" err="1" smtClean="0"/>
              <a:t>emobpy</a:t>
            </a:r>
            <a:r>
              <a:rPr lang="en-GB" dirty="0" smtClean="0"/>
              <a:t> &amp; </a:t>
            </a:r>
            <a:r>
              <a:rPr lang="en-GB" dirty="0" err="1" smtClean="0"/>
              <a:t>VencoPy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612473" y="2756932"/>
            <a:ext cx="1990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smtClean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Modeling</a:t>
            </a:r>
            <a:endParaRPr lang="en-US" sz="2000" b="1" dirty="0">
              <a:solidFill>
                <a:srgbClr val="686868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5389546" y="2756932"/>
            <a:ext cx="1846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b="1" dirty="0" smtClean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Code</a:t>
            </a:r>
            <a:endParaRPr lang="en-US" sz="1600" b="1" dirty="0">
              <a:solidFill>
                <a:srgbClr val="686868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0022604" y="2756932"/>
            <a:ext cx="1547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2000" b="1" dirty="0" smtClean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Data</a:t>
            </a:r>
            <a:endParaRPr lang="en-US" sz="2000" b="1" dirty="0">
              <a:solidFill>
                <a:srgbClr val="686868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612471" y="3333973"/>
            <a:ext cx="3396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Single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electric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vehicle</a:t>
            </a:r>
            <a:endParaRPr lang="de-DE" b="1" dirty="0" smtClean="0">
              <a:solidFill>
                <a:srgbClr val="6898D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profile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per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vehicle</a:t>
            </a:r>
            <a:endParaRPr lang="de-DE" b="1" dirty="0" smtClean="0">
              <a:solidFill>
                <a:srgbClr val="6898D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Stochastic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trip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synthesization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procedure</a:t>
            </a:r>
            <a:endParaRPr lang="de-DE" b="1" dirty="0" smtClean="0">
              <a:solidFill>
                <a:srgbClr val="6898D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9121923" y="3333972"/>
            <a:ext cx="30368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Distance</a:t>
            </a:r>
            <a:r>
              <a:rPr lang="de-DE" b="1" dirty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, trip-</a:t>
            </a:r>
            <a:r>
              <a:rPr lang="de-DE" b="1" dirty="0" err="1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purpose</a:t>
            </a:r>
            <a:r>
              <a:rPr lang="de-DE" b="1" dirty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DE" b="1" dirty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departure</a:t>
            </a:r>
            <a:r>
              <a:rPr lang="de-DE" b="1" dirty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times</a:t>
            </a:r>
            <a:r>
              <a:rPr lang="de-DE" b="1" dirty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in .</a:t>
            </a:r>
            <a:r>
              <a:rPr lang="de-DE" b="1" dirty="0" err="1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csv</a:t>
            </a:r>
            <a:r>
              <a:rPr lang="de-DE" b="1" dirty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, </a:t>
            </a:r>
            <a:endParaRPr lang="de-DE" b="1" dirty="0" smtClean="0">
              <a:solidFill>
                <a:srgbClr val="6898D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technical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assumptions</a:t>
            </a:r>
            <a:r>
              <a:rPr lang="de-DE" b="1" dirty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dictionary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, </a:t>
            </a:r>
          </a:p>
        </p:txBody>
      </p:sp>
      <p:sp>
        <p:nvSpPr>
          <p:cNvPr id="42" name="Rechteck 41"/>
          <p:cNvSpPr/>
          <p:nvPr/>
        </p:nvSpPr>
        <p:spPr>
          <a:xfrm>
            <a:off x="4441403" y="3333973"/>
            <a:ext cx="42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Object</a:t>
            </a:r>
            <a:r>
              <a:rPr lang="de-DE" b="1" dirty="0" err="1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oriented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programming</a:t>
            </a:r>
            <a:endParaRPr lang="de-DE" b="1" dirty="0" smtClean="0">
              <a:solidFill>
                <a:srgbClr val="6898D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Interfaces: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jupyter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notebook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License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: MIT</a:t>
            </a:r>
          </a:p>
        </p:txBody>
      </p:sp>
      <p:sp>
        <p:nvSpPr>
          <p:cNvPr id="16" name="Rechteck 15"/>
          <p:cNvSpPr/>
          <p:nvPr/>
        </p:nvSpPr>
        <p:spPr>
          <a:xfrm>
            <a:off x="3001243" y="1269554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b="1" dirty="0" err="1" smtClean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Function</a:t>
            </a:r>
            <a:endParaRPr lang="de-DE" dirty="0" smtClean="0">
              <a:solidFill>
                <a:srgbClr val="68686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08955" y="1242550"/>
            <a:ext cx="1512167" cy="504057"/>
          </a:xfrm>
          <a:prstGeom prst="roundRect">
            <a:avLst/>
          </a:prstGeom>
          <a:solidFill>
            <a:srgbClr val="6898D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emobpy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29999" y="126000"/>
            <a:ext cx="10177200" cy="144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&gt; Niklas Wulff  •  DLR WAW Open IV &gt; 2020-05-05</a:t>
            </a:r>
            <a:endParaRPr lang="en-GB" dirty="0"/>
          </a:p>
        </p:txBody>
      </p:sp>
      <p:sp>
        <p:nvSpPr>
          <p:cNvPr id="32" name="Abgerundetes Rechteck 31"/>
          <p:cNvSpPr/>
          <p:nvPr/>
        </p:nvSpPr>
        <p:spPr>
          <a:xfrm>
            <a:off x="10202043" y="1026527"/>
            <a:ext cx="1829452" cy="531059"/>
          </a:xfrm>
          <a:prstGeom prst="roundRect">
            <a:avLst/>
          </a:prstGeom>
          <a:solidFill>
            <a:srgbClr val="819459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VencoPy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192240" y="1754400"/>
            <a:ext cx="3197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- individual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profile</a:t>
            </a:r>
            <a:endParaRPr lang="de-DE" b="1" dirty="0" smtClean="0">
              <a:solidFill>
                <a:srgbClr val="6898D1"/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given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charging</a:t>
            </a:r>
            <a:r>
              <a:rPr lang="de-DE" b="1" dirty="0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6898D1"/>
                </a:solidFill>
                <a:latin typeface="Arial" pitchFamily="34" charset="0"/>
                <a:cs typeface="Arial" pitchFamily="34" charset="0"/>
              </a:rPr>
              <a:t>strategy</a:t>
            </a:r>
            <a:endParaRPr lang="de-DE" b="1" dirty="0">
              <a:solidFill>
                <a:srgbClr val="6898D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6836625" y="1755400"/>
            <a:ext cx="3659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Normalized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scalable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profiles</a:t>
            </a:r>
            <a:endParaRPr lang="de-DE" b="1" dirty="0" smtClean="0">
              <a:solidFill>
                <a:srgbClr val="819459"/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- Input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energy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model</a:t>
            </a:r>
            <a:endParaRPr lang="de-DE" b="1" dirty="0">
              <a:solidFill>
                <a:srgbClr val="81945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612473" y="4653930"/>
            <a:ext cx="33968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Vehicle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fleets</a:t>
            </a:r>
            <a:endParaRPr lang="de-DE" b="1" dirty="0" smtClean="0">
              <a:solidFill>
                <a:srgbClr val="819459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output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per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technology</a:t>
            </a:r>
            <a:endParaRPr lang="de-DE" b="1" dirty="0" smtClean="0">
              <a:solidFill>
                <a:srgbClr val="819459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Aggregated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normalized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profiles</a:t>
            </a:r>
            <a:endParaRPr lang="de-DE" b="1" dirty="0" smtClean="0">
              <a:solidFill>
                <a:srgbClr val="819459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deterministic</a:t>
            </a:r>
            <a:endParaRPr lang="de-DE" b="1" dirty="0" smtClean="0">
              <a:solidFill>
                <a:srgbClr val="81945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9121923" y="4791293"/>
            <a:ext cx="30368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Hourly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driving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connection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profiles</a:t>
            </a:r>
            <a:endParaRPr lang="de-DE" b="1" dirty="0">
              <a:solidFill>
                <a:srgbClr val="819459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Technical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assumptions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via .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xlsx</a:t>
            </a:r>
            <a:endParaRPr lang="de-DE" b="1" dirty="0" smtClean="0">
              <a:solidFill>
                <a:srgbClr val="819459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>
              <a:solidFill>
                <a:srgbClr val="819459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441403" y="4303219"/>
            <a:ext cx="4680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Functional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programming</a:t>
            </a:r>
            <a:endParaRPr lang="de-DE" b="1" dirty="0" smtClean="0">
              <a:solidFill>
                <a:srgbClr val="819459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Four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library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files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holding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functions</a:t>
            </a:r>
            <a:endParaRPr lang="de-DE" b="1" dirty="0" smtClean="0">
              <a:solidFill>
                <a:srgbClr val="819459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Repo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on 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gitlab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Interfaces: .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csv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, .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xlsx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, .</a:t>
            </a: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yaml</a:t>
            </a:r>
            <a:endParaRPr lang="de-DE" b="1" dirty="0" smtClean="0">
              <a:solidFill>
                <a:srgbClr val="819459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b="1" dirty="0" err="1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Licensed</a:t>
            </a:r>
            <a:r>
              <a:rPr lang="de-DE" b="1" dirty="0" smtClean="0">
                <a:solidFill>
                  <a:srgbClr val="819459"/>
                </a:solidFill>
                <a:latin typeface="Arial" pitchFamily="34" charset="0"/>
                <a:cs typeface="Arial" pitchFamily="34" charset="0"/>
              </a:rPr>
              <a:t> via BSD-3-Clause</a:t>
            </a:r>
          </a:p>
        </p:txBody>
      </p:sp>
    </p:spTree>
    <p:extLst>
      <p:ext uri="{BB962C8B-B14F-4D97-AF65-F5344CB8AC3E}">
        <p14:creationId xmlns:p14="http://schemas.microsoft.com/office/powerpoint/2010/main" val="336456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6" grpId="0"/>
      <p:bldP spid="46" grpId="1"/>
    </p:bldLst>
  </p:timing>
</p:sld>
</file>

<file path=ppt/theme/theme1.xml><?xml version="1.0" encoding="utf-8"?>
<a:theme xmlns:a="http://schemas.openxmlformats.org/drawingml/2006/main" name="DLR-Präsentation 16:9 Englis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95C61B9F-14F0-4AD9-AC81-B8624FAD5FC8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871</Words>
  <Application>Microsoft Office PowerPoint</Application>
  <PresentationFormat>Benutzerdefiniert</PresentationFormat>
  <Paragraphs>187</Paragraphs>
  <Slides>11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DLR-Präsentation 16:9 Englisch</vt:lpstr>
      <vt:lpstr>Emobility in Python &amp; Vehicle Energy Consumption in Python  Demonstration of two Open Source tools describing electric vehicle energy demand</vt:lpstr>
      <vt:lpstr>When does electric charging occur?</vt:lpstr>
      <vt:lpstr>When does electric charging occur? emobpy and VencoPy model pipelines</vt:lpstr>
      <vt:lpstr>Emobpy – individual profile calculation</vt:lpstr>
      <vt:lpstr>Emobpy – individual profile calculation</vt:lpstr>
      <vt:lpstr>Emobpy – individual profile calculation</vt:lpstr>
      <vt:lpstr>VencoPy – vehicle fleet profiles as constraints</vt:lpstr>
      <vt:lpstr>VencoPy – vehicle fleet profiles as constraints</vt:lpstr>
      <vt:lpstr>Comparing emobpy &amp; VencoPy</vt:lpstr>
      <vt:lpstr>Wrap-up and conclusion</vt:lpstr>
      <vt:lpstr>Links &amp; Contact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Wulff, Niklas</dc:creator>
  <cp:lastModifiedBy>Wulff, Niklas</cp:lastModifiedBy>
  <cp:revision>420</cp:revision>
  <dcterms:created xsi:type="dcterms:W3CDTF">2012-06-19T06:51:55Z</dcterms:created>
  <dcterms:modified xsi:type="dcterms:W3CDTF">2020-05-26T14:23:55Z</dcterms:modified>
</cp:coreProperties>
</file>