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68" r:id="rId4"/>
  </p:sldMasterIdLst>
  <p:notesMasterIdLst>
    <p:notesMasterId r:id="rId12"/>
  </p:notesMasterIdLst>
  <p:sldIdLst>
    <p:sldId id="3825" r:id="rId5"/>
    <p:sldId id="3827" r:id="rId6"/>
    <p:sldId id="3835" r:id="rId7"/>
    <p:sldId id="3839" r:id="rId8"/>
    <p:sldId id="3828" r:id="rId9"/>
    <p:sldId id="3791" r:id="rId10"/>
    <p:sldId id="383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2" autoAdjust="0"/>
    <p:restoredTop sz="94694"/>
  </p:normalViewPr>
  <p:slideViewPr>
    <p:cSldViewPr snapToGrid="0">
      <p:cViewPr varScale="1">
        <p:scale>
          <a:sx n="152" d="100"/>
          <a:sy n="152" d="100"/>
        </p:scale>
        <p:origin x="-1328" y="184"/>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12/12/22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A high accuracy but a low AUC can can occur when the model is correctly . This can happen when the model is heavily skewed towards one class, and is not able to accurately predict the other class. In this situation, the model may have a high overall accuracy because it is predicting the majority class most of the time, but its AUC will be low because it is not able to accurately distinguish between the two classes</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dirty="0"/>
          </a:p>
        </p:txBody>
      </p:sp>
    </p:spTree>
    <p:extLst>
      <p:ext uri="{BB962C8B-B14F-4D97-AF65-F5344CB8AC3E}">
        <p14:creationId xmlns:p14="http://schemas.microsoft.com/office/powerpoint/2010/main" val="321752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It is a measure of how well each point in a cluster is classified, based on the average distance between that point and all other points in the same cluster, and the average distance between that point and all other points in the nearest neighboring cluster. A high silhouette score indicates that points in the same cluster are similar to each other, and points in different clusters are dissimilar. This is because in our data set </a:t>
            </a:r>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7</a:t>
            </a:fld>
            <a:endParaRPr lang="en-US" dirty="0"/>
          </a:p>
        </p:txBody>
      </p:sp>
    </p:spTree>
    <p:extLst>
      <p:ext uri="{BB962C8B-B14F-4D97-AF65-F5344CB8AC3E}">
        <p14:creationId xmlns:p14="http://schemas.microsoft.com/office/powerpoint/2010/main" val="75529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dirty="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813738" y="2743200"/>
            <a:ext cx="6872293" cy="2386584"/>
          </a:xfrm>
        </p:spPr>
        <p:txBody>
          <a:bodyPr/>
          <a:lstStyle/>
          <a:p>
            <a:r>
              <a:rPr lang="en-US" dirty="0">
                <a:solidFill>
                  <a:srgbClr val="FFFFFF"/>
                </a:solidFill>
              </a:rPr>
              <a:t>What does it take to find a job in tech?</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5093208" y="5221223"/>
            <a:ext cx="6592824" cy="1442335"/>
          </a:xfrm>
        </p:spPr>
        <p:txBody>
          <a:bodyPr>
            <a:noAutofit/>
          </a:bodyPr>
          <a:lstStyle/>
          <a:p>
            <a:r>
              <a:rPr lang="en-US" sz="1400" dirty="0">
                <a:solidFill>
                  <a:srgbClr val="FFFFFF"/>
                </a:solidFill>
              </a:rPr>
              <a:t>Gilberto Arellano</a:t>
            </a:r>
          </a:p>
          <a:p>
            <a:r>
              <a:rPr lang="en-US" sz="1400" dirty="0">
                <a:solidFill>
                  <a:srgbClr val="FFFFFF"/>
                </a:solidFill>
              </a:rPr>
              <a:t>Student ID: 1801074</a:t>
            </a:r>
          </a:p>
          <a:p>
            <a:r>
              <a:rPr lang="en-US" sz="1400" dirty="0">
                <a:solidFill>
                  <a:srgbClr val="FFFFFF"/>
                </a:solidFill>
              </a:rPr>
              <a:t>CPSC 392, Fall 2022</a:t>
            </a:r>
          </a:p>
          <a:p>
            <a:r>
              <a:rPr lang="en-US" sz="1400" dirty="0">
                <a:solidFill>
                  <a:srgbClr val="FFFFFF"/>
                </a:solidFill>
              </a:rPr>
              <a:t>Chapman University</a:t>
            </a:r>
          </a:p>
          <a:p>
            <a:endParaRPr lang="en-US" sz="1400"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63593" cy="4352544"/>
          </a:xfrm>
        </p:spPr>
        <p:txBody>
          <a:bodyPr>
            <a:normAutofit fontScale="92500" lnSpcReduction="10000"/>
          </a:bodyPr>
          <a:lstStyle/>
          <a:p>
            <a:pPr>
              <a:lnSpc>
                <a:spcPct val="150000"/>
              </a:lnSpc>
            </a:pPr>
            <a:r>
              <a:rPr lang="en-US" sz="1800" dirty="0"/>
              <a:t>For the data in this presentation, we are defining the “tech” industry as those seeking jobs in software and/or data science. Despite the high-demand, it is a competitive field due to the high-salary and the technical skills required to find a job. These are the questions we are trying to answer:</a:t>
            </a:r>
          </a:p>
          <a:p>
            <a:pPr marL="285750" indent="-285750">
              <a:lnSpc>
                <a:spcPct val="150000"/>
              </a:lnSpc>
              <a:buFont typeface="Arial" panose="020B0604020202020204" pitchFamily="34" charset="0"/>
              <a:buChar char="•"/>
            </a:pPr>
            <a:r>
              <a:rPr lang="en-US" sz="1800" dirty="0"/>
              <a:t>How relevant is your education?</a:t>
            </a:r>
          </a:p>
          <a:p>
            <a:pPr marL="285750" indent="-285750">
              <a:lnSpc>
                <a:spcPct val="150000"/>
              </a:lnSpc>
              <a:buFont typeface="Arial" panose="020B0604020202020204" pitchFamily="34" charset="0"/>
              <a:buChar char="•"/>
            </a:pPr>
            <a:r>
              <a:rPr lang="en-US" sz="1800" dirty="0"/>
              <a:t>Which is the best medium to reach an employer? (Referrals, online-job boards, recruiters, campus recruitment?)</a:t>
            </a:r>
          </a:p>
          <a:p>
            <a:pPr marL="342900" indent="-342900">
              <a:lnSpc>
                <a:spcPct val="150000"/>
              </a:lnSpc>
              <a:buFont typeface="Arial" panose="020B0604020202020204" pitchFamily="34" charset="0"/>
              <a:buChar char="•"/>
            </a:pPr>
            <a:r>
              <a:rPr lang="en-US" sz="1800" dirty="0"/>
              <a:t>What are the characteristics needed to find a job?</a:t>
            </a:r>
          </a:p>
          <a:p>
            <a:pPr marL="342900" indent="-342900">
              <a:lnSpc>
                <a:spcPct val="150000"/>
              </a:lnSpc>
              <a:buFont typeface="Arial" panose="020B0604020202020204" pitchFamily="34" charset="0"/>
              <a:buChar char="•"/>
            </a:pPr>
            <a:r>
              <a:rPr lang="en-US" sz="1800" dirty="0"/>
              <a:t>What are the type of candidates landing the highest paid ?</a:t>
            </a:r>
          </a:p>
          <a:p>
            <a:pPr marL="342900" indent="-342900">
              <a:lnSpc>
                <a:spcPct val="150000"/>
              </a:lnSpc>
              <a:buFont typeface="Arial" panose="020B0604020202020204" pitchFamily="34" charset="0"/>
              <a:buChar char="•"/>
            </a:pPr>
            <a:endParaRPr lang="en-US" sz="1800" dirty="0"/>
          </a:p>
          <a:p>
            <a:pPr>
              <a:lnSpc>
                <a:spcPct val="150000"/>
              </a:lnSpc>
            </a:pPr>
            <a:endParaRPr lang="en-US" sz="1800" dirty="0"/>
          </a:p>
          <a:p>
            <a:pPr>
              <a:lnSpc>
                <a:spcPct val="150000"/>
              </a:lnSpc>
            </a:pPr>
            <a:endParaRPr lang="en-US" sz="1800" dirty="0"/>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lvl="0"/>
            <a:r>
              <a:rPr lang="en-US" noProof="0" dirty="0"/>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lvl="0"/>
            <a:fld id="{D76B855D-E9CC-4FF8-AD85-6CDC7B89A0DE}" type="slidenum">
              <a:rPr lang="en-US" noProof="0" smtClean="0"/>
              <a:pPr lvl="0"/>
              <a:t>2</a:t>
            </a:fld>
            <a:endParaRPr lang="en-US" noProof="0" dirty="0"/>
          </a:p>
        </p:txBody>
      </p:sp>
      <p:sp>
        <p:nvSpPr>
          <p:cNvPr id="6" name="Picture Placeholder 5">
            <a:extLst>
              <a:ext uri="{FF2B5EF4-FFF2-40B4-BE49-F238E27FC236}">
                <a16:creationId xmlns:a16="http://schemas.microsoft.com/office/drawing/2014/main" id="{07B5783E-4F45-F00D-F972-AD7950A3185F}"/>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5ADA7E75-01F5-9ED1-5638-0D1AFE0929CD}"/>
              </a:ext>
            </a:extLst>
          </p:cNvPr>
          <p:cNvSpPr>
            <a:spLocks noGrp="1"/>
          </p:cNvSpPr>
          <p:nvPr>
            <p:ph type="pic" sz="quarter" idx="13"/>
          </p:nvPr>
        </p:nvSpPr>
        <p:spPr/>
      </p:sp>
    </p:spTree>
    <p:extLst>
      <p:ext uri="{BB962C8B-B14F-4D97-AF65-F5344CB8AC3E}">
        <p14:creationId xmlns:p14="http://schemas.microsoft.com/office/powerpoint/2010/main" val="100219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dirty="0">
                <a:solidFill>
                  <a:schemeClr val="tx1"/>
                </a:solidFill>
                <a:latin typeface="+mj-lt"/>
                <a:ea typeface="+mj-ea"/>
                <a:cs typeface="+mj-cs"/>
              </a:rPr>
              <a:t>Variables</a:t>
            </a:r>
          </a:p>
        </p:txBody>
      </p:sp>
      <p:sp>
        <p:nvSpPr>
          <p:cNvPr id="27" name="Freeform: Shape 26">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838200" y="1412353"/>
            <a:ext cx="5393361" cy="2286456"/>
          </a:xfrm>
        </p:spPr>
        <p:txBody>
          <a:bodyPr vert="horz" lIns="91440" tIns="45720" rIns="91440" bIns="45720" rtlCol="0">
            <a:normAutofit/>
          </a:bodyPr>
          <a:lstStyle/>
          <a:p>
            <a:pPr indent="-228600">
              <a:lnSpc>
                <a:spcPct val="90000"/>
              </a:lnSpc>
              <a:buFont typeface="Arial" panose="020B0604020202020204" pitchFamily="34" charset="0"/>
              <a:buChar char="•"/>
            </a:pPr>
            <a:r>
              <a:rPr lang="en-US" sz="1700" dirty="0"/>
              <a:t>Gender</a:t>
            </a:r>
          </a:p>
          <a:p>
            <a:pPr indent="-228600">
              <a:lnSpc>
                <a:spcPct val="90000"/>
              </a:lnSpc>
              <a:buFont typeface="Arial" panose="020B0604020202020204" pitchFamily="34" charset="0"/>
              <a:buChar char="•"/>
            </a:pPr>
            <a:r>
              <a:rPr lang="en-US" sz="1700" dirty="0"/>
              <a:t>Age</a:t>
            </a:r>
          </a:p>
          <a:p>
            <a:pPr indent="-228600">
              <a:lnSpc>
                <a:spcPct val="90000"/>
              </a:lnSpc>
              <a:buFont typeface="Arial" panose="020B0604020202020204" pitchFamily="34" charset="0"/>
              <a:buChar char="•"/>
            </a:pPr>
            <a:r>
              <a:rPr lang="en-US" sz="1700" dirty="0"/>
              <a:t>Annual Salary</a:t>
            </a:r>
          </a:p>
          <a:p>
            <a:pPr indent="-228600">
              <a:lnSpc>
                <a:spcPct val="90000"/>
              </a:lnSpc>
              <a:buFont typeface="Arial" panose="020B0604020202020204" pitchFamily="34" charset="0"/>
              <a:buChar char="•"/>
            </a:pPr>
            <a:r>
              <a:rPr lang="en-US" sz="1700" dirty="0"/>
              <a:t>Formal Education</a:t>
            </a:r>
          </a:p>
          <a:p>
            <a:pPr indent="-228600">
              <a:lnSpc>
                <a:spcPct val="90000"/>
              </a:lnSpc>
              <a:buFont typeface="Arial" panose="020B0604020202020204" pitchFamily="34" charset="0"/>
              <a:buChar char="•"/>
            </a:pPr>
            <a:r>
              <a:rPr lang="en-US" sz="1700" dirty="0"/>
              <a:t>Employer Search Method</a:t>
            </a:r>
          </a:p>
          <a:p>
            <a:pPr indent="-228600">
              <a:lnSpc>
                <a:spcPct val="90000"/>
              </a:lnSpc>
              <a:buFont typeface="Arial" panose="020B0604020202020204" pitchFamily="34" charset="0"/>
              <a:buChar char="•"/>
            </a:pPr>
            <a:r>
              <a:rPr lang="en-US" sz="1700" dirty="0"/>
              <a:t>Employment Status</a:t>
            </a:r>
          </a:p>
        </p:txBody>
      </p:sp>
      <p:sp>
        <p:nvSpPr>
          <p:cNvPr id="29" name="Oval 28">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3</a:t>
            </a:fld>
            <a:endParaRPr lang="en-US" noProof="0">
              <a:solidFill>
                <a:prstClr val="black">
                  <a:tint val="75000"/>
                </a:prstClr>
              </a:solidFill>
            </a:endParaRPr>
          </a:p>
        </p:txBody>
      </p:sp>
      <p:sp>
        <p:nvSpPr>
          <p:cNvPr id="35" name="Arc 34">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3">
            <a:extLst>
              <a:ext uri="{FF2B5EF4-FFF2-40B4-BE49-F238E27FC236}">
                <a16:creationId xmlns:a16="http://schemas.microsoft.com/office/drawing/2014/main" id="{6BE3A5D2-9215-0431-9846-E1FE7C3A072B}"/>
              </a:ext>
            </a:extLst>
          </p:cNvPr>
          <p:cNvSpPr txBox="1">
            <a:spLocks/>
          </p:cNvSpPr>
          <p:nvPr/>
        </p:nvSpPr>
        <p:spPr>
          <a:xfrm>
            <a:off x="838201" y="3619655"/>
            <a:ext cx="5393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Models</a:t>
            </a:r>
          </a:p>
        </p:txBody>
      </p:sp>
      <p:sp>
        <p:nvSpPr>
          <p:cNvPr id="3" name="Content Placeholder 4">
            <a:extLst>
              <a:ext uri="{FF2B5EF4-FFF2-40B4-BE49-F238E27FC236}">
                <a16:creationId xmlns:a16="http://schemas.microsoft.com/office/drawing/2014/main" id="{FAABB113-8563-070A-34F8-23C73C1F6C72}"/>
              </a:ext>
            </a:extLst>
          </p:cNvPr>
          <p:cNvSpPr txBox="1">
            <a:spLocks/>
          </p:cNvSpPr>
          <p:nvPr/>
        </p:nvSpPr>
        <p:spPr>
          <a:xfrm>
            <a:off x="838200" y="4666883"/>
            <a:ext cx="5393361" cy="228645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1700" dirty="0"/>
              <a:t>Logistic Regression</a:t>
            </a:r>
          </a:p>
          <a:p>
            <a:pPr indent="-228600">
              <a:lnSpc>
                <a:spcPct val="90000"/>
              </a:lnSpc>
              <a:buFont typeface="Arial" panose="020B0604020202020204" pitchFamily="34" charset="0"/>
              <a:buChar char="•"/>
            </a:pPr>
            <a:r>
              <a:rPr lang="en-US" sz="1700" dirty="0"/>
              <a:t>Regularization (Lasso/Ridge)</a:t>
            </a:r>
          </a:p>
          <a:p>
            <a:pPr indent="-228600">
              <a:lnSpc>
                <a:spcPct val="90000"/>
              </a:lnSpc>
              <a:buFont typeface="Arial" panose="020B0604020202020204" pitchFamily="34" charset="0"/>
              <a:buChar char="•"/>
            </a:pPr>
            <a:r>
              <a:rPr lang="en-US" sz="1700" dirty="0"/>
              <a:t>Clustering, Gaussian Mixture</a:t>
            </a:r>
          </a:p>
        </p:txBody>
      </p:sp>
      <p:sp>
        <p:nvSpPr>
          <p:cNvPr id="7" name="Picture Placeholder 6">
            <a:extLst>
              <a:ext uri="{FF2B5EF4-FFF2-40B4-BE49-F238E27FC236}">
                <a16:creationId xmlns:a16="http://schemas.microsoft.com/office/drawing/2014/main" id="{722674FF-A034-DDE8-8DC9-7E9A3EA90111}"/>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213C58D2-6D71-A9A7-3AFF-EE51093E4ED7}"/>
              </a:ext>
            </a:extLst>
          </p:cNvPr>
          <p:cNvSpPr>
            <a:spLocks noGrp="1"/>
          </p:cNvSpPr>
          <p:nvPr>
            <p:ph type="pic" sz="quarter" idx="14"/>
          </p:nvPr>
        </p:nvSpPr>
        <p:spPr/>
      </p:sp>
    </p:spTree>
    <p:extLst>
      <p:ext uri="{BB962C8B-B14F-4D97-AF65-F5344CB8AC3E}">
        <p14:creationId xmlns:p14="http://schemas.microsoft.com/office/powerpoint/2010/main" val="83447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dirty="0">
                <a:solidFill>
                  <a:schemeClr val="tx1"/>
                </a:solidFill>
                <a:latin typeface="+mj-lt"/>
                <a:ea typeface="+mj-ea"/>
                <a:cs typeface="+mj-cs"/>
              </a:rPr>
              <a:t>Data Cleanup, Before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D76B855D-E9CC-4FF8-AD85-6CDC7B89A0DE}" type="slidenum">
              <a:rPr lang="en-US" noProof="0">
                <a:solidFill>
                  <a:prstClr val="black">
                    <a:tint val="75000"/>
                  </a:prstClr>
                </a:solidFill>
              </a:rPr>
              <a:pPr lvl="0">
                <a:spcAft>
                  <a:spcPts val="600"/>
                </a:spcAft>
              </a:pPr>
              <a:t>4</a:t>
            </a:fld>
            <a:endParaRPr lang="en-US" noProof="0">
              <a:solidFill>
                <a:prstClr val="black">
                  <a:tint val="75000"/>
                </a:prstClr>
              </a:solidFill>
            </a:endParaRPr>
          </a:p>
        </p:txBody>
      </p:sp>
      <p:pic>
        <p:nvPicPr>
          <p:cNvPr id="15" name="Picture 14" descr="A picture containing text, monitor, screenshot, screen&#10;&#10;Description automatically generated">
            <a:extLst>
              <a:ext uri="{FF2B5EF4-FFF2-40B4-BE49-F238E27FC236}">
                <a16:creationId xmlns:a16="http://schemas.microsoft.com/office/drawing/2014/main" id="{BE4D65F5-9912-8F44-2D38-C487C76012F5}"/>
              </a:ext>
            </a:extLst>
          </p:cNvPr>
          <p:cNvPicPr>
            <a:picLocks noChangeAspect="1"/>
          </p:cNvPicPr>
          <p:nvPr/>
        </p:nvPicPr>
        <p:blipFill>
          <a:blip r:embed="rId2"/>
          <a:stretch>
            <a:fillRect/>
          </a:stretch>
        </p:blipFill>
        <p:spPr>
          <a:xfrm>
            <a:off x="838200" y="1426660"/>
            <a:ext cx="7772400" cy="2002340"/>
          </a:xfrm>
          <a:prstGeom prst="rect">
            <a:avLst/>
          </a:prstGeom>
        </p:spPr>
      </p:pic>
      <p:pic>
        <p:nvPicPr>
          <p:cNvPr id="18" name="Picture 17" descr="Graphical user interface, application, background pattern&#10;&#10;Description automatically generated">
            <a:extLst>
              <a:ext uri="{FF2B5EF4-FFF2-40B4-BE49-F238E27FC236}">
                <a16:creationId xmlns:a16="http://schemas.microsoft.com/office/drawing/2014/main" id="{23C22C0D-1A09-421E-3C04-0548F71BD10C}"/>
              </a:ext>
            </a:extLst>
          </p:cNvPr>
          <p:cNvPicPr>
            <a:picLocks noChangeAspect="1"/>
          </p:cNvPicPr>
          <p:nvPr/>
        </p:nvPicPr>
        <p:blipFill>
          <a:blip r:embed="rId3"/>
          <a:stretch>
            <a:fillRect/>
          </a:stretch>
        </p:blipFill>
        <p:spPr>
          <a:xfrm>
            <a:off x="6231561" y="4601344"/>
            <a:ext cx="6049108" cy="2033102"/>
          </a:xfrm>
          <a:prstGeom prst="rect">
            <a:avLst/>
          </a:prstGeom>
        </p:spPr>
      </p:pic>
      <p:pic>
        <p:nvPicPr>
          <p:cNvPr id="20" name="Picture 19" descr="A black screen with white text&#10;&#10;Description automatically generated with low confidence">
            <a:extLst>
              <a:ext uri="{FF2B5EF4-FFF2-40B4-BE49-F238E27FC236}">
                <a16:creationId xmlns:a16="http://schemas.microsoft.com/office/drawing/2014/main" id="{EBFC141B-EEE7-1199-174E-CC8EBFE81D47}"/>
              </a:ext>
            </a:extLst>
          </p:cNvPr>
          <p:cNvPicPr>
            <a:picLocks noChangeAspect="1"/>
          </p:cNvPicPr>
          <p:nvPr/>
        </p:nvPicPr>
        <p:blipFill>
          <a:blip r:embed="rId4"/>
          <a:stretch>
            <a:fillRect/>
          </a:stretch>
        </p:blipFill>
        <p:spPr>
          <a:xfrm>
            <a:off x="838200" y="4841569"/>
            <a:ext cx="5275385" cy="1697343"/>
          </a:xfrm>
          <a:prstGeom prst="rect">
            <a:avLst/>
          </a:prstGeom>
        </p:spPr>
      </p:pic>
      <p:sp>
        <p:nvSpPr>
          <p:cNvPr id="26" name="Title 3">
            <a:extLst>
              <a:ext uri="{FF2B5EF4-FFF2-40B4-BE49-F238E27FC236}">
                <a16:creationId xmlns:a16="http://schemas.microsoft.com/office/drawing/2014/main" id="{CB8A926D-C62A-AA5C-FFC5-E254D9374B8D}"/>
              </a:ext>
            </a:extLst>
          </p:cNvPr>
          <p:cNvSpPr txBox="1">
            <a:spLocks/>
          </p:cNvSpPr>
          <p:nvPr/>
        </p:nvSpPr>
        <p:spPr>
          <a:xfrm>
            <a:off x="838200" y="3701939"/>
            <a:ext cx="5393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Cleanup, After</a:t>
            </a:r>
          </a:p>
        </p:txBody>
      </p:sp>
    </p:spTree>
    <p:extLst>
      <p:ext uri="{BB962C8B-B14F-4D97-AF65-F5344CB8AC3E}">
        <p14:creationId xmlns:p14="http://schemas.microsoft.com/office/powerpoint/2010/main" val="296869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Results Analysis</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solidFill>
                  <a:srgbClr val="FFFFFF"/>
                </a:solidFill>
              </a:rPr>
              <a:t>Subtitle</a:t>
            </a:r>
          </a:p>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p:txBody>
          <a:bodyPr/>
          <a:lstStyle/>
          <a:p>
            <a:r>
              <a:rPr lang="en-US" dirty="0"/>
              <a:t>Logistic Regression</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lvl="0"/>
            <a:r>
              <a:rPr lang="en-US" noProof="0" dirty="0"/>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lvl="0"/>
            <a:fld id="{D76B855D-E9CC-4FF8-AD85-6CDC7B89A0DE}" type="slidenum">
              <a:rPr lang="en-US" noProof="0" smtClean="0"/>
              <a:pPr lvl="0"/>
              <a:t>6</a:t>
            </a:fld>
            <a:endParaRPr lang="en-US" noProof="0" dirty="0"/>
          </a:p>
        </p:txBody>
      </p:sp>
      <p:pic>
        <p:nvPicPr>
          <p:cNvPr id="6" name="Picture 5" descr="Text&#10;&#10;Description automatically generated">
            <a:extLst>
              <a:ext uri="{FF2B5EF4-FFF2-40B4-BE49-F238E27FC236}">
                <a16:creationId xmlns:a16="http://schemas.microsoft.com/office/drawing/2014/main" id="{802D653F-BF9C-1751-5F6F-DFC6EFE016B9}"/>
              </a:ext>
            </a:extLst>
          </p:cNvPr>
          <p:cNvPicPr>
            <a:picLocks noChangeAspect="1"/>
          </p:cNvPicPr>
          <p:nvPr/>
        </p:nvPicPr>
        <p:blipFill>
          <a:blip r:embed="rId3"/>
          <a:stretch>
            <a:fillRect/>
          </a:stretch>
        </p:blipFill>
        <p:spPr>
          <a:xfrm>
            <a:off x="539496" y="1549616"/>
            <a:ext cx="2114182" cy="1413818"/>
          </a:xfrm>
          <a:prstGeom prst="rect">
            <a:avLst/>
          </a:prstGeom>
        </p:spPr>
      </p:pic>
      <p:pic>
        <p:nvPicPr>
          <p:cNvPr id="8" name="Picture 7" descr="Chart, line chart&#10;&#10;Description automatically generated">
            <a:extLst>
              <a:ext uri="{FF2B5EF4-FFF2-40B4-BE49-F238E27FC236}">
                <a16:creationId xmlns:a16="http://schemas.microsoft.com/office/drawing/2014/main" id="{A91F8E03-712B-FA2F-4AEA-758FECBEC295}"/>
              </a:ext>
            </a:extLst>
          </p:cNvPr>
          <p:cNvPicPr>
            <a:picLocks noChangeAspect="1"/>
          </p:cNvPicPr>
          <p:nvPr/>
        </p:nvPicPr>
        <p:blipFill>
          <a:blip r:embed="rId4"/>
          <a:stretch>
            <a:fillRect/>
          </a:stretch>
        </p:blipFill>
        <p:spPr>
          <a:xfrm>
            <a:off x="290757" y="3065251"/>
            <a:ext cx="2114182" cy="1602787"/>
          </a:xfrm>
          <a:prstGeom prst="rect">
            <a:avLst/>
          </a:prstGeom>
        </p:spPr>
      </p:pic>
      <p:pic>
        <p:nvPicPr>
          <p:cNvPr id="10" name="Picture 9" descr="Chart, line chart, box and whisker chart&#10;&#10;Description automatically generated">
            <a:extLst>
              <a:ext uri="{FF2B5EF4-FFF2-40B4-BE49-F238E27FC236}">
                <a16:creationId xmlns:a16="http://schemas.microsoft.com/office/drawing/2014/main" id="{698BC687-0E43-FBE2-8220-DD33FDF79FE9}"/>
              </a:ext>
            </a:extLst>
          </p:cNvPr>
          <p:cNvPicPr>
            <a:picLocks noChangeAspect="1"/>
          </p:cNvPicPr>
          <p:nvPr/>
        </p:nvPicPr>
        <p:blipFill>
          <a:blip r:embed="rId5"/>
          <a:stretch>
            <a:fillRect/>
          </a:stretch>
        </p:blipFill>
        <p:spPr>
          <a:xfrm>
            <a:off x="2700805" y="3134673"/>
            <a:ext cx="2021661" cy="1533365"/>
          </a:xfrm>
          <a:prstGeom prst="rect">
            <a:avLst/>
          </a:prstGeom>
        </p:spPr>
      </p:pic>
      <p:pic>
        <p:nvPicPr>
          <p:cNvPr id="16" name="Picture 15" descr="Chart, treemap chart&#10;&#10;Description automatically generated">
            <a:extLst>
              <a:ext uri="{FF2B5EF4-FFF2-40B4-BE49-F238E27FC236}">
                <a16:creationId xmlns:a16="http://schemas.microsoft.com/office/drawing/2014/main" id="{B98067FB-8BBC-32CD-08E5-208DB89FE4D3}"/>
              </a:ext>
            </a:extLst>
          </p:cNvPr>
          <p:cNvPicPr>
            <a:picLocks noChangeAspect="1"/>
          </p:cNvPicPr>
          <p:nvPr/>
        </p:nvPicPr>
        <p:blipFill>
          <a:blip r:embed="rId6"/>
          <a:stretch>
            <a:fillRect/>
          </a:stretch>
        </p:blipFill>
        <p:spPr>
          <a:xfrm>
            <a:off x="1158889" y="4864378"/>
            <a:ext cx="2183540" cy="1857097"/>
          </a:xfrm>
          <a:prstGeom prst="rect">
            <a:avLst/>
          </a:prstGeom>
        </p:spPr>
      </p:pic>
      <p:pic>
        <p:nvPicPr>
          <p:cNvPr id="17" name="Content Placeholder 3" descr="Text&#10;&#10;Description automatically generated">
            <a:extLst>
              <a:ext uri="{FF2B5EF4-FFF2-40B4-BE49-F238E27FC236}">
                <a16:creationId xmlns:a16="http://schemas.microsoft.com/office/drawing/2014/main" id="{A194A455-23DA-FD94-5A6E-401D6711D7B2}"/>
              </a:ext>
            </a:extLst>
          </p:cNvPr>
          <p:cNvPicPr>
            <a:picLocks noGrp="1" noChangeAspect="1"/>
          </p:cNvPicPr>
          <p:nvPr>
            <p:ph idx="1"/>
          </p:nvPr>
        </p:nvPicPr>
        <p:blipFill>
          <a:blip r:embed="rId7"/>
          <a:stretch>
            <a:fillRect/>
          </a:stretch>
        </p:blipFill>
        <p:spPr>
          <a:xfrm>
            <a:off x="6152896" y="1690688"/>
            <a:ext cx="4902200" cy="1473200"/>
          </a:xfrm>
        </p:spPr>
      </p:pic>
      <p:sp>
        <p:nvSpPr>
          <p:cNvPr id="18" name="TextBox 17">
            <a:extLst>
              <a:ext uri="{FF2B5EF4-FFF2-40B4-BE49-F238E27FC236}">
                <a16:creationId xmlns:a16="http://schemas.microsoft.com/office/drawing/2014/main" id="{BE344A47-7A9F-C10B-1CF0-14D59B8FA7DA}"/>
              </a:ext>
            </a:extLst>
          </p:cNvPr>
          <p:cNvSpPr txBox="1"/>
          <p:nvPr/>
        </p:nvSpPr>
        <p:spPr>
          <a:xfrm>
            <a:off x="8094486" y="1330323"/>
            <a:ext cx="2960610" cy="369332"/>
          </a:xfrm>
          <a:prstGeom prst="rect">
            <a:avLst/>
          </a:prstGeom>
          <a:noFill/>
        </p:spPr>
        <p:txBody>
          <a:bodyPr wrap="square" rtlCol="0">
            <a:spAutoFit/>
          </a:bodyPr>
          <a:lstStyle/>
          <a:p>
            <a:pPr algn="r"/>
            <a:r>
              <a:rPr lang="en-US" dirty="0"/>
              <a:t>Lasso</a:t>
            </a:r>
          </a:p>
        </p:txBody>
      </p:sp>
      <p:sp>
        <p:nvSpPr>
          <p:cNvPr id="19" name="TextBox 18">
            <a:extLst>
              <a:ext uri="{FF2B5EF4-FFF2-40B4-BE49-F238E27FC236}">
                <a16:creationId xmlns:a16="http://schemas.microsoft.com/office/drawing/2014/main" id="{AA8DD374-701C-BC9E-97A9-747B8999D625}"/>
              </a:ext>
            </a:extLst>
          </p:cNvPr>
          <p:cNvSpPr txBox="1"/>
          <p:nvPr/>
        </p:nvSpPr>
        <p:spPr>
          <a:xfrm>
            <a:off x="8091822" y="3274968"/>
            <a:ext cx="2960610" cy="369332"/>
          </a:xfrm>
          <a:prstGeom prst="rect">
            <a:avLst/>
          </a:prstGeom>
          <a:noFill/>
        </p:spPr>
        <p:txBody>
          <a:bodyPr wrap="square" rtlCol="0">
            <a:spAutoFit/>
          </a:bodyPr>
          <a:lstStyle/>
          <a:p>
            <a:pPr algn="r"/>
            <a:r>
              <a:rPr lang="en-US" dirty="0"/>
              <a:t>Ridge</a:t>
            </a:r>
          </a:p>
        </p:txBody>
      </p:sp>
      <p:pic>
        <p:nvPicPr>
          <p:cNvPr id="20" name="Picture 19" descr="Text&#10;&#10;Description automatically generated">
            <a:extLst>
              <a:ext uri="{FF2B5EF4-FFF2-40B4-BE49-F238E27FC236}">
                <a16:creationId xmlns:a16="http://schemas.microsoft.com/office/drawing/2014/main" id="{5537D132-AD55-38A9-BFDB-238AED1A9EE2}"/>
              </a:ext>
            </a:extLst>
          </p:cNvPr>
          <p:cNvPicPr>
            <a:picLocks noChangeAspect="1"/>
          </p:cNvPicPr>
          <p:nvPr/>
        </p:nvPicPr>
        <p:blipFill>
          <a:blip r:embed="rId8"/>
          <a:stretch>
            <a:fillRect/>
          </a:stretch>
        </p:blipFill>
        <p:spPr>
          <a:xfrm>
            <a:off x="7555857" y="3678270"/>
            <a:ext cx="3499239" cy="1547472"/>
          </a:xfrm>
          <a:prstGeom prst="rect">
            <a:avLst/>
          </a:prstGeom>
        </p:spPr>
      </p:pic>
      <p:sp>
        <p:nvSpPr>
          <p:cNvPr id="21" name="Title 1">
            <a:extLst>
              <a:ext uri="{FF2B5EF4-FFF2-40B4-BE49-F238E27FC236}">
                <a16:creationId xmlns:a16="http://schemas.microsoft.com/office/drawing/2014/main" id="{E8A3C260-86E6-849A-8810-55188DCDDD7B}"/>
              </a:ext>
            </a:extLst>
          </p:cNvPr>
          <p:cNvSpPr txBox="1">
            <a:spLocks/>
          </p:cNvSpPr>
          <p:nvPr/>
        </p:nvSpPr>
        <p:spPr>
          <a:xfrm>
            <a:off x="691896" y="3448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dirty="0"/>
              <a:t>Lasso/Ridge</a:t>
            </a:r>
          </a:p>
        </p:txBody>
      </p:sp>
    </p:spTree>
    <p:extLst>
      <p:ext uri="{BB962C8B-B14F-4D97-AF65-F5344CB8AC3E}">
        <p14:creationId xmlns:p14="http://schemas.microsoft.com/office/powerpoint/2010/main" val="101921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p:txBody>
          <a:bodyPr/>
          <a:lstStyle/>
          <a:p>
            <a:r>
              <a:rPr lang="en-US" dirty="0"/>
              <a:t>Clustering, Gaussian Mixture</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lvl="0"/>
            <a:r>
              <a:rPr lang="en-US" noProof="0" dirty="0"/>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lvl="0"/>
            <a:fld id="{D76B855D-E9CC-4FF8-AD85-6CDC7B89A0DE}" type="slidenum">
              <a:rPr lang="en-US" noProof="0" smtClean="0"/>
              <a:pPr lvl="0"/>
              <a:t>7</a:t>
            </a:fld>
            <a:endParaRPr lang="en-US" noProof="0" dirty="0"/>
          </a:p>
        </p:txBody>
      </p:sp>
      <p:pic>
        <p:nvPicPr>
          <p:cNvPr id="4" name="Content Placeholder 3" descr="Chart, scatter chart&#10;&#10;Description automatically generated">
            <a:extLst>
              <a:ext uri="{FF2B5EF4-FFF2-40B4-BE49-F238E27FC236}">
                <a16:creationId xmlns:a16="http://schemas.microsoft.com/office/drawing/2014/main" id="{39A176F5-F965-D282-1842-029A8A953E5C}"/>
              </a:ext>
            </a:extLst>
          </p:cNvPr>
          <p:cNvPicPr>
            <a:picLocks noGrp="1" noChangeAspect="1"/>
          </p:cNvPicPr>
          <p:nvPr>
            <p:ph idx="1"/>
          </p:nvPr>
        </p:nvPicPr>
        <p:blipFill>
          <a:blip r:embed="rId3"/>
          <a:stretch>
            <a:fillRect/>
          </a:stretch>
        </p:blipFill>
        <p:spPr>
          <a:xfrm>
            <a:off x="539496" y="1690689"/>
            <a:ext cx="4114801" cy="3180138"/>
          </a:xfrm>
        </p:spPr>
      </p:pic>
      <p:pic>
        <p:nvPicPr>
          <p:cNvPr id="6" name="Picture 5" descr="Chart, scatter chart&#10;&#10;Description automatically generated">
            <a:extLst>
              <a:ext uri="{FF2B5EF4-FFF2-40B4-BE49-F238E27FC236}">
                <a16:creationId xmlns:a16="http://schemas.microsoft.com/office/drawing/2014/main" id="{880D8124-0ADE-0391-A9ED-BF9D9DB11585}"/>
              </a:ext>
            </a:extLst>
          </p:cNvPr>
          <p:cNvPicPr>
            <a:picLocks noChangeAspect="1"/>
          </p:cNvPicPr>
          <p:nvPr/>
        </p:nvPicPr>
        <p:blipFill>
          <a:blip r:embed="rId4"/>
          <a:stretch>
            <a:fillRect/>
          </a:stretch>
        </p:blipFill>
        <p:spPr>
          <a:xfrm>
            <a:off x="5656669" y="1690688"/>
            <a:ext cx="4993461" cy="3086466"/>
          </a:xfrm>
          <a:prstGeom prst="rect">
            <a:avLst/>
          </a:prstGeom>
        </p:spPr>
      </p:pic>
      <p:pic>
        <p:nvPicPr>
          <p:cNvPr id="8" name="Picture 7">
            <a:extLst>
              <a:ext uri="{FF2B5EF4-FFF2-40B4-BE49-F238E27FC236}">
                <a16:creationId xmlns:a16="http://schemas.microsoft.com/office/drawing/2014/main" id="{B624D1D6-D474-C0F9-9004-1E7C3564ECD3}"/>
              </a:ext>
            </a:extLst>
          </p:cNvPr>
          <p:cNvPicPr>
            <a:picLocks noChangeAspect="1"/>
          </p:cNvPicPr>
          <p:nvPr/>
        </p:nvPicPr>
        <p:blipFill>
          <a:blip r:embed="rId5"/>
          <a:stretch>
            <a:fillRect/>
          </a:stretch>
        </p:blipFill>
        <p:spPr>
          <a:xfrm>
            <a:off x="661599" y="5185752"/>
            <a:ext cx="5727700" cy="381000"/>
          </a:xfrm>
          <a:prstGeom prst="rect">
            <a:avLst/>
          </a:prstGeom>
        </p:spPr>
      </p:pic>
    </p:spTree>
    <p:extLst>
      <p:ext uri="{BB962C8B-B14F-4D97-AF65-F5344CB8AC3E}">
        <p14:creationId xmlns:p14="http://schemas.microsoft.com/office/powerpoint/2010/main" val="320238824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13E4D1-157A-4FD3-BF11-7582A03ADF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3D3D887-4EBB-4786-8316-C89D0BB9706F}">
  <ds:schemaRefs>
    <ds:schemaRef ds:uri="http://schemas.microsoft.com/sharepoint/v3/contenttype/forms"/>
  </ds:schemaRefs>
</ds:datastoreItem>
</file>

<file path=customXml/itemProps3.xml><?xml version="1.0" encoding="utf-8"?>
<ds:datastoreItem xmlns:ds="http://schemas.openxmlformats.org/officeDocument/2006/customXml" ds:itemID="{2BBC4E2F-F3E1-4F05-9206-4E311F2B3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356</Words>
  <Application>Microsoft Macintosh PowerPoint</Application>
  <PresentationFormat>Widescreen</PresentationFormat>
  <Paragraphs>44</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Söhne</vt:lpstr>
      <vt:lpstr>Tw Cen MT</vt:lpstr>
      <vt:lpstr>ShapesVTI</vt:lpstr>
      <vt:lpstr>What does it take to find a job in tech?</vt:lpstr>
      <vt:lpstr>Introduction</vt:lpstr>
      <vt:lpstr>Variables</vt:lpstr>
      <vt:lpstr>Data Cleanup, Before</vt:lpstr>
      <vt:lpstr>Results Analysis</vt:lpstr>
      <vt:lpstr>Logistic Regression</vt:lpstr>
      <vt:lpstr>Clustering, Gaussian Mixture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2020-09-02T01:08:08Z</dcterms:created>
  <dcterms:modified xsi:type="dcterms:W3CDTF">2022-12-13T01:42:13Z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