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veat" panose="020B0604020202020204" charset="0"/>
      <p:regular r:id="rId13"/>
      <p:bold r:id="rId14"/>
    </p:embeddedFont>
    <p:embeddedFont>
      <p:font typeface="Open Sans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SXd3sRqhnP7RUnNqO8o986pu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ffc2b5ff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32ffc2b5ff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fc2b5f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2ffc2b5f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ffc2b5ff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2ffc2b5ff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ffc2b5ff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ffc2b5ff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ffc2b5ff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2ffc2b5ff9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ffc2b5ff9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2ffc2b5ff9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ffc2b5ff9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32ffc2b5ff9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l="56641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8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id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2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0600" y="3812800"/>
            <a:ext cx="5583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32ffc2b5ff9_0_15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71" name="Google Shape;271;g32ffc2b5ff9_0_15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2ffc2b5ff9_0_15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2ffc2b5ff9_0_15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32ffc2b5ff9_0_15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75" name="Google Shape;275;g32ffc2b5ff9_0_15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2ffc2b5ff9_0_15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2ffc2b5ff9_0_15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2ffc2b5ff9_0_15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2ffc2b5ff9_0_15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2ffc2b5ff9_0_15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2ffc2b5ff9_0_15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2ffc2b5ff9_0_15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2ffc2b5ff9_0_15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32ffc2b5ff9_0_15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2ffc2b5ff9_0_15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86" name="Google Shape;286;g32ffc2b5ff9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2ffc2b5ff9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0800"/>
            <a:ext cx="9144000" cy="51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id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title" idx="4294967295"/>
          </p:nvPr>
        </p:nvSpPr>
        <p:spPr>
          <a:xfrm>
            <a:off x="262450" y="10700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800" b="1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Tentukan kota mana yang memiliki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kota pada poin sebelumnya, hitung rata-rata spending per konsumen pada kota tersebut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tabel berisi nama nama konsumen pada poin pertama yang memiliki spending di atas rata-rata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2ffc2b5ff9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1" name="Google Shape;121;g32ffc2b5ff9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2ffc2b5ff9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2ffc2b5ff9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32ffc2b5ff9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5" name="Google Shape;125;g32ffc2b5ff9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2ffc2b5ff9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2ffc2b5ff9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ffc2b5ff9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ffc2b5ff9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ffc2b5ff9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ffc2b5ff9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ffc2b5ff9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ffc2b5ff9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32ffc2b5ff9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2ffc2b5ff9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g32ffc2b5ff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2ffc2b5ff9_0_0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32ffc2b5ff9_0_0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id">
                <a:solidFill>
                  <a:schemeClr val="dk1"/>
                </a:solidFill>
              </a:rPr>
              <a:t>Tentukan kota mana yang memiliki revenue tertinggi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g32ffc2b5ff9_0_0"/>
          <p:cNvPicPr preferRelativeResize="0"/>
          <p:nvPr/>
        </p:nvPicPr>
        <p:blipFill rotWithShape="1">
          <a:blip r:embed="rId4">
            <a:alphaModFix/>
          </a:blip>
          <a:srcRect r="26248"/>
          <a:stretch/>
        </p:blipFill>
        <p:spPr>
          <a:xfrm>
            <a:off x="108325" y="1006450"/>
            <a:ext cx="8860299" cy="17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ffc2b5ff9_0_0"/>
          <p:cNvSpPr txBox="1"/>
          <p:nvPr/>
        </p:nvSpPr>
        <p:spPr>
          <a:xfrm>
            <a:off x="593775" y="2808850"/>
            <a:ext cx="118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g32ffc2b5ff9_0_0"/>
          <p:cNvPicPr preferRelativeResize="0"/>
          <p:nvPr/>
        </p:nvPicPr>
        <p:blipFill rotWithShape="1">
          <a:blip r:embed="rId5">
            <a:alphaModFix/>
          </a:blip>
          <a:srcRect b="54586"/>
          <a:stretch/>
        </p:blipFill>
        <p:spPr>
          <a:xfrm>
            <a:off x="194075" y="3239050"/>
            <a:ext cx="8755848" cy="14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32ffc2b5ff9_0_77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7" name="Google Shape;147;g32ffc2b5ff9_0_7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2ffc2b5ff9_0_7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ffc2b5ff9_0_7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32ffc2b5ff9_0_77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1" name="Google Shape;151;g32ffc2b5ff9_0_7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2ffc2b5ff9_0_7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ffc2b5ff9_0_7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ffc2b5ff9_0_7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ffc2b5ff9_0_7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ffc2b5ff9_0_7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ffc2b5ff9_0_7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ffc2b5ff9_0_7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ffc2b5ff9_0_7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32ffc2b5ff9_0_7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ffc2b5ff9_0_7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g32ffc2b5ff9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ffc2b5ff9_0_77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2ffc2b5ff9_0_77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b="1">
                <a:solidFill>
                  <a:schemeClr val="dk1"/>
                </a:solidFill>
                <a:highlight>
                  <a:srgbClr val="FFFFFF"/>
                </a:highlight>
              </a:rPr>
              <a:t>Penjelas Kueri 1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165" name="Google Shape;165;g32ffc2b5ff9_0_77"/>
          <p:cNvSpPr txBox="1"/>
          <p:nvPr/>
        </p:nvSpPr>
        <p:spPr>
          <a:xfrm>
            <a:off x="130550" y="1161850"/>
            <a:ext cx="88380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SELECT city, ROUND(SUM(sales),2) AS total_profit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menentukan kolom atau data yang akan ditampilkan dalam hasil query.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FROM `tokopaedi.orders`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Menentukan tabel sumber data yang akan digunakan dalam query..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GROUP BY 1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Mengelompokkan data berdasarkan kolom tertentu, dalam hal ini kolom city.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ORDER BY 2 DESC;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Mengurutkan hasil query berdasarkan kolom tertentu, dalam hal ini kolom total_profit.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Menampilkan hasil dari nilai tertinggi ke terendah.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32ffc2b5ff9_0_22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1" name="Google Shape;171;g32ffc2b5ff9_0_22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2ffc2b5ff9_0_22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ffc2b5ff9_0_22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g32ffc2b5ff9_0_22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5" name="Google Shape;175;g32ffc2b5ff9_0_22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2ffc2b5ff9_0_22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ffc2b5ff9_0_22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ffc2b5ff9_0_22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ffc2b5ff9_0_22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ffc2b5ff9_0_22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2ffc2b5ff9_0_22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2ffc2b5ff9_0_22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2ffc2b5ff9_0_22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32ffc2b5ff9_0_22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2ffc2b5ff9_0_22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6" name="Google Shape;186;g32ffc2b5ff9_0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2ffc2b5ff9_0_225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32ffc2b5ff9_0_225"/>
          <p:cNvSpPr txBox="1"/>
          <p:nvPr/>
        </p:nvSpPr>
        <p:spPr>
          <a:xfrm>
            <a:off x="19425" y="4915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id">
                <a:solidFill>
                  <a:schemeClr val="dk1"/>
                </a:solidFill>
              </a:rPr>
              <a:t>Dari kota pada poin sebelumnya, hitung rata-rata spending per konsumen pada kota 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tersebut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g32ffc2b5ff9_0_225"/>
          <p:cNvPicPr preferRelativeResize="0"/>
          <p:nvPr/>
        </p:nvPicPr>
        <p:blipFill rotWithShape="1">
          <a:blip r:embed="rId4">
            <a:alphaModFix/>
          </a:blip>
          <a:srcRect t="11715"/>
          <a:stretch/>
        </p:blipFill>
        <p:spPr>
          <a:xfrm>
            <a:off x="108325" y="854050"/>
            <a:ext cx="8860297" cy="25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2ffc2b5ff9_0_225"/>
          <p:cNvSpPr txBox="1"/>
          <p:nvPr/>
        </p:nvSpPr>
        <p:spPr>
          <a:xfrm>
            <a:off x="521825" y="3302100"/>
            <a:ext cx="76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g32ffc2b5ff9_0_225"/>
          <p:cNvPicPr preferRelativeResize="0"/>
          <p:nvPr/>
        </p:nvPicPr>
        <p:blipFill rotWithShape="1">
          <a:blip r:embed="rId5">
            <a:alphaModFix/>
          </a:blip>
          <a:srcRect t="12029" b="12029"/>
          <a:stretch/>
        </p:blipFill>
        <p:spPr>
          <a:xfrm>
            <a:off x="108325" y="3632125"/>
            <a:ext cx="8860299" cy="13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2ffc2b5ff9_0_30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7" name="Google Shape;197;g32ffc2b5ff9_0_30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2ffc2b5ff9_0_30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ffc2b5ff9_0_30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g32ffc2b5ff9_0_30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01" name="Google Shape;201;g32ffc2b5ff9_0_30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2ffc2b5ff9_0_30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ffc2b5ff9_0_30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2ffc2b5ff9_0_30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2ffc2b5ff9_0_30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2ffc2b5ff9_0_30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2ffc2b5ff9_0_30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2ffc2b5ff9_0_30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2ffc2b5ff9_0_30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32ffc2b5ff9_0_30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2ffc2b5ff9_0_30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2" name="Google Shape;212;g32ffc2b5ff9_0_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2ffc2b5ff9_0_302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32ffc2b5ff9_0_302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id" b="1">
                <a:solidFill>
                  <a:schemeClr val="dk1"/>
                </a:solidFill>
                <a:highlight>
                  <a:srgbClr val="FFFFFF"/>
                </a:highlight>
              </a:rPr>
              <a:t>Penjelas Kueri 2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215" name="Google Shape;215;g32ffc2b5ff9_0_302"/>
          <p:cNvSpPr txBox="1"/>
          <p:nvPr/>
        </p:nvSpPr>
        <p:spPr>
          <a:xfrm>
            <a:off x="130550" y="1009446"/>
            <a:ext cx="8838000" cy="3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WITH top_city AS (...)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Membuat Common Table Expression (CTE) sementara bernama top_city yang berisi daftar kota dengan total profit tertinggi.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CTE ini menentukan satu kota dengan total sales tertinggi dari tabel tokopaedi.orders.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ORDER BY SUM(sales) DESC LIMIT 1 memastikan hanya satu kota dengan total penjualan tertinggi yang dipilih.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spending_per_customer AS (...)</a:t>
            </a:r>
            <a:endParaRPr sz="1200" b="1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Membuat CTE spending_per_customer yang menghitung total spending (sales) per pelanggan di kota New York City.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Hanya Mengambil pelanggan dari kota dengan sales tertinggi, bukan dari semua kota.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GROUP BY city, customer_id memastikan bahwa setiap pelanggan dihitung secara individual.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 startAt="3"/>
            </a:pPr>
            <a:r>
              <a:rPr lang="id" sz="1200" b="1" dirty="0">
                <a:solidFill>
                  <a:schemeClr val="dk1"/>
                </a:solidFill>
              </a:rPr>
              <a:t>SELECT city, ROUND(AVG(total_spending), 2) AS avg_spending_per_customer</a:t>
            </a:r>
            <a:endParaRPr sz="1200" b="1" dirty="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Menghitung rata-rata spending per pelanggan di kota New York City.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  b)	AVG(total_spending) mengambil nilai rata-rata dari total spending semua pelanggan di kota New York City.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 startAt="4"/>
            </a:pPr>
            <a:r>
              <a:rPr lang="id" sz="1200" b="1" dirty="0">
                <a:solidFill>
                  <a:schemeClr val="dk1"/>
                </a:solidFill>
              </a:rPr>
              <a:t>FROM spending_per_customer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Menggunakan hasil dari CTE spending_per_customer sebagai sumber data untuk query utama.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 startAt="4"/>
            </a:pPr>
            <a:r>
              <a:rPr lang="id" sz="1200" b="1" dirty="0">
                <a:solidFill>
                  <a:schemeClr val="dk1"/>
                </a:solidFill>
              </a:rPr>
              <a:t>GROUP BY 1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Mengelompokkan hasil berdasarkan kota (city).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32ffc2b5ff9_0_53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21" name="Google Shape;221;g32ffc2b5ff9_0_53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2ffc2b5ff9_0_53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2ffc2b5ff9_0_53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g32ffc2b5ff9_0_53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5" name="Google Shape;225;g32ffc2b5ff9_0_53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2ffc2b5ff9_0_53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2ffc2b5ff9_0_53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2ffc2b5ff9_0_53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2ffc2b5ff9_0_53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2ffc2b5ff9_0_53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2ffc2b5ff9_0_53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2ffc2b5ff9_0_53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2ffc2b5ff9_0_53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32ffc2b5ff9_0_53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2ffc2b5ff9_0_53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6" name="Google Shape;236;g32ffc2b5ff9_0_5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ffc2b5ff9_0_531"/>
          <p:cNvSpPr txBox="1">
            <a:spLocks noGrp="1"/>
          </p:cNvSpPr>
          <p:nvPr>
            <p:ph type="title" idx="4294967295"/>
          </p:nvPr>
        </p:nvSpPr>
        <p:spPr>
          <a:xfrm>
            <a:off x="108325" y="-335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32ffc2b5ff9_0_531"/>
          <p:cNvSpPr txBox="1"/>
          <p:nvPr/>
        </p:nvSpPr>
        <p:spPr>
          <a:xfrm>
            <a:off x="-56775" y="262925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3"/>
            </a:pPr>
            <a:r>
              <a:rPr lang="id">
                <a:solidFill>
                  <a:schemeClr val="dk1"/>
                </a:solidFill>
              </a:rPr>
              <a:t>Tampilkan tabel berisi nama nama konsumen pada poin pertama yang memiliki spending di atas rata-rata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39" name="Google Shape;239;g32ffc2b5ff9_0_531"/>
          <p:cNvPicPr preferRelativeResize="0"/>
          <p:nvPr/>
        </p:nvPicPr>
        <p:blipFill rotWithShape="1">
          <a:blip r:embed="rId4">
            <a:alphaModFix/>
          </a:blip>
          <a:srcRect l="10304" r="10304"/>
          <a:stretch/>
        </p:blipFill>
        <p:spPr>
          <a:xfrm>
            <a:off x="108325" y="625450"/>
            <a:ext cx="8860301" cy="285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2ffc2b5ff9_0_531"/>
          <p:cNvPicPr preferRelativeResize="0"/>
          <p:nvPr/>
        </p:nvPicPr>
        <p:blipFill rotWithShape="1">
          <a:blip r:embed="rId5">
            <a:alphaModFix/>
          </a:blip>
          <a:srcRect t="28047" b="28047"/>
          <a:stretch/>
        </p:blipFill>
        <p:spPr>
          <a:xfrm>
            <a:off x="141850" y="3695113"/>
            <a:ext cx="8860300" cy="13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2ffc2b5ff9_0_531"/>
          <p:cNvSpPr txBox="1"/>
          <p:nvPr/>
        </p:nvSpPr>
        <p:spPr>
          <a:xfrm>
            <a:off x="489325" y="3365400"/>
            <a:ext cx="76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32ffc2b5ff9_0_45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47" name="Google Shape;247;g32ffc2b5ff9_0_45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2ffc2b5ff9_0_45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2ffc2b5ff9_0_45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g32ffc2b5ff9_0_45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51" name="Google Shape;251;g32ffc2b5ff9_0_45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2ffc2b5ff9_0_45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2ffc2b5ff9_0_45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2ffc2b5ff9_0_45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2ffc2b5ff9_0_45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2ffc2b5ff9_0_45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2ffc2b5ff9_0_45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2ffc2b5ff9_0_45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2ffc2b5ff9_0_45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32ffc2b5ff9_0_45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2ffc2b5ff9_0_45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2" name="Google Shape;262;g32ffc2b5ff9_0_4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2ffc2b5ff9_0_454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32ffc2b5ff9_0_454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id" b="1">
                <a:solidFill>
                  <a:schemeClr val="dk1"/>
                </a:solidFill>
                <a:highlight>
                  <a:srgbClr val="FFFFFF"/>
                </a:highlight>
              </a:rPr>
              <a:t>Penjelas Kueri 3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265" name="Google Shape;265;g32ffc2b5ff9_0_454"/>
          <p:cNvSpPr txBox="1"/>
          <p:nvPr/>
        </p:nvSpPr>
        <p:spPr>
          <a:xfrm>
            <a:off x="130550" y="1161850"/>
            <a:ext cx="88380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WITH spending_per_customer AS (...)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CTE spending_per_customer menghitung total spending per customer untuk kota New York City.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ROUND(SUM(sales), 2) digunakan untuk menghitung jumlah pengeluaran setiap pelanggan dengan 2 angka desimal.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GROUP BY city, customer_name memastikan penghitungan dilakukan per pelanggan di kota New York City.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avg_spending AS (...)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CTE avg_spending menghitung rata-rata total spending dari semua pelanggan yang ada di New York City berdasarkan hasil dari CTE spending_per_customer.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AVG(total_spending) menghasilkan rata-rata spending per customer di kota New York City.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id" sz="1200" b="1" dirty="0">
                <a:solidFill>
                  <a:schemeClr val="dk1"/>
                </a:solidFill>
              </a:rPr>
              <a:t>SELECT s.city, s.customer_name, s.total_spending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Mengambil data dari CTE spending_per_customer dan menampilkan kolom city, customer_name, dan total_spending.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JOIN avg_spending untuk membandingkan total spending setiap pelanggan dengan rata-rata spending.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arenR"/>
            </a:pPr>
            <a:r>
              <a:rPr lang="id" sz="1200" dirty="0">
                <a:solidFill>
                  <a:schemeClr val="dk1"/>
                </a:solidFill>
              </a:rPr>
              <a:t>ON s.total_spending &gt; a.avg_spending memastikan hanya pelanggan dengan total spending lebih besar dari rata-rata yang ditampilkan.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id" sz="1200" dirty="0">
                <a:solidFill>
                  <a:schemeClr val="dk1"/>
                </a:solidFill>
              </a:rPr>
              <a:t>ORDER BY s.total_spending DESC mengurutkan hasil dari yang memiliki spending tertinggi ke yang terendah.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Caveat</vt:lpstr>
      <vt:lpstr>Roboto</vt:lpstr>
      <vt:lpstr>Arial</vt:lpstr>
      <vt:lpstr>Simple Light</vt:lpstr>
      <vt:lpstr>PowerPoint Presentation</vt:lpstr>
      <vt:lpstr>PowerPoint Presentation</vt:lpstr>
      <vt:lpstr>SQL for Data Analysis 2 Tentukan kota mana yang memiliki revenue tertinggi Dari kota pada poin sebelumnya, hitung rata-rata spending per konsumen pada kota tersebut Tampilkan tabel berisi nama nama konsumen pada poin pertama yang memiliki spending di atas rata-rata</vt:lpstr>
      <vt:lpstr>SQL for Data Analysis 2</vt:lpstr>
      <vt:lpstr>SQL for Data Analysis 2</vt:lpstr>
      <vt:lpstr>SQL for Data Analysis 2</vt:lpstr>
      <vt:lpstr>SQL for Data Analysis 2</vt:lpstr>
      <vt:lpstr>SQL for Data Analysis 2</vt:lpstr>
      <vt:lpstr>SQL for Data Analysis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Mochammad Azriel Rizky Syahputra</cp:lastModifiedBy>
  <cp:revision>1</cp:revision>
  <dcterms:modified xsi:type="dcterms:W3CDTF">2025-02-06T10:41:45Z</dcterms:modified>
</cp:coreProperties>
</file>