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5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Caveat" panose="020B0604020202020204" charset="0"/>
      <p:regular r:id="rId14"/>
      <p:bold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Open Sans" pitchFamily="2" charset="0"/>
      <p:regular r:id="rId20"/>
      <p:bold r:id="rId21"/>
      <p:italic r:id="rId22"/>
      <p:boldItalic r:id="rId23"/>
    </p:embeddedFont>
    <p:embeddedFont>
      <p:font typeface="Proxima Nova Extrabold" panose="020B0604020202020204" charset="0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Kbc5gXJLSpsDntaPCaNtTWfkM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5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838b1f7df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g32838b1f7df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 1 1 1 1 1">
  <p:cSld name="TITLE_3_1_1_1_1_1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144">
          <p15:clr>
            <a:srgbClr val="FA7B17"/>
          </p15:clr>
        </p15:guide>
        <p15:guide id="4" pos="288">
          <p15:clr>
            <a:srgbClr val="FA7B17"/>
          </p15:clr>
        </p15:guide>
        <p15:guide id="5" pos="5616">
          <p15:clr>
            <a:srgbClr val="FA7B17"/>
          </p15:clr>
        </p15:guide>
        <p15:guide id="6" pos="5397">
          <p15:clr>
            <a:srgbClr val="FA7B17"/>
          </p15:clr>
        </p15:guide>
        <p15:guide id="7" pos="1716">
          <p15:clr>
            <a:srgbClr val="FA7B17"/>
          </p15:clr>
        </p15:guide>
        <p15:guide id="8" pos="4067">
          <p15:clr>
            <a:srgbClr val="FA7B17"/>
          </p15:clr>
        </p15:guide>
        <p15:guide id="9" pos="2592">
          <p15:clr>
            <a:srgbClr val="FA7B17"/>
          </p15:clr>
        </p15:guide>
        <p15:guide id="10" orient="horz" pos="2995">
          <p15:clr>
            <a:srgbClr val="FA7B17"/>
          </p15:clr>
        </p15:guide>
        <p15:guide id="11" orient="horz" pos="28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3203096" y="685418"/>
            <a:ext cx="27378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3203096" y="685418"/>
            <a:ext cx="27378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838b1f7df_1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838b1f7df_1_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6" name="Google Shape;76;g32838b1f7df_1_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" name="Google Shape;77;g32838b1f7df_1_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OBJECT_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7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OBJECT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838b1f7df_1_11"/>
          <p:cNvSpPr txBox="1">
            <a:spLocks noGrp="1"/>
          </p:cNvSpPr>
          <p:nvPr>
            <p:ph type="title"/>
          </p:nvPr>
        </p:nvSpPr>
        <p:spPr>
          <a:xfrm>
            <a:off x="3203096" y="685418"/>
            <a:ext cx="27378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32838b1f7df_1_1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g32838b1f7df_1_1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g32838b1f7df_1_1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838b1f7df_1_16"/>
          <p:cNvSpPr txBox="1">
            <a:spLocks noGrp="1"/>
          </p:cNvSpPr>
          <p:nvPr>
            <p:ph type="title"/>
          </p:nvPr>
        </p:nvSpPr>
        <p:spPr>
          <a:xfrm>
            <a:off x="3203096" y="685418"/>
            <a:ext cx="27378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32838b1f7df_1_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g32838b1f7df_1_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g32838b1f7df_1_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838b1f7df_1_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g32838b1f7df_1_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838b1f7df_1_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32838b1f7df_1_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g32838b1f7df_1_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838b1f7df_1_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32838b1f7df_1_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g32838b1f7df_1_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g32838b1f7df_1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838b1f7df_1_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32838b1f7df_1_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838b1f7df_1_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g32838b1f7df_1_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g32838b1f7df_1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838b1f7df_1_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g32838b1f7df_1_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838b1f7df_1_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32838b1f7df_1_4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g32838b1f7df_1_4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g32838b1f7df_1_4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g32838b1f7df_1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838b1f7df_1_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g32838b1f7df_1_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838b1f7df_1_5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g32838b1f7df_1_5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g32838b1f7df_1_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838b1f7df_1_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32838b1f7df_1_5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g32838b1f7df_1_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g32838b1f7df_1_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g32838b1f7df_1_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838b1f7df_1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g32838b1f7df_1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g32838b1f7df_1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iH0ZQt8UoCG1Rsi9G0tDKBGIhIMNQmJuZK4plNDST6k/edit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B0A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/>
          <p:nvPr/>
        </p:nvSpPr>
        <p:spPr>
          <a:xfrm>
            <a:off x="2464027" y="1138664"/>
            <a:ext cx="4050536" cy="3979652"/>
          </a:xfrm>
          <a:custGeom>
            <a:avLst/>
            <a:gdLst/>
            <a:ahLst/>
            <a:cxnLst/>
            <a:rect l="l" t="t" r="r" b="b"/>
            <a:pathLst>
              <a:path w="8101072" h="7959303" extrusionOk="0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/>
            </a:stretch>
          </a:blipFill>
          <a:ln>
            <a:noFill/>
          </a:ln>
        </p:spPr>
      </p:sp>
      <p:sp>
        <p:nvSpPr>
          <p:cNvPr id="135" name="Google Shape;135;p1"/>
          <p:cNvSpPr/>
          <p:nvPr/>
        </p:nvSpPr>
        <p:spPr>
          <a:xfrm>
            <a:off x="-1486429" y="-2463857"/>
            <a:ext cx="6794500" cy="6794500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3851993" y="167243"/>
            <a:ext cx="922357" cy="404684"/>
          </a:xfrm>
          <a:custGeom>
            <a:avLst/>
            <a:gdLst/>
            <a:ahLst/>
            <a:cxnLst/>
            <a:rect l="l" t="t" r="r" b="b"/>
            <a:pathLst>
              <a:path w="1844714" h="809368" extrusionOk="0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37" name="Google Shape;137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"/>
          <p:cNvPicPr preferRelativeResize="0"/>
          <p:nvPr/>
        </p:nvPicPr>
        <p:blipFill rotWithShape="1">
          <a:blip r:embed="rId5">
            <a:alphaModFix/>
          </a:blip>
          <a:srcRect l="56641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"/>
          <p:cNvSpPr/>
          <p:nvPr/>
        </p:nvSpPr>
        <p:spPr>
          <a:xfrm>
            <a:off x="3560603" y="1449959"/>
            <a:ext cx="7654829" cy="2243582"/>
          </a:xfrm>
          <a:custGeom>
            <a:avLst/>
            <a:gdLst/>
            <a:ahLst/>
            <a:cxnLst/>
            <a:rect l="l" t="t" r="r" b="b"/>
            <a:pathLst>
              <a:path w="15309658" h="4487164" extrusionOk="0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l="-22118"/>
            </a:stretch>
          </a:blipFill>
          <a:ln>
            <a:noFill/>
          </a:ln>
        </p:spPr>
      </p:sp>
      <p:sp>
        <p:nvSpPr>
          <p:cNvPr id="141" name="Google Shape;141;p1"/>
          <p:cNvSpPr txBox="1"/>
          <p:nvPr/>
        </p:nvSpPr>
        <p:spPr>
          <a:xfrm>
            <a:off x="3792125" y="1575500"/>
            <a:ext cx="5115900" cy="19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Problem Solving</a:t>
            </a:r>
            <a:endParaRPr sz="5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3563525" y="3812800"/>
            <a:ext cx="69648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en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Mochammad Azriel Rizky Syahputra</a:t>
            </a:r>
            <a:r>
              <a:rPr lang="en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3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sz="1400" b="0" i="0" u="none" strike="noStrike" cap="non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g32838b1f7df_1_62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386" name="Google Shape;386;g32838b1f7df_1_6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32838b1f7df_1_6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32838b1f7df_1_6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g32838b1f7df_1_62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390" name="Google Shape;390;g32838b1f7df_1_6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32838b1f7df_1_6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32838b1f7df_1_6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32838b1f7df_1_6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32838b1f7df_1_6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32838b1f7df_1_6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2838b1f7df_1_6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32838b1f7df_1_6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32838b1f7df_1_6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g32838b1f7df_1_6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32838b1f7df_1_6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401" name="Google Shape;401;g32838b1f7df_1_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32838b1f7df_1_62"/>
          <p:cNvSpPr txBox="1"/>
          <p:nvPr/>
        </p:nvSpPr>
        <p:spPr>
          <a:xfrm>
            <a:off x="0" y="1895175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30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Terima Kasih </a:t>
            </a:r>
            <a:endParaRPr sz="3000" b="0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g32838b1f7df_1_62"/>
          <p:cNvSpPr txBox="1"/>
          <p:nvPr/>
        </p:nvSpPr>
        <p:spPr>
          <a:xfrm>
            <a:off x="61025" y="2705700"/>
            <a:ext cx="9083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Mochammad Azriel Rizky Syahputra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Analyst Batch 20 </a:t>
            </a: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150" name="Google Shape;15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154" name="Google Shape;15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4" name="Google Shape;16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800" b="1" i="0" u="none" strike="noStrike" cap="non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sz="2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lang="en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lang="en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sz="12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lang="en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lang="en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lang="en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19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lang="en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lang="en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lang="en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172" name="Google Shape;17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176" name="Google Shape;17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"/>
          <p:cNvSpPr txBox="1"/>
          <p:nvPr/>
        </p:nvSpPr>
        <p:spPr>
          <a:xfrm>
            <a:off x="391625" y="210900"/>
            <a:ext cx="76692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3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Task</a:t>
            </a:r>
            <a:endParaRPr sz="32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405450" y="975625"/>
            <a:ext cx="78645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Halojek is a company with 2 main product: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Halofood : a service to provide food delivery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Haloride : a service to provide mobility using motor cycles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revenue on this quarter (Q3, 23) is decreased for 50% compared to same quarter last year (Q3, 22)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4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194" name="Google Shape;194;p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4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198" name="Google Shape;198;p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4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"/>
          <p:cNvSpPr txBox="1"/>
          <p:nvPr/>
        </p:nvSpPr>
        <p:spPr>
          <a:xfrm>
            <a:off x="391625" y="210900"/>
            <a:ext cx="76692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3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Task (Cont)</a:t>
            </a:r>
            <a:endParaRPr sz="32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"/>
          <p:cNvSpPr txBox="1"/>
          <p:nvPr/>
        </p:nvSpPr>
        <p:spPr>
          <a:xfrm>
            <a:off x="405450" y="975625"/>
            <a:ext cx="7864500" cy="39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cost for this quarter is as follow: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cost : IDR 800 Bio,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Labor cost: IDR 750 Bio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Infrastructure cost: IDR 3,500 Bio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cost for last quarter is as follow: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cost : IDR 600 Bio,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Labor cost: IDR 600 Bio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Infrastructure cost: IDR 2000 Bio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</a:t>
            </a: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problem solving framework for the case above, you are a data analyst to deep dive the root cause of cost increasing on this quarter and also provide the alternative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5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216" name="Google Shape;216;p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5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20" name="Google Shape;220;p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5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5"/>
          <p:cNvSpPr txBox="1">
            <a:spLocks noGrp="1"/>
          </p:cNvSpPr>
          <p:nvPr>
            <p:ph type="title" idx="4294967295"/>
          </p:nvPr>
        </p:nvSpPr>
        <p:spPr>
          <a:xfrm>
            <a:off x="348275" y="210200"/>
            <a:ext cx="800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 b="0">
                <a:solidFill>
                  <a:srgbClr val="18919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Step 1: Clarify the Problem</a:t>
            </a:r>
            <a:endParaRPr sz="2600" b="0">
              <a:solidFill>
                <a:srgbClr val="18919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1375475" y="1119176"/>
            <a:ext cx="4029000" cy="1528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Condition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Revenue in Q3 2023 should match or exceed Q3 2022, with costs maintained at Q2 2023 levels of IDR 3,200 billion (Marketing: IDR 600 billion, Labor: IDR 600 billion, Infrastructure: IDR 2,000 billion).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1299275" y="3196000"/>
            <a:ext cx="4208400" cy="160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Condition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Revenue in Q3 2023 dropped 50% from Q3 2022, while costs increased to IDR 5,050 billion (Marketing: IDR 800 billion, Labor: IDR 750 billion, Infrastructure: IDR 3,500 billion).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5"/>
          <p:cNvCxnSpPr>
            <a:stCxn id="233" idx="2"/>
            <a:endCxn id="234" idx="0"/>
          </p:cNvCxnSpPr>
          <p:nvPr/>
        </p:nvCxnSpPr>
        <p:spPr>
          <a:xfrm>
            <a:off x="3389975" y="2647976"/>
            <a:ext cx="13500" cy="54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stealth" w="med" len="med"/>
          </a:ln>
        </p:spPr>
      </p:cxnSp>
      <p:sp>
        <p:nvSpPr>
          <p:cNvPr id="236" name="Google Shape;236;p5"/>
          <p:cNvSpPr/>
          <p:nvPr/>
        </p:nvSpPr>
        <p:spPr>
          <a:xfrm>
            <a:off x="5639575" y="2454250"/>
            <a:ext cx="3449400" cy="91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Gap: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Revenue declined 50%, and costs increased by IDR 1,850 billion (Marketing, Labor, Infrastructure).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5"/>
          <p:cNvCxnSpPr>
            <a:stCxn id="234" idx="0"/>
            <a:endCxn id="236" idx="1"/>
          </p:cNvCxnSpPr>
          <p:nvPr/>
        </p:nvCxnSpPr>
        <p:spPr>
          <a:xfrm rot="-5400000">
            <a:off x="4378925" y="1935250"/>
            <a:ext cx="285300" cy="22362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stealth" w="med" len="med"/>
          </a:ln>
        </p:spPr>
      </p:cxnSp>
      <p:sp>
        <p:nvSpPr>
          <p:cNvPr id="238" name="Google Shape;238;p5"/>
          <p:cNvSpPr txBox="1"/>
          <p:nvPr/>
        </p:nvSpPr>
        <p:spPr>
          <a:xfrm>
            <a:off x="316325" y="750700"/>
            <a:ext cx="8073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Clue: Quantified the gap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6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244" name="Google Shape;244;p6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6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48" name="Google Shape;248;p6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6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59" name="Google Shape;2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6"/>
          <p:cNvSpPr txBox="1">
            <a:spLocks noGrp="1"/>
          </p:cNvSpPr>
          <p:nvPr>
            <p:ph type="title" idx="4294967295"/>
          </p:nvPr>
        </p:nvSpPr>
        <p:spPr>
          <a:xfrm>
            <a:off x="348275" y="210200"/>
            <a:ext cx="8009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 b="1">
                <a:solidFill>
                  <a:srgbClr val="1891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2: Breakdown the Problem</a:t>
            </a:r>
            <a:endParaRPr sz="3200" b="1">
              <a:solidFill>
                <a:srgbClr val="1891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104425" y="1057425"/>
            <a:ext cx="3022500" cy="161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Condition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Revenue in Q3 2023 should match or exceed Q3 2022, with costs maintained at Q2 2023 levels of IDR 3,200 billion (Marketing: IDR 600 billion, Labor: IDR 600 billion, Infrastructure: IDR 2,000 billion).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104575" y="3162100"/>
            <a:ext cx="3022500" cy="156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Condition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Revenue in Q3 2023 dropped 50% from Q3 2022, while costs increased to IDR 5,050 billion (Marketing: IDR 800 billion, Labor: IDR 750 billion, Infrastructure: IDR 3,500 billion).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6"/>
          <p:cNvCxnSpPr>
            <a:stCxn id="261" idx="2"/>
            <a:endCxn id="262" idx="0"/>
          </p:cNvCxnSpPr>
          <p:nvPr/>
        </p:nvCxnSpPr>
        <p:spPr>
          <a:xfrm>
            <a:off x="1615675" y="2673525"/>
            <a:ext cx="300" cy="48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stealth" w="med" len="med"/>
          </a:ln>
        </p:spPr>
      </p:cxnSp>
      <p:sp>
        <p:nvSpPr>
          <p:cNvPr id="264" name="Google Shape;264;p6"/>
          <p:cNvSpPr/>
          <p:nvPr/>
        </p:nvSpPr>
        <p:spPr>
          <a:xfrm>
            <a:off x="3277125" y="2591475"/>
            <a:ext cx="1756800" cy="61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Gap: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IDR 1,850 billion </a:t>
            </a:r>
            <a:endParaRPr/>
          </a:p>
        </p:txBody>
      </p:sp>
      <p:cxnSp>
        <p:nvCxnSpPr>
          <p:cNvPr id="265" name="Google Shape;265;p6"/>
          <p:cNvCxnSpPr>
            <a:stCxn id="262" idx="0"/>
            <a:endCxn id="264" idx="1"/>
          </p:cNvCxnSpPr>
          <p:nvPr/>
        </p:nvCxnSpPr>
        <p:spPr>
          <a:xfrm rot="-5400000">
            <a:off x="2316025" y="2200900"/>
            <a:ext cx="261000" cy="16614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stealth" w="med" len="med"/>
          </a:ln>
        </p:spPr>
      </p:cxnSp>
      <p:sp>
        <p:nvSpPr>
          <p:cNvPr id="266" name="Google Shape;266;p6"/>
          <p:cNvSpPr/>
          <p:nvPr/>
        </p:nvSpPr>
        <p:spPr>
          <a:xfrm>
            <a:off x="5135100" y="1198100"/>
            <a:ext cx="1522800" cy="7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/>
              <a:t>Haloride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IDR 740 billion</a:t>
            </a:r>
            <a:endParaRPr/>
          </a:p>
        </p:txBody>
      </p:sp>
      <p:sp>
        <p:nvSpPr>
          <p:cNvPr id="267" name="Google Shape;267;p6"/>
          <p:cNvSpPr/>
          <p:nvPr/>
        </p:nvSpPr>
        <p:spPr>
          <a:xfrm>
            <a:off x="5135100" y="3599100"/>
            <a:ext cx="1522800" cy="752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/>
              <a:t>Halofood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IDR 1,110 billion</a:t>
            </a:r>
            <a:endParaRPr/>
          </a:p>
        </p:txBody>
      </p:sp>
      <p:cxnSp>
        <p:nvCxnSpPr>
          <p:cNvPr id="268" name="Google Shape;268;p6"/>
          <p:cNvCxnSpPr>
            <a:stCxn id="264" idx="3"/>
            <a:endCxn id="267" idx="1"/>
          </p:cNvCxnSpPr>
          <p:nvPr/>
        </p:nvCxnSpPr>
        <p:spPr>
          <a:xfrm>
            <a:off x="5033925" y="2901225"/>
            <a:ext cx="101100" cy="1074000"/>
          </a:xfrm>
          <a:prstGeom prst="bentConnector3">
            <a:avLst>
              <a:gd name="adj1" fmla="val 5003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6"/>
          <p:cNvCxnSpPr>
            <a:stCxn id="264" idx="3"/>
            <a:endCxn id="266" idx="1"/>
          </p:cNvCxnSpPr>
          <p:nvPr/>
        </p:nvCxnSpPr>
        <p:spPr>
          <a:xfrm rot="10800000" flipH="1">
            <a:off x="5033925" y="1574325"/>
            <a:ext cx="101100" cy="1326900"/>
          </a:xfrm>
          <a:prstGeom prst="bentConnector3">
            <a:avLst>
              <a:gd name="adj1" fmla="val 5003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6"/>
          <p:cNvSpPr/>
          <p:nvPr/>
        </p:nvSpPr>
        <p:spPr>
          <a:xfrm>
            <a:off x="6979103" y="2839625"/>
            <a:ext cx="1361700" cy="61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/>
              <a:t>Marketing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IDR 111 billion</a:t>
            </a:r>
            <a:endParaRPr/>
          </a:p>
        </p:txBody>
      </p:sp>
      <p:cxnSp>
        <p:nvCxnSpPr>
          <p:cNvPr id="271" name="Google Shape;271;p6"/>
          <p:cNvCxnSpPr>
            <a:stCxn id="267" idx="3"/>
            <a:endCxn id="270" idx="1"/>
          </p:cNvCxnSpPr>
          <p:nvPr/>
        </p:nvCxnSpPr>
        <p:spPr>
          <a:xfrm rot="10800000" flipH="1">
            <a:off x="6657900" y="3149400"/>
            <a:ext cx="321300" cy="8259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2" name="Google Shape;272;p6"/>
          <p:cNvSpPr/>
          <p:nvPr/>
        </p:nvSpPr>
        <p:spPr>
          <a:xfrm>
            <a:off x="6979103" y="3659375"/>
            <a:ext cx="1361700" cy="61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/>
              <a:t>Labor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IDR 166.5 billion</a:t>
            </a:r>
            <a:endParaRPr/>
          </a:p>
        </p:txBody>
      </p:sp>
      <p:sp>
        <p:nvSpPr>
          <p:cNvPr id="273" name="Google Shape;273;p6"/>
          <p:cNvSpPr/>
          <p:nvPr/>
        </p:nvSpPr>
        <p:spPr>
          <a:xfrm>
            <a:off x="6979103" y="4402925"/>
            <a:ext cx="1361700" cy="619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/>
              <a:t>Infrastructure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IDR 832.5 billion</a:t>
            </a:r>
            <a:endParaRPr/>
          </a:p>
        </p:txBody>
      </p:sp>
      <p:cxnSp>
        <p:nvCxnSpPr>
          <p:cNvPr id="274" name="Google Shape;274;p6"/>
          <p:cNvCxnSpPr>
            <a:stCxn id="267" idx="3"/>
            <a:endCxn id="272" idx="1"/>
          </p:cNvCxnSpPr>
          <p:nvPr/>
        </p:nvCxnSpPr>
        <p:spPr>
          <a:xfrm rot="10800000" flipH="1">
            <a:off x="6657900" y="3969000"/>
            <a:ext cx="321300" cy="63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5" name="Google Shape;275;p6"/>
          <p:cNvCxnSpPr>
            <a:stCxn id="267" idx="3"/>
            <a:endCxn id="273" idx="1"/>
          </p:cNvCxnSpPr>
          <p:nvPr/>
        </p:nvCxnSpPr>
        <p:spPr>
          <a:xfrm>
            <a:off x="6657900" y="3975300"/>
            <a:ext cx="321300" cy="7374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6" name="Google Shape;276;p6"/>
          <p:cNvSpPr txBox="1"/>
          <p:nvPr/>
        </p:nvSpPr>
        <p:spPr>
          <a:xfrm>
            <a:off x="212775" y="748925"/>
            <a:ext cx="8073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Clue: Should be data driven | 4W - What, Where, Who, When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6"/>
          <p:cNvCxnSpPr>
            <a:stCxn id="278" idx="1"/>
            <a:endCxn id="278" idx="1"/>
          </p:cNvCxnSpPr>
          <p:nvPr/>
        </p:nvCxnSpPr>
        <p:spPr>
          <a:xfrm>
            <a:off x="5135100" y="289256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284" name="Google Shape;284;p7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7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88" name="Google Shape;288;p7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7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99" name="Google Shape;2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7"/>
          <p:cNvSpPr txBox="1">
            <a:spLocks noGrp="1"/>
          </p:cNvSpPr>
          <p:nvPr>
            <p:ph type="title" idx="4294967295"/>
          </p:nvPr>
        </p:nvSpPr>
        <p:spPr>
          <a:xfrm>
            <a:off x="348275" y="210200"/>
            <a:ext cx="800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>
                <a:solidFill>
                  <a:srgbClr val="18919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Step 3: Set the Objective</a:t>
            </a:r>
            <a:endParaRPr sz="2600" b="0">
              <a:solidFill>
                <a:srgbClr val="18919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01" name="Google Shape;301;p7"/>
          <p:cNvSpPr txBox="1"/>
          <p:nvPr/>
        </p:nvSpPr>
        <p:spPr>
          <a:xfrm>
            <a:off x="1222500" y="3975063"/>
            <a:ext cx="6699000" cy="714300"/>
          </a:xfrm>
          <a:prstGeom prst="rect">
            <a:avLst/>
          </a:prstGeom>
          <a:solidFill>
            <a:srgbClr val="18919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</a:rPr>
              <a:t>Develop concrete target with 2 core component : </a:t>
            </a:r>
            <a:endParaRPr sz="1600" b="1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</a:rPr>
              <a:t>how mucah and when?</a:t>
            </a:r>
            <a:endParaRPr sz="1600" b="1" i="0" u="sng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 txBox="1"/>
          <p:nvPr/>
        </p:nvSpPr>
        <p:spPr>
          <a:xfrm>
            <a:off x="212775" y="688100"/>
            <a:ext cx="8073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Clue: objective should be quantified and time-bound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104400" y="1174375"/>
            <a:ext cx="2310600" cy="106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Condition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Revenue in Q3 2023 should match or exceed Q3 2022, with costs maintained at Q2 2023 levels of IDR 3,200 billion (Marketing: IDR 600 billion, Labor: IDR 600 billion, Infrastructure: IDR 2,000 billion).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104400" y="2800350"/>
            <a:ext cx="2310600" cy="106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Condition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Revenue in Q3 2023 dropped 50% from Q3 2022, while costs increased to IDR 5,050 billion (Marketing: IDR 800 billion, Labor: IDR 750 billion, Infrastructure: IDR 3,500 billion).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7"/>
          <p:cNvCxnSpPr>
            <a:stCxn id="303" idx="2"/>
            <a:endCxn id="304" idx="0"/>
          </p:cNvCxnSpPr>
          <p:nvPr/>
        </p:nvCxnSpPr>
        <p:spPr>
          <a:xfrm>
            <a:off x="1259700" y="2242675"/>
            <a:ext cx="0" cy="557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stealth" w="med" len="med"/>
          </a:ln>
        </p:spPr>
      </p:cxnSp>
      <p:sp>
        <p:nvSpPr>
          <p:cNvPr id="306" name="Google Shape;306;p7"/>
          <p:cNvSpPr/>
          <p:nvPr/>
        </p:nvSpPr>
        <p:spPr>
          <a:xfrm>
            <a:off x="2525700" y="2214300"/>
            <a:ext cx="1146300" cy="61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Gap:</a:t>
            </a:r>
            <a:endParaRPr sz="1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IDR 1,850 billion </a:t>
            </a:r>
            <a:endParaRPr sz="1000"/>
          </a:p>
        </p:txBody>
      </p:sp>
      <p:cxnSp>
        <p:nvCxnSpPr>
          <p:cNvPr id="307" name="Google Shape;307;p7"/>
          <p:cNvCxnSpPr>
            <a:stCxn id="304" idx="0"/>
            <a:endCxn id="306" idx="1"/>
          </p:cNvCxnSpPr>
          <p:nvPr/>
        </p:nvCxnSpPr>
        <p:spPr>
          <a:xfrm rot="-5400000">
            <a:off x="1754550" y="2029200"/>
            <a:ext cx="276300" cy="12660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stealth" w="med" len="med"/>
          </a:ln>
        </p:spPr>
      </p:cxnSp>
      <p:cxnSp>
        <p:nvCxnSpPr>
          <p:cNvPr id="308" name="Google Shape;308;p7"/>
          <p:cNvCxnSpPr>
            <a:stCxn id="306" idx="3"/>
            <a:endCxn id="309" idx="1"/>
          </p:cNvCxnSpPr>
          <p:nvPr/>
        </p:nvCxnSpPr>
        <p:spPr>
          <a:xfrm rot="10800000" flipH="1">
            <a:off x="3672000" y="1279950"/>
            <a:ext cx="168300" cy="1244100"/>
          </a:xfrm>
          <a:prstGeom prst="bentConnector3">
            <a:avLst>
              <a:gd name="adj1" fmla="val 499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10;p7"/>
          <p:cNvCxnSpPr>
            <a:stCxn id="311" idx="3"/>
            <a:endCxn id="312" idx="1"/>
          </p:cNvCxnSpPr>
          <p:nvPr/>
        </p:nvCxnSpPr>
        <p:spPr>
          <a:xfrm rot="10800000" flipH="1">
            <a:off x="4928300" y="2094525"/>
            <a:ext cx="300300" cy="1330200"/>
          </a:xfrm>
          <a:prstGeom prst="bentConnector3">
            <a:avLst>
              <a:gd name="adj1" fmla="val 4997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7"/>
          <p:cNvSpPr/>
          <p:nvPr/>
        </p:nvSpPr>
        <p:spPr>
          <a:xfrm>
            <a:off x="3782000" y="3200475"/>
            <a:ext cx="1146300" cy="448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1"/>
              <a:t>Halofood</a:t>
            </a:r>
            <a:endParaRPr sz="1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IDR 1,110 billion</a:t>
            </a:r>
            <a:endParaRPr sz="1000"/>
          </a:p>
        </p:txBody>
      </p:sp>
      <p:sp>
        <p:nvSpPr>
          <p:cNvPr id="313" name="Google Shape;313;p7"/>
          <p:cNvSpPr/>
          <p:nvPr/>
        </p:nvSpPr>
        <p:spPr>
          <a:xfrm>
            <a:off x="5236700" y="3200475"/>
            <a:ext cx="1146300" cy="448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1"/>
              <a:t>Infrastructure</a:t>
            </a:r>
            <a:endParaRPr sz="1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IDR 832.5 billion</a:t>
            </a:r>
            <a:endParaRPr sz="1000"/>
          </a:p>
        </p:txBody>
      </p:sp>
      <p:cxnSp>
        <p:nvCxnSpPr>
          <p:cNvPr id="314" name="Google Shape;314;p7"/>
          <p:cNvCxnSpPr>
            <a:stCxn id="306" idx="3"/>
            <a:endCxn id="311" idx="1"/>
          </p:cNvCxnSpPr>
          <p:nvPr/>
        </p:nvCxnSpPr>
        <p:spPr>
          <a:xfrm>
            <a:off x="3672000" y="2524050"/>
            <a:ext cx="110100" cy="900600"/>
          </a:xfrm>
          <a:prstGeom prst="bentConnector3">
            <a:avLst>
              <a:gd name="adj1" fmla="val 499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9" name="Google Shape;309;p7"/>
          <p:cNvSpPr/>
          <p:nvPr/>
        </p:nvSpPr>
        <p:spPr>
          <a:xfrm>
            <a:off x="3840200" y="1055600"/>
            <a:ext cx="1146300" cy="448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1"/>
              <a:t>Haloride</a:t>
            </a:r>
            <a:endParaRPr sz="1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IDR 740 billion</a:t>
            </a:r>
            <a:endParaRPr sz="1000"/>
          </a:p>
        </p:txBody>
      </p:sp>
      <p:sp>
        <p:nvSpPr>
          <p:cNvPr id="315" name="Google Shape;315;p7"/>
          <p:cNvSpPr/>
          <p:nvPr/>
        </p:nvSpPr>
        <p:spPr>
          <a:xfrm>
            <a:off x="5236700" y="2546563"/>
            <a:ext cx="1146300" cy="448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1"/>
              <a:t>Labor</a:t>
            </a:r>
            <a:endParaRPr sz="1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IDR 166.5 billion</a:t>
            </a:r>
            <a:endParaRPr sz="1000"/>
          </a:p>
        </p:txBody>
      </p:sp>
      <p:sp>
        <p:nvSpPr>
          <p:cNvPr id="312" name="Google Shape;312;p7"/>
          <p:cNvSpPr/>
          <p:nvPr/>
        </p:nvSpPr>
        <p:spPr>
          <a:xfrm>
            <a:off x="5228450" y="1870263"/>
            <a:ext cx="1162800" cy="448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1"/>
              <a:t>Marketing</a:t>
            </a:r>
            <a:endParaRPr sz="1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IDR 111 billion</a:t>
            </a:r>
            <a:endParaRPr sz="1000"/>
          </a:p>
        </p:txBody>
      </p:sp>
      <p:sp>
        <p:nvSpPr>
          <p:cNvPr id="316" name="Google Shape;316;p7"/>
          <p:cNvSpPr/>
          <p:nvPr/>
        </p:nvSpPr>
        <p:spPr>
          <a:xfrm>
            <a:off x="6911525" y="1067375"/>
            <a:ext cx="2057100" cy="2658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Halojek allocates additional budget for Halofood, especially in the infrastructure segment, with the hope of overcoming a 50% decline in revenue in Q3 2023.</a:t>
            </a:r>
            <a:endParaRPr b="1"/>
          </a:p>
        </p:txBody>
      </p:sp>
      <p:cxnSp>
        <p:nvCxnSpPr>
          <p:cNvPr id="317" name="Google Shape;317;p7"/>
          <p:cNvCxnSpPr>
            <a:stCxn id="311" idx="3"/>
            <a:endCxn id="315" idx="1"/>
          </p:cNvCxnSpPr>
          <p:nvPr/>
        </p:nvCxnSpPr>
        <p:spPr>
          <a:xfrm rot="10800000" flipH="1">
            <a:off x="4928300" y="2770725"/>
            <a:ext cx="308400" cy="65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18;p7"/>
          <p:cNvCxnSpPr>
            <a:stCxn id="311" idx="3"/>
            <a:endCxn id="313" idx="1"/>
          </p:cNvCxnSpPr>
          <p:nvPr/>
        </p:nvCxnSpPr>
        <p:spPr>
          <a:xfrm>
            <a:off x="4928300" y="3424725"/>
            <a:ext cx="308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9" name="Google Shape;319;p7"/>
          <p:cNvSpPr/>
          <p:nvPr/>
        </p:nvSpPr>
        <p:spPr>
          <a:xfrm>
            <a:off x="6464563" y="2392200"/>
            <a:ext cx="365400" cy="45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8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325" name="Google Shape;325;p8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8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329" name="Google Shape;329;p8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8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8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340" name="Google Shape;3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8"/>
          <p:cNvSpPr txBox="1">
            <a:spLocks noGrp="1"/>
          </p:cNvSpPr>
          <p:nvPr>
            <p:ph type="title" idx="4294967295"/>
          </p:nvPr>
        </p:nvSpPr>
        <p:spPr>
          <a:xfrm>
            <a:off x="119675" y="-18400"/>
            <a:ext cx="800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>
                <a:solidFill>
                  <a:srgbClr val="18919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Step 4: Define the root cause</a:t>
            </a:r>
            <a:endParaRPr sz="2600" b="0">
              <a:solidFill>
                <a:srgbClr val="18919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42" name="Google Shape;342;p8"/>
          <p:cNvSpPr txBox="1"/>
          <p:nvPr/>
        </p:nvSpPr>
        <p:spPr>
          <a:xfrm>
            <a:off x="6196025" y="18863"/>
            <a:ext cx="22155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Clue: 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Why, why, why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Brainstorm is allowed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"/>
          <p:cNvSpPr/>
          <p:nvPr/>
        </p:nvSpPr>
        <p:spPr>
          <a:xfrm>
            <a:off x="5274325" y="1029175"/>
            <a:ext cx="3211500" cy="1475100"/>
          </a:xfrm>
          <a:prstGeom prst="rect">
            <a:avLst/>
          </a:prstGeom>
          <a:solidFill>
            <a:srgbClr val="06B0A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Focusing on Why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Deepdive could use or 5M(Man,Machine,Material,Method,Market,Money)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4" name="Google Shape;344;p8"/>
          <p:cNvSpPr/>
          <p:nvPr/>
        </p:nvSpPr>
        <p:spPr>
          <a:xfrm>
            <a:off x="4073700" y="2205000"/>
            <a:ext cx="390900" cy="554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8"/>
          <p:cNvSpPr/>
          <p:nvPr/>
        </p:nvSpPr>
        <p:spPr>
          <a:xfrm>
            <a:off x="1488500" y="2814600"/>
            <a:ext cx="5235000" cy="6927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lt1"/>
                </a:solidFill>
              </a:rPr>
              <a:t>why h</a:t>
            </a:r>
            <a:r>
              <a:rPr lang="en">
                <a:solidFill>
                  <a:schemeClr val="lt1"/>
                </a:solidFill>
              </a:rPr>
              <a:t>alojek allocates additional funds for halofood products,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especially in the infrastructure segment in Q3 2023?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8"/>
          <p:cNvSpPr/>
          <p:nvPr/>
        </p:nvSpPr>
        <p:spPr>
          <a:xfrm>
            <a:off x="432600" y="3639850"/>
            <a:ext cx="1122600" cy="354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8"/>
          <p:cNvSpPr/>
          <p:nvPr/>
        </p:nvSpPr>
        <p:spPr>
          <a:xfrm>
            <a:off x="2454025" y="3639850"/>
            <a:ext cx="1122600" cy="354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Machine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8"/>
          <p:cNvSpPr/>
          <p:nvPr/>
        </p:nvSpPr>
        <p:spPr>
          <a:xfrm>
            <a:off x="4387625" y="3659575"/>
            <a:ext cx="1122600" cy="354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Material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9" name="Google Shape;349;p8"/>
          <p:cNvSpPr/>
          <p:nvPr/>
        </p:nvSpPr>
        <p:spPr>
          <a:xfrm>
            <a:off x="86699" y="4081900"/>
            <a:ext cx="1814400" cy="35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there a labor shortage?</a:t>
            </a:r>
            <a:endParaRPr sz="1000"/>
          </a:p>
        </p:txBody>
      </p:sp>
      <p:sp>
        <p:nvSpPr>
          <p:cNvPr id="350" name="Google Shape;350;p8"/>
          <p:cNvSpPr/>
          <p:nvPr/>
        </p:nvSpPr>
        <p:spPr>
          <a:xfrm>
            <a:off x="2044049" y="4075850"/>
            <a:ext cx="1814400" cy="35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there a problem or damage to the motorcycle?</a:t>
            </a:r>
            <a:endParaRPr sz="1000"/>
          </a:p>
        </p:txBody>
      </p:sp>
      <p:sp>
        <p:nvSpPr>
          <p:cNvPr id="351" name="Google Shape;351;p8"/>
          <p:cNvSpPr/>
          <p:nvPr/>
        </p:nvSpPr>
        <p:spPr>
          <a:xfrm>
            <a:off x="3976674" y="4075850"/>
            <a:ext cx="1814400" cy="35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every driver have a Halojek jacket?</a:t>
            </a:r>
            <a:endParaRPr sz="1000"/>
          </a:p>
        </p:txBody>
      </p:sp>
      <p:pic>
        <p:nvPicPr>
          <p:cNvPr id="352" name="Google Shape;3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75" y="456900"/>
            <a:ext cx="5036874" cy="1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8"/>
          <p:cNvSpPr/>
          <p:nvPr/>
        </p:nvSpPr>
        <p:spPr>
          <a:xfrm>
            <a:off x="7202475" y="2669463"/>
            <a:ext cx="1122600" cy="354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Money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4" name="Google Shape;354;p8"/>
          <p:cNvSpPr/>
          <p:nvPr/>
        </p:nvSpPr>
        <p:spPr>
          <a:xfrm>
            <a:off x="6953650" y="3164525"/>
            <a:ext cx="1926300" cy="35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 the budget allocation for infrastructure been used well?</a:t>
            </a:r>
            <a:endParaRPr sz="1000"/>
          </a:p>
        </p:txBody>
      </p:sp>
      <p:sp>
        <p:nvSpPr>
          <p:cNvPr id="355" name="Google Shape;355;p8"/>
          <p:cNvSpPr/>
          <p:nvPr/>
        </p:nvSpPr>
        <p:spPr>
          <a:xfrm>
            <a:off x="5941950" y="4081900"/>
            <a:ext cx="1926300" cy="35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Is the extra infrastructure funding misaligned with market preferences?</a:t>
            </a:r>
            <a:endParaRPr sz="800"/>
          </a:p>
        </p:txBody>
      </p:sp>
      <p:sp>
        <p:nvSpPr>
          <p:cNvPr id="356" name="Google Shape;356;p8"/>
          <p:cNvSpPr/>
          <p:nvPr/>
        </p:nvSpPr>
        <p:spPr>
          <a:xfrm>
            <a:off x="6420000" y="3659575"/>
            <a:ext cx="1122600" cy="354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Market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9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362" name="Google Shape;362;p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9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9"/>
          <p:cNvSpPr txBox="1">
            <a:spLocks noGrp="1"/>
          </p:cNvSpPr>
          <p:nvPr>
            <p:ph type="title" idx="4294967295"/>
          </p:nvPr>
        </p:nvSpPr>
        <p:spPr>
          <a:xfrm>
            <a:off x="348275" y="210200"/>
            <a:ext cx="800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>
                <a:solidFill>
                  <a:srgbClr val="18919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5. Develop Countermeasures</a:t>
            </a:r>
            <a:endParaRPr sz="3600">
              <a:solidFill>
                <a:srgbClr val="18919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73" name="Google Shape;373;p9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374" name="Google Shape;37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9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376" name="Google Shape;376;p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9" name="Google Shape;37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25" y="668075"/>
            <a:ext cx="3876875" cy="28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9400" y="1217250"/>
            <a:ext cx="5019226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On-screen Show (16:9)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</vt:lpstr>
      <vt:lpstr>Open Sans</vt:lpstr>
      <vt:lpstr>Arial</vt:lpstr>
      <vt:lpstr>Helvetica Neue</vt:lpstr>
      <vt:lpstr>Proxima Nova Extrabold</vt:lpstr>
      <vt:lpstr>Caveat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Step 1: Clarify the Problem</vt:lpstr>
      <vt:lpstr>Step 2: Breakdown the Problem</vt:lpstr>
      <vt:lpstr>Step 3: Set the Objective</vt:lpstr>
      <vt:lpstr>Step 4: Define the root cause</vt:lpstr>
      <vt:lpstr>5. Develop Countermeasures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arel</dc:creator>
  <cp:lastModifiedBy>Mochammad Azriel Rizky Syahputra</cp:lastModifiedBy>
  <cp:revision>1</cp:revision>
  <dcterms:modified xsi:type="dcterms:W3CDTF">2025-01-23T13:22:32Z</dcterms:modified>
</cp:coreProperties>
</file>