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58" r:id="rId4"/>
    <p:sldId id="259" r:id="rId5"/>
    <p:sldId id="261" r:id="rId6"/>
    <p:sldId id="262" r:id="rId7"/>
    <p:sldId id="263" r:id="rId8"/>
    <p:sldId id="264" r:id="rId9"/>
    <p:sldId id="260" r:id="rId10"/>
  </p:sldIdLst>
  <p:sldSz cx="9144000" cy="5143500" type="screen16x9"/>
  <p:notesSz cx="6858000" cy="9144000"/>
  <p:embeddedFontLst>
    <p:embeddedFont>
      <p:font typeface="Caveat" panose="020B0604020202020204" charset="0"/>
      <p:regular r:id="rId12"/>
      <p:bold r:id="rId13"/>
    </p:embeddedFont>
    <p:embeddedFont>
      <p:font typeface="Open Sans"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2ada01c2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g2c2ada01c2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177417ee59_0_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g3177417ee59_0_0:notes"/>
          <p:cNvSpPr>
            <a:spLocks noGrp="1" noRot="1" noChangeAspect="1"/>
          </p:cNvSpPr>
          <p:nvPr>
            <p:ph type="sldImg" idx="2"/>
          </p:nvPr>
        </p:nvSpPr>
        <p:spPr>
          <a:xfrm>
            <a:off x="1143225" y="685778"/>
            <a:ext cx="4572300" cy="3428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0e20366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EADC744-5843-3B03-E66B-EC7DEF2B1432}"/>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6D631847-2FE9-DD0B-E521-6444610B57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182797A1-C97D-9B00-CF47-3CEEBF4242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29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35D6F68-900F-D93C-B6AF-21BE9433560C}"/>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5D57FE8A-B151-A845-31BC-62CBE022D3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815352C3-63C3-84C0-8303-DF68C275FD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15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357648D7-D89E-44DC-70FF-3602CC94C2E2}"/>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C1B6ABBC-26AC-509A-091C-04DEF77C06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7BD8710A-1767-C4A7-1AC0-86CD4079DA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11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5A0A0EE8-C38E-65AE-8499-02C4D6DBBBCE}"/>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7651C570-D0E8-5366-6317-DCDDE55808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33E3880B-4FCB-FB6F-5B62-F444B9E216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60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78410C08-1DF9-BD7B-299D-59125263B230}"/>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3F4BD210-6A1D-92BF-B98F-EA546A50D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6186897C-FA75-E119-ACAF-13BEC06CBC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670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88E2C837-1C00-366A-FA73-CF11895465E8}"/>
            </a:ext>
          </a:extLst>
        </p:cNvPr>
        <p:cNvGrpSpPr/>
        <p:nvPr/>
      </p:nvGrpSpPr>
      <p:grpSpPr>
        <a:xfrm>
          <a:off x="0" y="0"/>
          <a:ext cx="0" cy="0"/>
          <a:chOff x="0" y="0"/>
          <a:chExt cx="0" cy="0"/>
        </a:xfrm>
      </p:grpSpPr>
      <p:sp>
        <p:nvSpPr>
          <p:cNvPr id="95" name="Google Shape;95;g2c0e20366fd_0_0:notes">
            <a:extLst>
              <a:ext uri="{FF2B5EF4-FFF2-40B4-BE49-F238E27FC236}">
                <a16:creationId xmlns:a16="http://schemas.microsoft.com/office/drawing/2014/main" id="{4CB25249-354E-50CE-203F-6C20CE89A8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0e20366fd_0_0:notes">
            <a:extLst>
              <a:ext uri="{FF2B5EF4-FFF2-40B4-BE49-F238E27FC236}">
                <a16:creationId xmlns:a16="http://schemas.microsoft.com/office/drawing/2014/main" id="{D3AE9F44-8CA1-378A-18D0-9BC8021E68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61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438150" y="1609089"/>
            <a:ext cx="8267700" cy="1977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6400" b="1" i="0">
                <a:solidFill>
                  <a:schemeClr val="lt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14"/>
          <p:cNvSpPr txBox="1">
            <a:spLocks noGrp="1"/>
          </p:cNvSpPr>
          <p:nvPr>
            <p:ph type="body" idx="1"/>
          </p:nvPr>
        </p:nvSpPr>
        <p:spPr>
          <a:xfrm>
            <a:off x="388937" y="1603438"/>
            <a:ext cx="8366100" cy="1763400"/>
          </a:xfrm>
          <a:prstGeom prst="rect">
            <a:avLst/>
          </a:prstGeom>
          <a:noFill/>
          <a:ln>
            <a:noFill/>
          </a:ln>
        </p:spPr>
        <p:txBody>
          <a:bodyPr spcFirstLastPara="1" wrap="square" lIns="0" tIns="0" rIns="0" bIns="0" anchor="t" anchorCtr="0">
            <a:spAutoFit/>
          </a:bodyPr>
          <a:lstStyle>
            <a:lvl1pPr marL="457200" lvl="0" indent="-228600" algn="l">
              <a:lnSpc>
                <a:spcPct val="115000"/>
              </a:lnSpc>
              <a:spcBef>
                <a:spcPts val="0"/>
              </a:spcBef>
              <a:spcAft>
                <a:spcPts val="0"/>
              </a:spcAft>
              <a:buSzPts val="1800"/>
              <a:buNone/>
              <a:defRPr sz="5700" b="1" i="0">
                <a:solidFill>
                  <a:schemeClr val="lt1"/>
                </a:solidFill>
                <a:latin typeface="Roboto"/>
                <a:ea typeface="Roboto"/>
                <a:cs typeface="Roboto"/>
                <a:sym typeface="Roboto"/>
              </a:defRPr>
            </a:lvl1pPr>
            <a:lvl2pPr marL="914400" lvl="1" indent="-228600" algn="l">
              <a:lnSpc>
                <a:spcPct val="115000"/>
              </a:lnSpc>
              <a:spcBef>
                <a:spcPts val="1200"/>
              </a:spcBef>
              <a:spcAft>
                <a:spcPts val="0"/>
              </a:spcAft>
              <a:buSzPts val="1400"/>
              <a:buNone/>
              <a:defRPr/>
            </a:lvl2pPr>
            <a:lvl3pPr marL="1371600" lvl="2" indent="-228600" algn="l">
              <a:lnSpc>
                <a:spcPct val="115000"/>
              </a:lnSpc>
              <a:spcBef>
                <a:spcPts val="1200"/>
              </a:spcBef>
              <a:spcAft>
                <a:spcPts val="0"/>
              </a:spcAft>
              <a:buSzPts val="1400"/>
              <a:buNone/>
              <a:defRPr/>
            </a:lvl3pPr>
            <a:lvl4pPr marL="1828800" lvl="3" indent="-228600" algn="l">
              <a:lnSpc>
                <a:spcPct val="115000"/>
              </a:lnSpc>
              <a:spcBef>
                <a:spcPts val="1200"/>
              </a:spcBef>
              <a:spcAft>
                <a:spcPts val="0"/>
              </a:spcAft>
              <a:buSzPts val="1400"/>
              <a:buNone/>
              <a:defRPr/>
            </a:lvl4pPr>
            <a:lvl5pPr marL="2286000" lvl="4" indent="-228600" algn="l">
              <a:lnSpc>
                <a:spcPct val="115000"/>
              </a:lnSpc>
              <a:spcBef>
                <a:spcPts val="1200"/>
              </a:spcBef>
              <a:spcAft>
                <a:spcPts val="0"/>
              </a:spcAft>
              <a:buSzPts val="1400"/>
              <a:buNone/>
              <a:defRPr/>
            </a:lvl5pPr>
            <a:lvl6pPr marL="2743200" lvl="5" indent="-228600" algn="l">
              <a:lnSpc>
                <a:spcPct val="115000"/>
              </a:lnSpc>
              <a:spcBef>
                <a:spcPts val="1200"/>
              </a:spcBef>
              <a:spcAft>
                <a:spcPts val="0"/>
              </a:spcAft>
              <a:buSzPts val="1400"/>
              <a:buNone/>
              <a:defRPr/>
            </a:lvl6pPr>
            <a:lvl7pPr marL="3200400" lvl="6" indent="-228600" algn="l">
              <a:lnSpc>
                <a:spcPct val="115000"/>
              </a:lnSpc>
              <a:spcBef>
                <a:spcPts val="1200"/>
              </a:spcBef>
              <a:spcAft>
                <a:spcPts val="0"/>
              </a:spcAft>
              <a:buSzPts val="1400"/>
              <a:buNone/>
              <a:defRPr/>
            </a:lvl7pPr>
            <a:lvl8pPr marL="3657600" lvl="7" indent="-228600" algn="l">
              <a:lnSpc>
                <a:spcPct val="115000"/>
              </a:lnSpc>
              <a:spcBef>
                <a:spcPts val="1200"/>
              </a:spcBef>
              <a:spcAft>
                <a:spcPts val="0"/>
              </a:spcAft>
              <a:buSzPts val="1400"/>
              <a:buNone/>
              <a:defRPr/>
            </a:lvl8pPr>
            <a:lvl9pPr marL="4114800" lvl="8" indent="-228600" algn="l">
              <a:lnSpc>
                <a:spcPct val="115000"/>
              </a:lnSpc>
              <a:spcBef>
                <a:spcPts val="1200"/>
              </a:spcBef>
              <a:spcAft>
                <a:spcPts val="1200"/>
              </a:spcAft>
              <a:buSzPts val="1400"/>
              <a:buNone/>
              <a:defRPr/>
            </a:lvl9pPr>
          </a:lstStyle>
          <a:p>
            <a:endParaRPr/>
          </a:p>
        </p:txBody>
      </p:sp>
      <p:sp>
        <p:nvSpPr>
          <p:cNvPr id="54" name="Google Shape;54;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d"/>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docs.google.com/spreadsheets/d/1iH0ZQt8UoCG1Rsi9G0tDKBGIhIMNQmJuZK4plNDST6k/edit?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drive.google.com/file/d/1vbQvK-5OtZ0VimNCzSeLaWsbmyjMmbgC/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B0A6"/>
        </a:solidFill>
        <a:effectLst/>
      </p:bgPr>
    </p:bg>
    <p:spTree>
      <p:nvGrpSpPr>
        <p:cNvPr id="1" name="Shape 60"/>
        <p:cNvGrpSpPr/>
        <p:nvPr/>
      </p:nvGrpSpPr>
      <p:grpSpPr>
        <a:xfrm>
          <a:off x="0" y="0"/>
          <a:ext cx="0" cy="0"/>
          <a:chOff x="0" y="0"/>
          <a:chExt cx="0" cy="0"/>
        </a:xfrm>
      </p:grpSpPr>
      <p:sp>
        <p:nvSpPr>
          <p:cNvPr id="61" name="Google Shape;61;p15"/>
          <p:cNvSpPr/>
          <p:nvPr/>
        </p:nvSpPr>
        <p:spPr>
          <a:xfrm>
            <a:off x="2464027" y="1138664"/>
            <a:ext cx="4050536" cy="3979652"/>
          </a:xfrm>
          <a:custGeom>
            <a:avLst/>
            <a:gdLst/>
            <a:ahLst/>
            <a:cxnLst/>
            <a:rect l="l" t="t" r="r" b="b"/>
            <a:pathLst>
              <a:path w="8101072" h="7959303" extrusionOk="0">
                <a:moveTo>
                  <a:pt x="0" y="0"/>
                </a:moveTo>
                <a:lnTo>
                  <a:pt x="8101072" y="0"/>
                </a:lnTo>
                <a:lnTo>
                  <a:pt x="8101072" y="7959303"/>
                </a:lnTo>
                <a:lnTo>
                  <a:pt x="0" y="7959303"/>
                </a:lnTo>
                <a:lnTo>
                  <a:pt x="0" y="0"/>
                </a:lnTo>
                <a:close/>
              </a:path>
            </a:pathLst>
          </a:custGeom>
          <a:blipFill rotWithShape="1">
            <a:blip r:embed="rId3">
              <a:alphaModFix amt="81000"/>
            </a:blip>
            <a:stretch>
              <a:fillRect/>
            </a:stretch>
          </a:blipFill>
          <a:ln>
            <a:noFill/>
          </a:ln>
        </p:spPr>
      </p:sp>
      <p:sp>
        <p:nvSpPr>
          <p:cNvPr id="62" name="Google Shape;62;p15"/>
          <p:cNvSpPr/>
          <p:nvPr/>
        </p:nvSpPr>
        <p:spPr>
          <a:xfrm>
            <a:off x="-1486429" y="-2463857"/>
            <a:ext cx="6794500" cy="6794500"/>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6669"/>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63" name="Google Shape;63;p15"/>
          <p:cNvSpPr/>
          <p:nvPr/>
        </p:nvSpPr>
        <p:spPr>
          <a:xfrm>
            <a:off x="3851993" y="167243"/>
            <a:ext cx="922357" cy="404684"/>
          </a:xfrm>
          <a:custGeom>
            <a:avLst/>
            <a:gdLst/>
            <a:ahLst/>
            <a:cxnLst/>
            <a:rect l="l" t="t" r="r" b="b"/>
            <a:pathLst>
              <a:path w="1844714" h="809368" extrusionOk="0">
                <a:moveTo>
                  <a:pt x="0" y="0"/>
                </a:moveTo>
                <a:lnTo>
                  <a:pt x="1844714" y="0"/>
                </a:lnTo>
                <a:lnTo>
                  <a:pt x="1844714" y="809368"/>
                </a:lnTo>
                <a:lnTo>
                  <a:pt x="0" y="809368"/>
                </a:lnTo>
                <a:lnTo>
                  <a:pt x="0" y="0"/>
                </a:lnTo>
                <a:close/>
              </a:path>
            </a:pathLst>
          </a:custGeom>
          <a:blipFill rotWithShape="1">
            <a:blip r:embed="rId4">
              <a:alphaModFix/>
            </a:blip>
            <a:stretch>
              <a:fillRect/>
            </a:stretch>
          </a:blipFill>
          <a:ln>
            <a:noFill/>
          </a:ln>
        </p:spPr>
      </p:sp>
      <p:cxnSp>
        <p:nvCxnSpPr>
          <p:cNvPr id="64" name="Google Shape;64;p15"/>
          <p:cNvCxnSpPr/>
          <p:nvPr/>
        </p:nvCxnSpPr>
        <p:spPr>
          <a:xfrm>
            <a:off x="4937899" y="230112"/>
            <a:ext cx="0" cy="279000"/>
          </a:xfrm>
          <a:prstGeom prst="straightConnector1">
            <a:avLst/>
          </a:prstGeom>
          <a:noFill/>
          <a:ln w="19050" cap="flat" cmpd="sng">
            <a:solidFill>
              <a:srgbClr val="FFFFFF"/>
            </a:solidFill>
            <a:prstDash val="solid"/>
            <a:round/>
            <a:headEnd type="none" w="sm" len="sm"/>
            <a:tailEnd type="none" w="sm" len="sm"/>
          </a:ln>
        </p:spPr>
      </p:cxnSp>
      <p:sp>
        <p:nvSpPr>
          <p:cNvPr id="65" name="Google Shape;65;p15"/>
          <p:cNvSpPr txBox="1"/>
          <p:nvPr/>
        </p:nvSpPr>
        <p:spPr>
          <a:xfrm>
            <a:off x="5099824" y="205086"/>
            <a:ext cx="2213100" cy="246300"/>
          </a:xfrm>
          <a:prstGeom prst="rect">
            <a:avLst/>
          </a:prstGeom>
          <a:noFill/>
          <a:ln>
            <a:noFill/>
          </a:ln>
        </p:spPr>
        <p:txBody>
          <a:bodyPr spcFirstLastPara="1" wrap="square" lIns="0" tIns="0" rIns="0" bIns="0" anchor="t" anchorCtr="0">
            <a:spAutoFit/>
          </a:bodyPr>
          <a:lstStyle/>
          <a:p>
            <a:pPr marL="0" marR="0" lvl="0" indent="0" algn="l" rtl="0">
              <a:lnSpc>
                <a:spcPct val="133012"/>
              </a:lnSpc>
              <a:spcBef>
                <a:spcPts val="0"/>
              </a:spcBef>
              <a:spcAft>
                <a:spcPts val="0"/>
              </a:spcAft>
              <a:buNone/>
            </a:pPr>
            <a:r>
              <a:rPr lang="id" sz="1600" b="0" i="0" u="none" strike="noStrike" cap="none">
                <a:solidFill>
                  <a:srgbClr val="FFFFFF"/>
                </a:solidFill>
                <a:latin typeface="Caveat"/>
                <a:ea typeface="Caveat"/>
                <a:cs typeface="Caveat"/>
                <a:sym typeface="Caveat"/>
              </a:rPr>
              <a:t>#RintisKarirImpian</a:t>
            </a:r>
            <a:endParaRPr sz="700"/>
          </a:p>
        </p:txBody>
      </p:sp>
      <p:pic>
        <p:nvPicPr>
          <p:cNvPr id="66" name="Google Shape;66;p15"/>
          <p:cNvPicPr preferRelativeResize="0"/>
          <p:nvPr/>
        </p:nvPicPr>
        <p:blipFill rotWithShape="1">
          <a:blip r:embed="rId5">
            <a:alphaModFix/>
          </a:blip>
          <a:srcRect l="56642"/>
          <a:stretch/>
        </p:blipFill>
        <p:spPr>
          <a:xfrm>
            <a:off x="0" y="-169046"/>
            <a:ext cx="3560601" cy="5481591"/>
          </a:xfrm>
          <a:prstGeom prst="rect">
            <a:avLst/>
          </a:prstGeom>
          <a:noFill/>
          <a:ln>
            <a:noFill/>
          </a:ln>
        </p:spPr>
      </p:pic>
      <p:sp>
        <p:nvSpPr>
          <p:cNvPr id="67" name="Google Shape;67;p15"/>
          <p:cNvSpPr/>
          <p:nvPr/>
        </p:nvSpPr>
        <p:spPr>
          <a:xfrm>
            <a:off x="3560603" y="1449959"/>
            <a:ext cx="7654829" cy="2243582"/>
          </a:xfrm>
          <a:custGeom>
            <a:avLst/>
            <a:gdLst/>
            <a:ahLst/>
            <a:cxnLst/>
            <a:rect l="l" t="t" r="r" b="b"/>
            <a:pathLst>
              <a:path w="15309658" h="4487164" extrusionOk="0">
                <a:moveTo>
                  <a:pt x="0" y="0"/>
                </a:moveTo>
                <a:lnTo>
                  <a:pt x="15309658" y="0"/>
                </a:lnTo>
                <a:lnTo>
                  <a:pt x="15309658" y="4487164"/>
                </a:lnTo>
                <a:lnTo>
                  <a:pt x="0" y="4487164"/>
                </a:lnTo>
                <a:lnTo>
                  <a:pt x="0" y="0"/>
                </a:lnTo>
                <a:close/>
              </a:path>
            </a:pathLst>
          </a:custGeom>
          <a:blipFill rotWithShape="1">
            <a:blip r:embed="rId6">
              <a:alphaModFix amt="70000"/>
            </a:blip>
            <a:stretch>
              <a:fillRect l="-22119"/>
            </a:stretch>
          </a:blipFill>
          <a:ln>
            <a:noFill/>
          </a:ln>
        </p:spPr>
      </p:sp>
      <p:sp>
        <p:nvSpPr>
          <p:cNvPr id="68" name="Google Shape;68;p15"/>
          <p:cNvSpPr txBox="1"/>
          <p:nvPr/>
        </p:nvSpPr>
        <p:spPr>
          <a:xfrm>
            <a:off x="3792125" y="1991150"/>
            <a:ext cx="5115900" cy="10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4800"/>
              <a:buFont typeface="Arial"/>
              <a:buNone/>
            </a:pPr>
            <a:r>
              <a:rPr lang="id" sz="4800" b="1">
                <a:solidFill>
                  <a:schemeClr val="lt1"/>
                </a:solidFill>
                <a:latin typeface="Roboto"/>
                <a:ea typeface="Roboto"/>
                <a:cs typeface="Roboto"/>
                <a:sym typeface="Roboto"/>
              </a:rPr>
              <a:t>SQL Basic 1</a:t>
            </a:r>
            <a:endParaRPr sz="5000" b="1">
              <a:solidFill>
                <a:schemeClr val="lt1"/>
              </a:solidFill>
              <a:latin typeface="Roboto"/>
              <a:ea typeface="Roboto"/>
              <a:cs typeface="Roboto"/>
              <a:sym typeface="Roboto"/>
            </a:endParaRPr>
          </a:p>
        </p:txBody>
      </p:sp>
      <p:sp>
        <p:nvSpPr>
          <p:cNvPr id="69" name="Google Shape;69;p15"/>
          <p:cNvSpPr txBox="1"/>
          <p:nvPr/>
        </p:nvSpPr>
        <p:spPr>
          <a:xfrm>
            <a:off x="3792125" y="799800"/>
            <a:ext cx="51159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id" sz="2000" b="1" i="0" u="none" strike="noStrike" cap="none">
                <a:solidFill>
                  <a:srgbClr val="FFFFFF"/>
                </a:solidFill>
                <a:latin typeface="Open Sans"/>
                <a:ea typeface="Open Sans"/>
                <a:cs typeface="Open Sans"/>
                <a:sym typeface="Open Sans"/>
              </a:rPr>
              <a:t>Portofolio - Intensive Bootcamp</a:t>
            </a:r>
            <a:endParaRPr sz="2300" b="1" i="0" u="none" strike="noStrike" cap="none">
              <a:solidFill>
                <a:srgbClr val="000000"/>
              </a:solidFill>
              <a:latin typeface="Open Sans"/>
              <a:ea typeface="Open Sans"/>
              <a:cs typeface="Open Sans"/>
              <a:sym typeface="Open Sans"/>
            </a:endParaRPr>
          </a:p>
        </p:txBody>
      </p:sp>
      <p:sp>
        <p:nvSpPr>
          <p:cNvPr id="70" name="Google Shape;70;p15"/>
          <p:cNvSpPr txBox="1"/>
          <p:nvPr/>
        </p:nvSpPr>
        <p:spPr>
          <a:xfrm>
            <a:off x="3476032" y="3812800"/>
            <a:ext cx="5667968"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id" sz="2000" b="1" i="0" u="none" strike="noStrike" cap="none" dirty="0">
                <a:solidFill>
                  <a:srgbClr val="FFFFFF"/>
                </a:solidFill>
                <a:latin typeface="Open Sans"/>
                <a:ea typeface="Open Sans"/>
                <a:cs typeface="Open Sans"/>
                <a:sym typeface="Open Sans"/>
              </a:rPr>
              <a:t>Owner: </a:t>
            </a:r>
            <a:r>
              <a:rPr lang="id" sz="2000" dirty="0">
                <a:solidFill>
                  <a:srgbClr val="FFFFFF"/>
                </a:solidFill>
                <a:latin typeface="Open Sans"/>
                <a:ea typeface="Open Sans"/>
                <a:cs typeface="Open Sans"/>
                <a:sym typeface="Open Sans"/>
              </a:rPr>
              <a:t>(</a:t>
            </a:r>
            <a:r>
              <a:rPr lang="en-US" sz="2000" dirty="0">
                <a:solidFill>
                  <a:srgbClr val="FFFFFF"/>
                </a:solidFill>
                <a:latin typeface="Open Sans"/>
                <a:ea typeface="Open Sans"/>
                <a:cs typeface="Open Sans"/>
                <a:sym typeface="Open Sans"/>
              </a:rPr>
              <a:t>Mochammad Azriel Rizky Syahputra</a:t>
            </a:r>
            <a:r>
              <a:rPr lang="id" sz="2000" dirty="0">
                <a:solidFill>
                  <a:srgbClr val="FFFFFF"/>
                </a:solidFill>
                <a:latin typeface="Open Sans"/>
                <a:ea typeface="Open Sans"/>
                <a:cs typeface="Open Sans"/>
                <a:sym typeface="Open Sans"/>
              </a:rPr>
              <a:t>)</a:t>
            </a:r>
            <a:endParaRPr sz="2300" b="0" i="0" u="none" strike="noStrike" cap="none" dirty="0">
              <a:solidFill>
                <a:srgbClr val="000000"/>
              </a:solidFill>
              <a:latin typeface="Open Sans"/>
              <a:ea typeface="Open Sans"/>
              <a:cs typeface="Open Sans"/>
              <a:sym typeface="Open Sans"/>
            </a:endParaRPr>
          </a:p>
        </p:txBody>
      </p:sp>
      <p:sp>
        <p:nvSpPr>
          <p:cNvPr id="71" name="Google Shape;71;p15"/>
          <p:cNvSpPr txBox="1"/>
          <p:nvPr/>
        </p:nvSpPr>
        <p:spPr>
          <a:xfrm>
            <a:off x="3792125" y="4412750"/>
            <a:ext cx="5115900" cy="45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id" sz="1400" b="0" i="0" u="none" strike="noStrike" cap="none">
                <a:solidFill>
                  <a:srgbClr val="000000"/>
                </a:solidFill>
                <a:highlight>
                  <a:srgbClr val="FFF2CC"/>
                </a:highlight>
                <a:latin typeface="Arial"/>
                <a:ea typeface="Arial"/>
                <a:cs typeface="Arial"/>
                <a:sym typeface="Arial"/>
              </a:rPr>
              <a:t>Build your skill and portfolio via myskill.id/bootcamp</a:t>
            </a:r>
            <a:endParaRPr sz="1400" b="0" i="0" u="none" strike="noStrike" cap="none">
              <a:solidFill>
                <a:srgbClr val="000000"/>
              </a:solidFill>
              <a:highlight>
                <a:srgbClr val="FFF2C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grpSp>
        <p:nvGrpSpPr>
          <p:cNvPr id="76" name="Google Shape;76;p16"/>
          <p:cNvGrpSpPr/>
          <p:nvPr/>
        </p:nvGrpSpPr>
        <p:grpSpPr>
          <a:xfrm>
            <a:off x="3854590" y="4740703"/>
            <a:ext cx="1434817" cy="389011"/>
            <a:chOff x="3248325" y="4588800"/>
            <a:chExt cx="2045939" cy="554700"/>
          </a:xfrm>
        </p:grpSpPr>
        <p:sp>
          <p:nvSpPr>
            <p:cNvPr id="77" name="Google Shape;77;p16"/>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16"/>
          <p:cNvGrpSpPr/>
          <p:nvPr/>
        </p:nvGrpSpPr>
        <p:grpSpPr>
          <a:xfrm>
            <a:off x="8325085" y="65154"/>
            <a:ext cx="763768" cy="752531"/>
            <a:chOff x="695950" y="3458000"/>
            <a:chExt cx="966550" cy="952450"/>
          </a:xfrm>
        </p:grpSpPr>
        <p:sp>
          <p:nvSpPr>
            <p:cNvPr id="81" name="Google Shape;81;p16"/>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6"/>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id"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91" name="Google Shape;91;p16"/>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2" name="Google Shape;92;p16"/>
          <p:cNvSpPr txBox="1"/>
          <p:nvPr/>
        </p:nvSpPr>
        <p:spPr>
          <a:xfrm>
            <a:off x="278025" y="454325"/>
            <a:ext cx="84621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id" sz="2800" b="1" i="0" u="none" strike="noStrike" cap="none">
                <a:solidFill>
                  <a:srgbClr val="17919B"/>
                </a:solidFill>
                <a:latin typeface="Roboto"/>
                <a:ea typeface="Roboto"/>
                <a:cs typeface="Roboto"/>
                <a:sym typeface="Roboto"/>
              </a:rPr>
              <a:t>Petunjuk Pengerjaan</a:t>
            </a:r>
            <a:endParaRPr sz="2800" b="1" i="0" u="none" strike="noStrike" cap="none">
              <a:solidFill>
                <a:srgbClr val="FFFFFF"/>
              </a:solidFill>
              <a:latin typeface="Roboto"/>
              <a:ea typeface="Roboto"/>
              <a:cs typeface="Roboto"/>
              <a:sym typeface="Roboto"/>
            </a:endParaRPr>
          </a:p>
        </p:txBody>
      </p:sp>
      <p:sp>
        <p:nvSpPr>
          <p:cNvPr id="93" name="Google Shape;93;p16"/>
          <p:cNvSpPr txBox="1"/>
          <p:nvPr/>
        </p:nvSpPr>
        <p:spPr>
          <a:xfrm>
            <a:off x="212775" y="1001700"/>
            <a:ext cx="8462100"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id" sz="1200" b="0" i="0" u="none" strike="noStrike" cap="none">
                <a:solidFill>
                  <a:srgbClr val="000000"/>
                </a:solidFill>
                <a:latin typeface="Roboto"/>
                <a:ea typeface="Roboto"/>
                <a:cs typeface="Roboto"/>
                <a:sym typeface="Roboto"/>
              </a:rPr>
              <a:t>Dokumen ini memang tidak open access untuk edit, maka silahkan copy file ini lalu kerjakanlah pada device masing-masing, dengan cara klik </a:t>
            </a:r>
            <a:r>
              <a:rPr lang="id" sz="1200" b="1" i="0" u="none" strike="noStrike" cap="none">
                <a:solidFill>
                  <a:srgbClr val="18919B"/>
                </a:solidFill>
                <a:latin typeface="Roboto"/>
                <a:ea typeface="Roboto"/>
                <a:cs typeface="Roboto"/>
                <a:sym typeface="Roboto"/>
              </a:rPr>
              <a:t>File</a:t>
            </a:r>
            <a:r>
              <a:rPr lang="id" sz="1200" b="0" i="0" u="none" strike="noStrike" cap="none">
                <a:solidFill>
                  <a:srgbClr val="000000"/>
                </a:solidFill>
                <a:latin typeface="Roboto"/>
                <a:ea typeface="Roboto"/>
                <a:cs typeface="Roboto"/>
                <a:sym typeface="Roboto"/>
              </a:rPr>
              <a:t> pada pojok kiri atas, pilih </a:t>
            </a:r>
            <a:r>
              <a:rPr lang="id" sz="1200" b="1" i="0" u="none" strike="noStrike" cap="none">
                <a:solidFill>
                  <a:srgbClr val="18919B"/>
                </a:solidFill>
                <a:latin typeface="Roboto"/>
                <a:ea typeface="Roboto"/>
                <a:cs typeface="Roboto"/>
                <a:sym typeface="Roboto"/>
              </a:rPr>
              <a:t>Make a Copy</a:t>
            </a:r>
            <a:r>
              <a:rPr lang="id" sz="1200" b="0" i="0" u="none" strike="noStrike" cap="none">
                <a:solidFill>
                  <a:srgbClr val="000000"/>
                </a:solidFill>
                <a:latin typeface="Roboto"/>
                <a:ea typeface="Roboto"/>
                <a:cs typeface="Roboto"/>
                <a:sym typeface="Roboto"/>
              </a:rPr>
              <a:t>. Setelah file berhasil di copy, ubah nama sesuai nama masing-masing.</a:t>
            </a:r>
            <a:br>
              <a:rPr lang="id" sz="1200" b="0" i="0" u="none" strike="noStrike" cap="none">
                <a:solidFill>
                  <a:srgbClr val="000000"/>
                </a:solidFill>
                <a:latin typeface="Roboto"/>
                <a:ea typeface="Roboto"/>
                <a:cs typeface="Roboto"/>
                <a:sym typeface="Roboto"/>
              </a:rPr>
            </a:br>
            <a:br>
              <a:rPr lang="id" sz="1200" b="0" i="0" u="none" strike="noStrike" cap="none">
                <a:solidFill>
                  <a:srgbClr val="000000"/>
                </a:solidFill>
                <a:latin typeface="Roboto"/>
                <a:ea typeface="Roboto"/>
                <a:cs typeface="Roboto"/>
                <a:sym typeface="Roboto"/>
              </a:rPr>
            </a:br>
            <a:r>
              <a:rPr lang="id" sz="1200" b="1" i="0" u="none" strike="noStrike" cap="none">
                <a:solidFill>
                  <a:srgbClr val="18919B"/>
                </a:solidFill>
                <a:latin typeface="Roboto"/>
                <a:ea typeface="Roboto"/>
                <a:cs typeface="Roboto"/>
                <a:sym typeface="Roboto"/>
              </a:rPr>
              <a:t>Untuk mengerjakan, perhatikan petunjuk dibawah ini:</a:t>
            </a:r>
            <a:endParaRPr sz="1200" b="1" i="0" u="none" strike="noStrike" cap="none">
              <a:solidFill>
                <a:srgbClr val="18919B"/>
              </a:solidFill>
              <a:latin typeface="Roboto"/>
              <a:ea typeface="Roboto"/>
              <a:cs typeface="Roboto"/>
              <a:sym typeface="Roboto"/>
            </a:endParaRPr>
          </a:p>
          <a:p>
            <a:pPr marL="457200" marR="0" lvl="0" indent="-304800" algn="l" rtl="0">
              <a:lnSpc>
                <a:spcPct val="100000"/>
              </a:lnSpc>
              <a:spcBef>
                <a:spcPts val="0"/>
              </a:spcBef>
              <a:spcAft>
                <a:spcPts val="0"/>
              </a:spcAft>
              <a:buClr>
                <a:schemeClr val="dk1"/>
              </a:buClr>
              <a:buSzPts val="1200"/>
              <a:buFont typeface="Roboto"/>
              <a:buAutoNum type="arabicPeriod"/>
            </a:pPr>
            <a:r>
              <a:rPr lang="id" sz="1200" b="0" i="0" u="none" strike="noStrike" cap="none">
                <a:solidFill>
                  <a:schemeClr val="dk1"/>
                </a:solidFill>
                <a:latin typeface="Roboto"/>
                <a:ea typeface="Roboto"/>
                <a:cs typeface="Roboto"/>
                <a:sym typeface="Roboto"/>
              </a:rPr>
              <a:t>Jawablah masing-masing pertanyaan </a:t>
            </a:r>
            <a:r>
              <a:rPr lang="id" sz="1200">
                <a:solidFill>
                  <a:schemeClr val="dk1"/>
                </a:solidFill>
                <a:latin typeface="Roboto"/>
                <a:ea typeface="Roboto"/>
                <a:cs typeface="Roboto"/>
                <a:sym typeface="Roboto"/>
              </a:rPr>
              <a:t>di slide selanjutnya</a:t>
            </a:r>
            <a:r>
              <a:rPr lang="id" sz="1200" b="0" i="0" u="none" strike="noStrike" cap="none">
                <a:solidFill>
                  <a:schemeClr val="dk1"/>
                </a:solidFill>
                <a:latin typeface="Roboto"/>
                <a:ea typeface="Roboto"/>
                <a:cs typeface="Roboto"/>
                <a:sym typeface="Roboto"/>
              </a:rPr>
              <a:t> berdasarkan pengetahuanmu dan berdasarkan apa yang kamu pahami pada materi tiap sesi. </a:t>
            </a:r>
            <a:endParaRPr sz="1200">
              <a:solidFill>
                <a:schemeClr val="dk1"/>
              </a:solidFill>
              <a:latin typeface="Roboto"/>
              <a:ea typeface="Roboto"/>
              <a:cs typeface="Roboto"/>
              <a:sym typeface="Roboto"/>
            </a:endParaRPr>
          </a:p>
          <a:p>
            <a:pPr marL="457200" marR="0" lvl="0" indent="-304800" algn="l" rtl="0">
              <a:lnSpc>
                <a:spcPct val="100000"/>
              </a:lnSpc>
              <a:spcBef>
                <a:spcPts val="0"/>
              </a:spcBef>
              <a:spcAft>
                <a:spcPts val="0"/>
              </a:spcAft>
              <a:buClr>
                <a:schemeClr val="dk1"/>
              </a:buClr>
              <a:buSzPts val="1200"/>
              <a:buFont typeface="Roboto"/>
              <a:buAutoNum type="arabicPeriod"/>
            </a:pPr>
            <a:r>
              <a:rPr lang="id" sz="1200" b="0" i="0" u="none" strike="noStrike" cap="none">
                <a:solidFill>
                  <a:schemeClr val="dk1"/>
                </a:solidFill>
                <a:latin typeface="Roboto"/>
                <a:ea typeface="Roboto"/>
                <a:cs typeface="Roboto"/>
                <a:sym typeface="Roboto"/>
              </a:rPr>
              <a:t>Set pengaturan akses file sebagai </a:t>
            </a:r>
            <a:r>
              <a:rPr lang="id" sz="1200" b="1" i="0" u="none" strike="noStrike" cap="none">
                <a:solidFill>
                  <a:srgbClr val="18919B"/>
                </a:solidFill>
                <a:latin typeface="Roboto"/>
                <a:ea typeface="Roboto"/>
                <a:cs typeface="Roboto"/>
                <a:sym typeface="Roboto"/>
              </a:rPr>
              <a:t>Publik</a:t>
            </a:r>
            <a:r>
              <a:rPr lang="id" sz="1200" b="0" i="0" u="none" strike="noStrike" cap="none">
                <a:solidFill>
                  <a:schemeClr val="dk1"/>
                </a:solidFill>
                <a:latin typeface="Roboto"/>
                <a:ea typeface="Roboto"/>
                <a:cs typeface="Roboto"/>
                <a:sym typeface="Roboto"/>
              </a:rPr>
              <a:t> namun cukup </a:t>
            </a:r>
            <a:r>
              <a:rPr lang="id" sz="1200" b="1" i="0" u="none" strike="noStrike" cap="none">
                <a:solidFill>
                  <a:srgbClr val="18919B"/>
                </a:solidFill>
                <a:latin typeface="Roboto"/>
                <a:ea typeface="Roboto"/>
                <a:cs typeface="Roboto"/>
                <a:sym typeface="Roboto"/>
              </a:rPr>
              <a:t>View Only </a:t>
            </a:r>
            <a:r>
              <a:rPr lang="id" sz="1200" b="0" i="0" u="none" strike="noStrike" cap="none">
                <a:solidFill>
                  <a:schemeClr val="dk1"/>
                </a:solidFill>
                <a:latin typeface="Roboto"/>
                <a:ea typeface="Roboto"/>
                <a:cs typeface="Roboto"/>
                <a:sym typeface="Roboto"/>
              </a:rPr>
              <a:t>agar tugas dapat dicek oleh Class Assistant.</a:t>
            </a:r>
            <a:endParaRPr sz="1200" b="0" i="0" u="none" strike="noStrike" cap="none">
              <a:solidFill>
                <a:schemeClr val="dk1"/>
              </a:solidFill>
              <a:latin typeface="Roboto"/>
              <a:ea typeface="Roboto"/>
              <a:cs typeface="Roboto"/>
              <a:sym typeface="Roboto"/>
            </a:endParaRPr>
          </a:p>
          <a:p>
            <a:pPr marL="457200" marR="0" lvl="0" indent="-304800" algn="l" rtl="0">
              <a:lnSpc>
                <a:spcPct val="100000"/>
              </a:lnSpc>
              <a:spcBef>
                <a:spcPts val="0"/>
              </a:spcBef>
              <a:spcAft>
                <a:spcPts val="0"/>
              </a:spcAft>
              <a:buClr>
                <a:schemeClr val="dk1"/>
              </a:buClr>
              <a:buSzPts val="1200"/>
              <a:buFont typeface="Roboto"/>
              <a:buAutoNum type="arabicPeriod"/>
            </a:pPr>
            <a:r>
              <a:rPr lang="id" sz="1200">
                <a:solidFill>
                  <a:schemeClr val="dk1"/>
                </a:solidFill>
                <a:latin typeface="Roboto"/>
                <a:ea typeface="Roboto"/>
                <a:cs typeface="Roboto"/>
                <a:sym typeface="Roboto"/>
              </a:rPr>
              <a:t>Silahkan kirim link sheet mini task berikut di form pengumpulan mini task yang sudah tersedia di </a:t>
            </a:r>
            <a:r>
              <a:rPr lang="id" sz="1200" u="sng">
                <a:solidFill>
                  <a:schemeClr val="hlink"/>
                </a:solidFill>
                <a:latin typeface="Roboto"/>
                <a:ea typeface="Roboto"/>
                <a:cs typeface="Roboto"/>
                <a:sym typeface="Roboto"/>
                <a:hlinkClick r:id="rId4"/>
              </a:rPr>
              <a:t>To Do List bootcamp Data Analysis batch 19</a:t>
            </a:r>
            <a:r>
              <a:rPr lang="id"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marL="457200" marR="0" lvl="0" indent="-304800" algn="l" rtl="0">
              <a:lnSpc>
                <a:spcPct val="100000"/>
              </a:lnSpc>
              <a:spcBef>
                <a:spcPts val="0"/>
              </a:spcBef>
              <a:spcAft>
                <a:spcPts val="0"/>
              </a:spcAft>
              <a:buClr>
                <a:schemeClr val="dk1"/>
              </a:buClr>
              <a:buSzPts val="1200"/>
              <a:buFont typeface="Roboto"/>
              <a:buAutoNum type="arabicPeriod"/>
            </a:pPr>
            <a:r>
              <a:rPr lang="id" sz="1200" b="0" i="0" u="none" strike="noStrike" cap="none">
                <a:solidFill>
                  <a:schemeClr val="dk1"/>
                </a:solidFill>
                <a:latin typeface="Roboto"/>
                <a:ea typeface="Roboto"/>
                <a:cs typeface="Roboto"/>
                <a:sym typeface="Roboto"/>
              </a:rPr>
              <a:t>Upload pekerjaanmu di LinkedIn dan tag </a:t>
            </a:r>
            <a:r>
              <a:rPr lang="id" sz="1200" b="1" i="0" u="none" strike="noStrike" cap="none">
                <a:solidFill>
                  <a:srgbClr val="18919B"/>
                </a:solidFill>
                <a:latin typeface="Roboto"/>
                <a:ea typeface="Roboto"/>
                <a:cs typeface="Roboto"/>
                <a:sym typeface="Roboto"/>
              </a:rPr>
              <a:t>@MySkill</a:t>
            </a:r>
            <a:r>
              <a:rPr lang="id" sz="1200" b="0" i="0" u="none" strike="noStrike" cap="none">
                <a:solidFill>
                  <a:schemeClr val="dk1"/>
                </a:solidFill>
                <a:latin typeface="Roboto"/>
                <a:ea typeface="Roboto"/>
                <a:cs typeface="Roboto"/>
                <a:sym typeface="Roboto"/>
              </a:rPr>
              <a:t> juga </a:t>
            </a:r>
            <a:r>
              <a:rPr lang="id" sz="1200" b="1" i="0" u="none" strike="noStrike" cap="none">
                <a:solidFill>
                  <a:srgbClr val="18919B"/>
                </a:solidFill>
                <a:latin typeface="Roboto"/>
                <a:ea typeface="Roboto"/>
                <a:cs typeface="Roboto"/>
                <a:sym typeface="Roboto"/>
              </a:rPr>
              <a:t>Class Assistant</a:t>
            </a:r>
            <a:r>
              <a:rPr lang="id" sz="1200" b="0" i="0" u="none" strike="noStrike" cap="none">
                <a:solidFill>
                  <a:schemeClr val="dk1"/>
                </a:solidFill>
                <a:latin typeface="Roboto"/>
                <a:ea typeface="Roboto"/>
                <a:cs typeface="Roboto"/>
                <a:sym typeface="Roboto"/>
              </a:rPr>
              <a:t> yang mendampingi serta </a:t>
            </a:r>
            <a:r>
              <a:rPr lang="id" sz="1200" b="1" i="0" u="none" strike="noStrike" cap="none">
                <a:solidFill>
                  <a:srgbClr val="18919B"/>
                </a:solidFill>
                <a:latin typeface="Roboto"/>
                <a:ea typeface="Roboto"/>
                <a:cs typeface="Roboto"/>
                <a:sym typeface="Roboto"/>
              </a:rPr>
              <a:t>Tutor</a:t>
            </a:r>
            <a:r>
              <a:rPr lang="id" sz="1200" b="0" i="0" u="none" strike="noStrike" cap="none">
                <a:solidFill>
                  <a:schemeClr val="dk1"/>
                </a:solidFill>
                <a:latin typeface="Roboto"/>
                <a:ea typeface="Roboto"/>
                <a:cs typeface="Roboto"/>
                <a:sym typeface="Roboto"/>
              </a:rPr>
              <a:t> yang mengajar di sesi kelas. Yang di upload boleh berupa file PPT, maupun screenshot dari file ini.</a:t>
            </a:r>
            <a:endParaRPr sz="1200" b="1"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endParaRPr sz="12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17"/>
          <p:cNvGrpSpPr/>
          <p:nvPr/>
        </p:nvGrpSpPr>
        <p:grpSpPr>
          <a:xfrm>
            <a:off x="3854590" y="4740700"/>
            <a:ext cx="1434817" cy="389011"/>
            <a:chOff x="3248325" y="4588800"/>
            <a:chExt cx="2045939" cy="554700"/>
          </a:xfrm>
        </p:grpSpPr>
        <p:sp>
          <p:nvSpPr>
            <p:cNvPr id="99" name="Google Shape;99;p17"/>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p:cNvGrpSpPr/>
          <p:nvPr/>
        </p:nvGrpSpPr>
        <p:grpSpPr>
          <a:xfrm>
            <a:off x="8325085" y="65157"/>
            <a:ext cx="763768" cy="752531"/>
            <a:chOff x="695950" y="3458000"/>
            <a:chExt cx="966550" cy="952450"/>
          </a:xfrm>
        </p:grpSpPr>
        <p:sp>
          <p:nvSpPr>
            <p:cNvPr id="103" name="Google Shape;103;p17"/>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p:cNvSpPr txBox="1">
            <a:spLocks noGrp="1"/>
          </p:cNvSpPr>
          <p:nvPr>
            <p:ph type="ctrTitle"/>
          </p:nvPr>
        </p:nvSpPr>
        <p:spPr>
          <a:xfrm>
            <a:off x="311700" y="445025"/>
            <a:ext cx="852060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id" sz="1820" b="1" dirty="0">
                <a:solidFill>
                  <a:srgbClr val="18919B"/>
                </a:solidFill>
                <a:latin typeface="Roboto"/>
                <a:ea typeface="Roboto"/>
                <a:cs typeface="Roboto"/>
                <a:sym typeface="Roboto"/>
              </a:rPr>
              <a:t>SQL Basic 1</a:t>
            </a:r>
            <a:endParaRPr sz="1820" b="1" dirty="0">
              <a:solidFill>
                <a:srgbClr val="18919B"/>
              </a:solidFill>
              <a:latin typeface="Roboto"/>
              <a:ea typeface="Roboto"/>
              <a:cs typeface="Roboto"/>
              <a:sym typeface="Roboto"/>
            </a:endParaRPr>
          </a:p>
        </p:txBody>
      </p:sp>
      <p:sp>
        <p:nvSpPr>
          <p:cNvPr id="115" name="Google Shape;115;p17"/>
          <p:cNvSpPr txBox="1"/>
          <p:nvPr/>
        </p:nvSpPr>
        <p:spPr>
          <a:xfrm>
            <a:off x="311700" y="1425125"/>
            <a:ext cx="85206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dirty="0">
                <a:latin typeface="Roboto"/>
                <a:ea typeface="Roboto"/>
                <a:cs typeface="Roboto"/>
                <a:sym typeface="Roboto"/>
              </a:rPr>
              <a:t>Kamu baru saja di</a:t>
            </a:r>
            <a:r>
              <a:rPr lang="id" i="1" dirty="0">
                <a:latin typeface="Roboto"/>
                <a:ea typeface="Roboto"/>
                <a:cs typeface="Roboto"/>
                <a:sym typeface="Roboto"/>
              </a:rPr>
              <a:t>hire</a:t>
            </a:r>
            <a:r>
              <a:rPr lang="id" dirty="0">
                <a:latin typeface="Roboto"/>
                <a:ea typeface="Roboto"/>
                <a:cs typeface="Roboto"/>
                <a:sym typeface="Roboto"/>
              </a:rPr>
              <a:t> oleh online store kecil-kecilan bernama Tokopaedi milik pak Edi sebagai data analyst. Namun sayangnya Tokopaedi belum memiliki sistem database sehingga kamu membangunnya dari awal. Maka dari itu tugas pertama kamu sebagai data analyst adalah:</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id" dirty="0">
                <a:latin typeface="Roboto"/>
                <a:ea typeface="Roboto"/>
                <a:cs typeface="Roboto"/>
                <a:sym typeface="Roboto"/>
              </a:rPr>
              <a:t>Gunakan </a:t>
            </a:r>
            <a:r>
              <a:rPr lang="id" u="sng" dirty="0">
                <a:solidFill>
                  <a:schemeClr val="hlink"/>
                </a:solidFill>
                <a:latin typeface="Roboto"/>
                <a:ea typeface="Roboto"/>
                <a:cs typeface="Roboto"/>
                <a:sym typeface="Roboto"/>
                <a:hlinkClick r:id="rId4"/>
              </a:rPr>
              <a:t>file ini</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id" dirty="0">
                <a:latin typeface="Roboto"/>
                <a:ea typeface="Roboto"/>
                <a:cs typeface="Roboto"/>
                <a:sym typeface="Roboto"/>
              </a:rPr>
              <a:t>Membuat database bernama tokopaedi pada PostgreSQL/BigQuery</a:t>
            </a:r>
            <a:endParaRPr dirty="0">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id" dirty="0">
                <a:latin typeface="Roboto"/>
                <a:ea typeface="Roboto"/>
                <a:cs typeface="Roboto"/>
                <a:sym typeface="Roboto"/>
              </a:rPr>
              <a:t>Membuat tabel bernama orders dengan kolomnya sebagai berikut (tips: tentukan terlebih dahulu tipe data dari setiap kolom berdasarkan nilai inputnya)</a:t>
            </a:r>
            <a:endParaRPr dirty="0">
              <a:latin typeface="Roboto"/>
              <a:ea typeface="Roboto"/>
              <a:cs typeface="Roboto"/>
              <a:sym typeface="Roboto"/>
            </a:endParaRPr>
          </a:p>
        </p:txBody>
      </p:sp>
      <p:pic>
        <p:nvPicPr>
          <p:cNvPr id="116" name="Google Shape;116;p17"/>
          <p:cNvPicPr preferRelativeResize="0"/>
          <p:nvPr/>
        </p:nvPicPr>
        <p:blipFill>
          <a:blip r:embed="rId5">
            <a:alphaModFix/>
          </a:blip>
          <a:stretch>
            <a:fillRect/>
          </a:stretch>
        </p:blipFill>
        <p:spPr>
          <a:xfrm>
            <a:off x="0" y="3417830"/>
            <a:ext cx="9144003" cy="598289"/>
          </a:xfrm>
          <a:prstGeom prst="rect">
            <a:avLst/>
          </a:prstGeom>
          <a:noFill/>
          <a:ln>
            <a:noFill/>
          </a:ln>
        </p:spPr>
      </p:pic>
      <p:sp>
        <p:nvSpPr>
          <p:cNvPr id="117" name="Google Shape;117;p17"/>
          <p:cNvSpPr txBox="1"/>
          <p:nvPr/>
        </p:nvSpPr>
        <p:spPr>
          <a:xfrm>
            <a:off x="2974050" y="4016125"/>
            <a:ext cx="3195900" cy="27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d" sz="600" i="1"/>
              <a:t>Nama kolom ditandai dengan warna hijau, contoh input ada di baris berikutnya</a:t>
            </a:r>
            <a:endParaRPr sz="6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B5B908B-B2DD-0D0C-F4CC-37A871F2C468}"/>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3959F51F-5000-82F9-7100-E304F9BEFCD0}"/>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5A08F169-5DCA-AE3C-4B5D-8F3CAF3E323A}"/>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C95AB5C5-0A96-52C4-CA55-9697F366D0C7}"/>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9EA52521-FC6E-A556-7A2B-906F281F2282}"/>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1F2FC66C-D1E9-74B2-9546-7284568C9FF7}"/>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984BD5ED-7C6B-B2A2-07C6-BDED1A2AAAAD}"/>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06F3B216-32B8-DA71-9922-7D3821EC8367}"/>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C3A72E39-F6DC-E8A0-B58C-2E194DF66ABF}"/>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4A7407A0-D939-95AD-BBDB-3790DA57C1FB}"/>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F4405868-09AE-53B4-E33E-46C716AF5629}"/>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B0CAEB1E-3BF7-912F-2E9D-B1FD84FB4399}"/>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79C92765-3C39-22C5-EA1D-CDE92EF06759}"/>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8BAF118A-9839-1676-72F7-E69B9E220F25}"/>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67344646-9258-0F7C-DD0B-86CA11A0121E}"/>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FB13170E-CD77-203B-74B3-A22D3A3E2131}"/>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BBAFBAE1-7B4F-864A-A799-1FA8DDC635F4}"/>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a:extLst>
              <a:ext uri="{FF2B5EF4-FFF2-40B4-BE49-F238E27FC236}">
                <a16:creationId xmlns:a16="http://schemas.microsoft.com/office/drawing/2014/main" id="{E3A9E391-482F-9AB2-74F8-C078472C48FF}"/>
              </a:ext>
            </a:extLst>
          </p:cNvPr>
          <p:cNvSpPr txBox="1">
            <a:spLocks noGrp="1"/>
          </p:cNvSpPr>
          <p:nvPr>
            <p:ph type="ctrTitle"/>
          </p:nvPr>
        </p:nvSpPr>
        <p:spPr>
          <a:xfrm>
            <a:off x="212775" y="11998"/>
            <a:ext cx="830265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b="1" dirty="0">
                <a:solidFill>
                  <a:srgbClr val="18919B"/>
                </a:solidFill>
                <a:latin typeface="Roboto"/>
                <a:ea typeface="Roboto"/>
                <a:cs typeface="Roboto"/>
                <a:sym typeface="Roboto"/>
              </a:rPr>
              <a:t>Membuat Database </a:t>
            </a:r>
            <a:endParaRPr sz="1820" b="1" dirty="0">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C13FC73C-D4A7-E04E-2989-45ACED50C5B5}"/>
              </a:ext>
            </a:extLst>
          </p:cNvPr>
          <p:cNvPicPr>
            <a:picLocks noChangeAspect="1"/>
          </p:cNvPicPr>
          <p:nvPr/>
        </p:nvPicPr>
        <p:blipFill>
          <a:blip r:embed="rId4"/>
          <a:stretch>
            <a:fillRect/>
          </a:stretch>
        </p:blipFill>
        <p:spPr>
          <a:xfrm>
            <a:off x="3995056" y="924805"/>
            <a:ext cx="5093797" cy="2449286"/>
          </a:xfrm>
          <a:prstGeom prst="rect">
            <a:avLst/>
          </a:prstGeom>
        </p:spPr>
      </p:pic>
      <p:sp>
        <p:nvSpPr>
          <p:cNvPr id="4" name="Google Shape;115;p17">
            <a:extLst>
              <a:ext uri="{FF2B5EF4-FFF2-40B4-BE49-F238E27FC236}">
                <a16:creationId xmlns:a16="http://schemas.microsoft.com/office/drawing/2014/main" id="{20D12A0D-24B8-7319-9840-B24F57DD8595}"/>
              </a:ext>
            </a:extLst>
          </p:cNvPr>
          <p:cNvSpPr txBox="1"/>
          <p:nvPr/>
        </p:nvSpPr>
        <p:spPr>
          <a:xfrm>
            <a:off x="347304" y="924805"/>
            <a:ext cx="3450053"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tx1"/>
                </a:solidFill>
                <a:effectLst/>
                <a:latin typeface="+mn-lt"/>
              </a:rPr>
              <a:t>Create database adalah </a:t>
            </a:r>
            <a:r>
              <a:rPr lang="en-US" dirty="0" err="1">
                <a:solidFill>
                  <a:schemeClr val="tx1"/>
                </a:solidFill>
                <a:effectLst/>
                <a:latin typeface="+mn-lt"/>
              </a:rPr>
              <a:t>perintah</a:t>
            </a:r>
            <a:r>
              <a:rPr lang="en-US" dirty="0">
                <a:solidFill>
                  <a:schemeClr val="tx1"/>
                </a:solidFill>
                <a:effectLst/>
                <a:latin typeface="+mn-lt"/>
              </a:rPr>
              <a:t> untuk membuat database baru menggunakan Bahasa </a:t>
            </a:r>
            <a:r>
              <a:rPr lang="en-US" dirty="0" err="1">
                <a:solidFill>
                  <a:schemeClr val="tx1"/>
                </a:solidFill>
                <a:effectLst/>
                <a:latin typeface="+mn-lt"/>
              </a:rPr>
              <a:t>Kueri</a:t>
            </a:r>
            <a:r>
              <a:rPr lang="en-US" dirty="0">
                <a:solidFill>
                  <a:schemeClr val="tx1"/>
                </a:solidFill>
                <a:effectLst/>
                <a:latin typeface="+mn-lt"/>
              </a:rPr>
              <a:t> </a:t>
            </a:r>
            <a:r>
              <a:rPr lang="en-US" dirty="0" err="1">
                <a:solidFill>
                  <a:schemeClr val="tx1"/>
                </a:solidFill>
                <a:effectLst/>
                <a:latin typeface="+mn-lt"/>
              </a:rPr>
              <a:t>Terstruktur</a:t>
            </a:r>
            <a:r>
              <a:rPr lang="en-US" dirty="0">
                <a:solidFill>
                  <a:schemeClr val="tx1"/>
                </a:solidFill>
                <a:effectLst/>
                <a:latin typeface="+mn-lt"/>
              </a:rPr>
              <a:t> (SQL). </a:t>
            </a:r>
            <a:endParaRPr dirty="0">
              <a:solidFill>
                <a:schemeClr val="tx1"/>
              </a:solidFill>
              <a:latin typeface="+mn-lt"/>
              <a:ea typeface="Roboto"/>
              <a:cs typeface="Roboto"/>
              <a:sym typeface="Roboto"/>
            </a:endParaRPr>
          </a:p>
        </p:txBody>
      </p:sp>
    </p:spTree>
    <p:extLst>
      <p:ext uri="{BB962C8B-B14F-4D97-AF65-F5344CB8AC3E}">
        <p14:creationId xmlns:p14="http://schemas.microsoft.com/office/powerpoint/2010/main" val="233554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51CF01C1-4887-6D82-2962-158CEA9932D7}"/>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8B57AFB4-0964-7626-C5CE-20659193C4D4}"/>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E93EAE53-2F85-142B-8B14-1CCB8BBE7406}"/>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D1CD0FFC-8EDB-A41A-2584-C92C60B27119}"/>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29233C3A-27E1-C6D1-6CDB-EDF0EE8FE7BA}"/>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6F60B3DD-0FB3-0CB0-3F41-42481EAB6428}"/>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48323C51-DC6C-6E07-A975-5186F00ADD88}"/>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C8B6BDCE-1BF1-C74C-C66D-746239579251}"/>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21DC9C6A-DEF9-5F2E-CAB3-77B278F2B110}"/>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85EFA0A1-5B24-74ED-19D4-EB3902753832}"/>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C574E323-2991-1D90-EC99-EB26CD6EB8B9}"/>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3EC6CC80-DBC1-5683-2496-D5FD94534B0C}"/>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8D4C49C1-000B-DA1E-5421-40C7C667980A}"/>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8F33E70D-EFE4-C6C1-2583-E3673F985FA6}"/>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9F60E759-9F79-38FE-E9CD-8F09287E3E7B}"/>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2FCF17CB-7392-143D-EFD3-0307FD0652A2}"/>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96E6689B-4B26-CBD2-BD15-BBF1DA35322D}"/>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a:extLst>
              <a:ext uri="{FF2B5EF4-FFF2-40B4-BE49-F238E27FC236}">
                <a16:creationId xmlns:a16="http://schemas.microsoft.com/office/drawing/2014/main" id="{C9FB76F9-30A9-580F-B6F8-88CFF6920892}"/>
              </a:ext>
            </a:extLst>
          </p:cNvPr>
          <p:cNvSpPr txBox="1">
            <a:spLocks noGrp="1"/>
          </p:cNvSpPr>
          <p:nvPr>
            <p:ph type="ctrTitle"/>
          </p:nvPr>
        </p:nvSpPr>
        <p:spPr>
          <a:xfrm>
            <a:off x="212775" y="11998"/>
            <a:ext cx="830265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b="1" dirty="0">
                <a:solidFill>
                  <a:srgbClr val="18919B"/>
                </a:solidFill>
                <a:latin typeface="Roboto"/>
                <a:ea typeface="Roboto"/>
                <a:cs typeface="Roboto"/>
                <a:sym typeface="Roboto"/>
              </a:rPr>
              <a:t>Membuat Tabel </a:t>
            </a:r>
            <a:endParaRPr sz="1820" b="1" dirty="0">
              <a:solidFill>
                <a:srgbClr val="18919B"/>
              </a:solidFill>
              <a:latin typeface="Roboto"/>
              <a:ea typeface="Roboto"/>
              <a:cs typeface="Roboto"/>
              <a:sym typeface="Roboto"/>
            </a:endParaRPr>
          </a:p>
        </p:txBody>
      </p:sp>
      <p:sp>
        <p:nvSpPr>
          <p:cNvPr id="4" name="Google Shape;115;p17">
            <a:extLst>
              <a:ext uri="{FF2B5EF4-FFF2-40B4-BE49-F238E27FC236}">
                <a16:creationId xmlns:a16="http://schemas.microsoft.com/office/drawing/2014/main" id="{841D6DE0-60F3-005F-8A75-09A0E4D2FAC4}"/>
              </a:ext>
            </a:extLst>
          </p:cNvPr>
          <p:cNvSpPr txBox="1"/>
          <p:nvPr/>
        </p:nvSpPr>
        <p:spPr>
          <a:xfrm>
            <a:off x="347304" y="924805"/>
            <a:ext cx="3450053"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0" i="0" dirty="0">
                <a:solidFill>
                  <a:schemeClr val="tx1"/>
                </a:solidFill>
                <a:effectLst/>
                <a:latin typeface="+mn-lt"/>
              </a:rPr>
              <a:t>Create table adalah </a:t>
            </a:r>
            <a:r>
              <a:rPr lang="en-US" dirty="0" err="1">
                <a:solidFill>
                  <a:schemeClr val="tx1"/>
                </a:solidFill>
                <a:latin typeface="+mn-lt"/>
              </a:rPr>
              <a:t>perintah</a:t>
            </a:r>
            <a:r>
              <a:rPr lang="en-US" dirty="0">
                <a:solidFill>
                  <a:schemeClr val="tx1"/>
                </a:solidFill>
                <a:latin typeface="+mn-lt"/>
              </a:rPr>
              <a:t> dalam SQL yang digunakan untuk membuat tabel baru dalam basis data</a:t>
            </a:r>
            <a:r>
              <a:rPr lang="en-US" b="0" i="0" dirty="0">
                <a:solidFill>
                  <a:schemeClr val="tx1"/>
                </a:solidFill>
                <a:effectLst/>
                <a:latin typeface="+mn-lt"/>
              </a:rPr>
              <a:t>.</a:t>
            </a:r>
            <a:endParaRPr dirty="0">
              <a:solidFill>
                <a:schemeClr val="tx1"/>
              </a:solidFill>
              <a:latin typeface="+mn-lt"/>
              <a:ea typeface="Roboto"/>
              <a:cs typeface="Roboto"/>
              <a:sym typeface="Roboto"/>
            </a:endParaRPr>
          </a:p>
        </p:txBody>
      </p:sp>
      <p:pic>
        <p:nvPicPr>
          <p:cNvPr id="5" name="Picture 4">
            <a:extLst>
              <a:ext uri="{FF2B5EF4-FFF2-40B4-BE49-F238E27FC236}">
                <a16:creationId xmlns:a16="http://schemas.microsoft.com/office/drawing/2014/main" id="{035FE269-E834-2BAC-1317-E7B785CD8732}"/>
              </a:ext>
            </a:extLst>
          </p:cNvPr>
          <p:cNvPicPr>
            <a:picLocks noChangeAspect="1"/>
          </p:cNvPicPr>
          <p:nvPr/>
        </p:nvPicPr>
        <p:blipFill>
          <a:blip r:embed="rId4"/>
          <a:stretch>
            <a:fillRect/>
          </a:stretch>
        </p:blipFill>
        <p:spPr>
          <a:xfrm>
            <a:off x="3797357" y="981942"/>
            <a:ext cx="5131558" cy="3657600"/>
          </a:xfrm>
          <a:prstGeom prst="rect">
            <a:avLst/>
          </a:prstGeom>
        </p:spPr>
      </p:pic>
    </p:spTree>
    <p:extLst>
      <p:ext uri="{BB962C8B-B14F-4D97-AF65-F5344CB8AC3E}">
        <p14:creationId xmlns:p14="http://schemas.microsoft.com/office/powerpoint/2010/main" val="32775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6672079-2B87-DCD0-D914-85AF373ED1F6}"/>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9D06D6F0-9F62-8E16-04FE-53572B7E617F}"/>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F8B4F958-80F4-2C94-6593-878DDD6C8B1D}"/>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915D99CD-53AC-B441-F090-2E797C5A1438}"/>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471BC894-8B1D-BF82-AADF-2A62FB272CB9}"/>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21A11CEE-5A31-D54D-A6FA-565A034F4117}"/>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13D20C68-BAAE-E04C-D224-978E3A01638B}"/>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67EA3110-BB29-183B-2020-01C9FB4F73E4}"/>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6BCCAF10-6BDD-7F60-6468-D3688E27958A}"/>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4416E107-1181-C872-ADC9-31492AA32A68}"/>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DD4654A5-3608-7060-9A5F-2B2B52918998}"/>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5A72CB76-6A01-385B-C343-D1B4689D29DA}"/>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97985D67-3214-4BF8-2200-9101FA35BD78}"/>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F3A53332-1008-CF5F-AF43-6644A97E0E5D}"/>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E88FC02F-E12E-A67F-4B8D-97A7963C0133}"/>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D4F51D15-4FB8-EFB3-C15B-16F127C72DA9}"/>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3873059E-EB32-9B8A-CFC3-D02B25245DDF}"/>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a:extLst>
              <a:ext uri="{FF2B5EF4-FFF2-40B4-BE49-F238E27FC236}">
                <a16:creationId xmlns:a16="http://schemas.microsoft.com/office/drawing/2014/main" id="{B552532C-AABD-35DA-E2DD-E25B9E7A0EF5}"/>
              </a:ext>
            </a:extLst>
          </p:cNvPr>
          <p:cNvSpPr txBox="1">
            <a:spLocks noGrp="1"/>
          </p:cNvSpPr>
          <p:nvPr>
            <p:ph type="ctrTitle"/>
          </p:nvPr>
        </p:nvSpPr>
        <p:spPr>
          <a:xfrm>
            <a:off x="212775" y="11998"/>
            <a:ext cx="830265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b="1" dirty="0" err="1">
                <a:solidFill>
                  <a:srgbClr val="18919B"/>
                </a:solidFill>
                <a:latin typeface="Roboto"/>
                <a:ea typeface="Roboto"/>
                <a:cs typeface="Roboto"/>
                <a:sym typeface="Roboto"/>
              </a:rPr>
              <a:t>Menambah</a:t>
            </a:r>
            <a:r>
              <a:rPr lang="en-US" sz="1820" b="1" dirty="0">
                <a:solidFill>
                  <a:srgbClr val="18919B"/>
                </a:solidFill>
                <a:latin typeface="Roboto"/>
                <a:ea typeface="Roboto"/>
                <a:cs typeface="Roboto"/>
                <a:sym typeface="Roboto"/>
              </a:rPr>
              <a:t> data ke tabel</a:t>
            </a:r>
            <a:endParaRPr sz="1820" b="1" dirty="0">
              <a:solidFill>
                <a:srgbClr val="18919B"/>
              </a:solidFill>
              <a:latin typeface="Roboto"/>
              <a:ea typeface="Roboto"/>
              <a:cs typeface="Roboto"/>
              <a:sym typeface="Roboto"/>
            </a:endParaRPr>
          </a:p>
        </p:txBody>
      </p:sp>
      <p:sp>
        <p:nvSpPr>
          <p:cNvPr id="4" name="Google Shape;115;p17">
            <a:extLst>
              <a:ext uri="{FF2B5EF4-FFF2-40B4-BE49-F238E27FC236}">
                <a16:creationId xmlns:a16="http://schemas.microsoft.com/office/drawing/2014/main" id="{44C24EEF-5E44-4B57-5B4E-57CDD9B4D14B}"/>
              </a:ext>
            </a:extLst>
          </p:cNvPr>
          <p:cNvSpPr txBox="1"/>
          <p:nvPr/>
        </p:nvSpPr>
        <p:spPr>
          <a:xfrm>
            <a:off x="271102" y="924805"/>
            <a:ext cx="3450053"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0" i="0" dirty="0" err="1">
                <a:solidFill>
                  <a:schemeClr val="tx1"/>
                </a:solidFill>
                <a:effectLst/>
                <a:latin typeface="+mn-lt"/>
              </a:rPr>
              <a:t>Perintah</a:t>
            </a:r>
            <a:r>
              <a:rPr lang="en-US" b="0" i="0" dirty="0">
                <a:solidFill>
                  <a:schemeClr val="tx1"/>
                </a:solidFill>
                <a:effectLst/>
                <a:latin typeface="+mn-lt"/>
              </a:rPr>
              <a:t> INSERT INTO VALUES adalah </a:t>
            </a:r>
            <a:r>
              <a:rPr lang="en-US" b="0" i="0" dirty="0" err="1">
                <a:solidFill>
                  <a:schemeClr val="tx1"/>
                </a:solidFill>
                <a:effectLst/>
                <a:latin typeface="+mn-lt"/>
              </a:rPr>
              <a:t>perintah</a:t>
            </a:r>
            <a:r>
              <a:rPr lang="en-US" b="0" i="0" dirty="0">
                <a:solidFill>
                  <a:schemeClr val="tx1"/>
                </a:solidFill>
                <a:effectLst/>
                <a:latin typeface="+mn-lt"/>
              </a:rPr>
              <a:t> dalam SQL untuk </a:t>
            </a:r>
            <a:r>
              <a:rPr lang="en-US" b="0" i="0" dirty="0" err="1">
                <a:solidFill>
                  <a:schemeClr val="tx1"/>
                </a:solidFill>
                <a:effectLst/>
                <a:latin typeface="+mn-lt"/>
              </a:rPr>
              <a:t>menambahkan</a:t>
            </a:r>
            <a:r>
              <a:rPr lang="en-US" b="0" i="0" dirty="0">
                <a:solidFill>
                  <a:schemeClr val="tx1"/>
                </a:solidFill>
                <a:effectLst/>
                <a:latin typeface="+mn-lt"/>
              </a:rPr>
              <a:t> data baru ke dalam tabel database. </a:t>
            </a:r>
            <a:r>
              <a:rPr lang="en-US" b="0" i="0" dirty="0" err="1">
                <a:solidFill>
                  <a:schemeClr val="tx1"/>
                </a:solidFill>
                <a:effectLst/>
                <a:latin typeface="+mn-lt"/>
              </a:rPr>
              <a:t>Perintah</a:t>
            </a:r>
            <a:r>
              <a:rPr lang="en-US" b="0" i="0" dirty="0">
                <a:solidFill>
                  <a:schemeClr val="tx1"/>
                </a:solidFill>
                <a:effectLst/>
                <a:latin typeface="+mn-lt"/>
              </a:rPr>
              <a:t> ini digunakan untuk </a:t>
            </a:r>
            <a:r>
              <a:rPr lang="en-US" b="0" i="0" dirty="0" err="1">
                <a:solidFill>
                  <a:schemeClr val="tx1"/>
                </a:solidFill>
                <a:effectLst/>
                <a:latin typeface="+mn-lt"/>
              </a:rPr>
              <a:t>menambahkan</a:t>
            </a:r>
            <a:r>
              <a:rPr lang="en-US" b="0" i="0" dirty="0">
                <a:solidFill>
                  <a:schemeClr val="tx1"/>
                </a:solidFill>
                <a:effectLst/>
                <a:latin typeface="+mn-lt"/>
              </a:rPr>
              <a:t> </a:t>
            </a:r>
            <a:r>
              <a:rPr lang="en-US" b="0" i="0" dirty="0" err="1">
                <a:solidFill>
                  <a:schemeClr val="tx1"/>
                </a:solidFill>
                <a:effectLst/>
                <a:latin typeface="+mn-lt"/>
              </a:rPr>
              <a:t>satu</a:t>
            </a:r>
            <a:r>
              <a:rPr lang="en-US" b="0" i="0" dirty="0">
                <a:solidFill>
                  <a:schemeClr val="tx1"/>
                </a:solidFill>
                <a:effectLst/>
                <a:latin typeface="+mn-lt"/>
              </a:rPr>
              <a:t> atau beberapa baris ke dalam tabel. </a:t>
            </a:r>
            <a:endParaRPr dirty="0">
              <a:solidFill>
                <a:schemeClr val="tx1"/>
              </a:solidFill>
              <a:latin typeface="+mn-lt"/>
              <a:ea typeface="Roboto"/>
              <a:cs typeface="Roboto"/>
              <a:sym typeface="Roboto"/>
            </a:endParaRPr>
          </a:p>
        </p:txBody>
      </p:sp>
      <p:pic>
        <p:nvPicPr>
          <p:cNvPr id="7" name="Picture 6">
            <a:extLst>
              <a:ext uri="{FF2B5EF4-FFF2-40B4-BE49-F238E27FC236}">
                <a16:creationId xmlns:a16="http://schemas.microsoft.com/office/drawing/2014/main" id="{22637599-5579-6DF9-2D2C-0A0F58A89A14}"/>
              </a:ext>
            </a:extLst>
          </p:cNvPr>
          <p:cNvPicPr>
            <a:picLocks noChangeAspect="1"/>
          </p:cNvPicPr>
          <p:nvPr/>
        </p:nvPicPr>
        <p:blipFill>
          <a:blip r:embed="rId4"/>
          <a:stretch>
            <a:fillRect/>
          </a:stretch>
        </p:blipFill>
        <p:spPr>
          <a:xfrm>
            <a:off x="3614057" y="817688"/>
            <a:ext cx="5474795" cy="3831912"/>
          </a:xfrm>
          <a:prstGeom prst="rect">
            <a:avLst/>
          </a:prstGeom>
        </p:spPr>
      </p:pic>
    </p:spTree>
    <p:extLst>
      <p:ext uri="{BB962C8B-B14F-4D97-AF65-F5344CB8AC3E}">
        <p14:creationId xmlns:p14="http://schemas.microsoft.com/office/powerpoint/2010/main" val="66737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8D3A395-D5C1-C176-E0AC-F841EFFA37D9}"/>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8E76DB51-6C93-F123-7C87-9F2A36A72639}"/>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5E5CED0E-44BB-C689-8E59-80F12B752650}"/>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5DA22DBF-46E0-64E2-6170-438CF4A0F7CF}"/>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86EB397A-EBC2-9436-4AEC-66EEBDD9098A}"/>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DC5149A7-B4C7-EEFA-3F7A-1C06AC44E38C}"/>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A30CC387-5DBE-8F28-B868-0697F9116291}"/>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31C7005B-D6F3-A051-2F2B-63A54B4FD74C}"/>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7626FC3B-3EE0-2B55-15AC-BB581CEA645C}"/>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F1F33C8C-233A-E7F9-C615-AD84E3DF4899}"/>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8A9EBC14-9443-B7D0-291C-5423A90A7967}"/>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908BA8F1-1F8A-BE15-EBA2-F2DFEB1E3A27}"/>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E9E0B5C6-8981-F756-E79C-E8925769B9E3}"/>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AC08EC4E-90D7-4C3E-2AB8-7DD19A0A7E9F}"/>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DF23777E-66FC-7737-6CB1-204F584BBEC1}"/>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F96CFCC7-096F-F3F0-2336-122701F917BD}"/>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B6639FA5-D98C-B61B-5144-FD54A8670BF5}"/>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a:extLst>
              <a:ext uri="{FF2B5EF4-FFF2-40B4-BE49-F238E27FC236}">
                <a16:creationId xmlns:a16="http://schemas.microsoft.com/office/drawing/2014/main" id="{1303557F-93BC-3B2B-6624-404428D05108}"/>
              </a:ext>
            </a:extLst>
          </p:cNvPr>
          <p:cNvSpPr txBox="1">
            <a:spLocks noGrp="1"/>
          </p:cNvSpPr>
          <p:nvPr>
            <p:ph type="ctrTitle"/>
          </p:nvPr>
        </p:nvSpPr>
        <p:spPr>
          <a:xfrm>
            <a:off x="212775" y="11998"/>
            <a:ext cx="8302650" cy="572700"/>
          </a:xfrm>
          <a:prstGeom prst="rect">
            <a:avLst/>
          </a:prstGeom>
        </p:spPr>
        <p:txBody>
          <a:bodyPr spcFirstLastPara="1" wrap="square" lIns="0" tIns="0" rIns="0" bIns="0" anchor="ctr" anchorCtr="0">
            <a:normAutofit/>
          </a:bodyPr>
          <a:lstStyle/>
          <a:p>
            <a:pPr marL="0" lvl="0" indent="0" algn="l" rtl="0">
              <a:spcBef>
                <a:spcPts val="0"/>
              </a:spcBef>
              <a:spcAft>
                <a:spcPts val="0"/>
              </a:spcAft>
              <a:buSzPts val="990"/>
              <a:buNone/>
            </a:pPr>
            <a:r>
              <a:rPr lang="en-US" sz="1820" b="1" dirty="0">
                <a:solidFill>
                  <a:srgbClr val="18919B"/>
                </a:solidFill>
                <a:latin typeface="Roboto"/>
                <a:ea typeface="Roboto"/>
                <a:cs typeface="Roboto"/>
                <a:sym typeface="Roboto"/>
              </a:rPr>
              <a:t>Mengambil data </a:t>
            </a:r>
            <a:r>
              <a:rPr lang="en-US" sz="1820" b="1" dirty="0" err="1">
                <a:solidFill>
                  <a:srgbClr val="18919B"/>
                </a:solidFill>
                <a:latin typeface="Roboto"/>
                <a:ea typeface="Roboto"/>
                <a:cs typeface="Roboto"/>
                <a:sym typeface="Roboto"/>
              </a:rPr>
              <a:t>dari</a:t>
            </a:r>
            <a:r>
              <a:rPr lang="en-US" sz="1820" b="1" dirty="0">
                <a:solidFill>
                  <a:srgbClr val="18919B"/>
                </a:solidFill>
                <a:latin typeface="Roboto"/>
                <a:ea typeface="Roboto"/>
                <a:cs typeface="Roboto"/>
                <a:sym typeface="Roboto"/>
              </a:rPr>
              <a:t> tabel</a:t>
            </a:r>
            <a:endParaRPr sz="1820" b="1" dirty="0">
              <a:solidFill>
                <a:srgbClr val="18919B"/>
              </a:solidFill>
              <a:latin typeface="Roboto"/>
              <a:ea typeface="Roboto"/>
              <a:cs typeface="Roboto"/>
              <a:sym typeface="Roboto"/>
            </a:endParaRPr>
          </a:p>
        </p:txBody>
      </p:sp>
      <p:sp>
        <p:nvSpPr>
          <p:cNvPr id="4" name="Google Shape;115;p17">
            <a:extLst>
              <a:ext uri="{FF2B5EF4-FFF2-40B4-BE49-F238E27FC236}">
                <a16:creationId xmlns:a16="http://schemas.microsoft.com/office/drawing/2014/main" id="{5C0B353E-CC76-6EF3-ECBB-7865EF5CB50E}"/>
              </a:ext>
            </a:extLst>
          </p:cNvPr>
          <p:cNvSpPr txBox="1"/>
          <p:nvPr/>
        </p:nvSpPr>
        <p:spPr>
          <a:xfrm>
            <a:off x="212775" y="870377"/>
            <a:ext cx="4137787"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0" i="0" dirty="0" err="1">
                <a:solidFill>
                  <a:schemeClr val="tx1"/>
                </a:solidFill>
                <a:effectLst/>
                <a:latin typeface="+mn-lt"/>
              </a:rPr>
              <a:t>Perintah</a:t>
            </a:r>
            <a:r>
              <a:rPr lang="en-US" b="0" i="0" dirty="0">
                <a:solidFill>
                  <a:schemeClr val="tx1"/>
                </a:solidFill>
                <a:effectLst/>
                <a:latin typeface="+mn-lt"/>
              </a:rPr>
              <a:t> SELECT * FROM adalah </a:t>
            </a:r>
            <a:r>
              <a:rPr lang="en-US" b="0" i="0" dirty="0" err="1">
                <a:solidFill>
                  <a:schemeClr val="tx1"/>
                </a:solidFill>
                <a:effectLst/>
                <a:latin typeface="+mn-lt"/>
              </a:rPr>
              <a:t>perintah</a:t>
            </a:r>
            <a:r>
              <a:rPr lang="en-US" b="0" i="0" dirty="0">
                <a:solidFill>
                  <a:schemeClr val="tx1"/>
                </a:solidFill>
                <a:effectLst/>
                <a:latin typeface="+mn-lt"/>
              </a:rPr>
              <a:t> dalam </a:t>
            </a:r>
            <a:r>
              <a:rPr lang="en-US" b="0" i="0" dirty="0" err="1">
                <a:solidFill>
                  <a:schemeClr val="tx1"/>
                </a:solidFill>
                <a:effectLst/>
                <a:latin typeface="+mn-lt"/>
              </a:rPr>
              <a:t>bahasa</a:t>
            </a:r>
            <a:r>
              <a:rPr lang="en-US" b="0" i="0" dirty="0">
                <a:solidFill>
                  <a:schemeClr val="tx1"/>
                </a:solidFill>
                <a:effectLst/>
                <a:latin typeface="+mn-lt"/>
              </a:rPr>
              <a:t> </a:t>
            </a:r>
            <a:r>
              <a:rPr lang="en-US" b="0" i="0" dirty="0" err="1">
                <a:solidFill>
                  <a:schemeClr val="tx1"/>
                </a:solidFill>
                <a:effectLst/>
                <a:latin typeface="+mn-lt"/>
              </a:rPr>
              <a:t>pemrograman</a:t>
            </a:r>
            <a:r>
              <a:rPr lang="en-US" b="0" i="0" dirty="0">
                <a:solidFill>
                  <a:schemeClr val="tx1"/>
                </a:solidFill>
                <a:effectLst/>
                <a:latin typeface="+mn-lt"/>
              </a:rPr>
              <a:t> SQL yang digunakan untuk mengambil semua data </a:t>
            </a:r>
            <a:r>
              <a:rPr lang="en-US" b="0" i="0" dirty="0" err="1">
                <a:solidFill>
                  <a:schemeClr val="tx1"/>
                </a:solidFill>
                <a:effectLst/>
                <a:latin typeface="+mn-lt"/>
              </a:rPr>
              <a:t>dari</a:t>
            </a:r>
            <a:r>
              <a:rPr lang="en-US" b="0" i="0" dirty="0">
                <a:solidFill>
                  <a:schemeClr val="tx1"/>
                </a:solidFill>
                <a:effectLst/>
                <a:latin typeface="+mn-lt"/>
              </a:rPr>
              <a:t> </a:t>
            </a:r>
            <a:r>
              <a:rPr lang="en-US" b="0" i="0" dirty="0" err="1">
                <a:solidFill>
                  <a:schemeClr val="tx1"/>
                </a:solidFill>
                <a:effectLst/>
                <a:latin typeface="+mn-lt"/>
              </a:rPr>
              <a:t>suatu</a:t>
            </a:r>
            <a:r>
              <a:rPr lang="en-US" b="0" i="0" dirty="0">
                <a:solidFill>
                  <a:schemeClr val="tx1"/>
                </a:solidFill>
                <a:effectLst/>
                <a:latin typeface="+mn-lt"/>
              </a:rPr>
              <a:t> tabel. </a:t>
            </a:r>
            <a:endParaRPr dirty="0">
              <a:solidFill>
                <a:schemeClr val="tx1"/>
              </a:solidFill>
              <a:latin typeface="+mn-lt"/>
              <a:ea typeface="Roboto"/>
              <a:cs typeface="Roboto"/>
              <a:sym typeface="Roboto"/>
            </a:endParaRPr>
          </a:p>
        </p:txBody>
      </p:sp>
      <p:pic>
        <p:nvPicPr>
          <p:cNvPr id="3" name="Picture 2">
            <a:extLst>
              <a:ext uri="{FF2B5EF4-FFF2-40B4-BE49-F238E27FC236}">
                <a16:creationId xmlns:a16="http://schemas.microsoft.com/office/drawing/2014/main" id="{F397C1CB-2A38-1996-A7E4-12D25C853B40}"/>
              </a:ext>
            </a:extLst>
          </p:cNvPr>
          <p:cNvPicPr>
            <a:picLocks noChangeAspect="1"/>
          </p:cNvPicPr>
          <p:nvPr/>
        </p:nvPicPr>
        <p:blipFill>
          <a:blip r:embed="rId4"/>
          <a:stretch>
            <a:fillRect/>
          </a:stretch>
        </p:blipFill>
        <p:spPr>
          <a:xfrm>
            <a:off x="212775" y="2049379"/>
            <a:ext cx="8716058" cy="681582"/>
          </a:xfrm>
          <a:prstGeom prst="rect">
            <a:avLst/>
          </a:prstGeom>
        </p:spPr>
      </p:pic>
    </p:spTree>
    <p:extLst>
      <p:ext uri="{BB962C8B-B14F-4D97-AF65-F5344CB8AC3E}">
        <p14:creationId xmlns:p14="http://schemas.microsoft.com/office/powerpoint/2010/main" val="298835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22288AB-A956-4DFE-E726-A7B8F1BAE767}"/>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066A4FA2-1683-80CC-971B-9DE9AD4114D7}"/>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87C32630-4772-D4CD-12B0-FBE5D19DA05E}"/>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F7679B92-2BF6-75CF-9290-EB7E441DBFF9}"/>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5B280695-D904-CF53-9FC1-D5471F158985}"/>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A6D53817-7C62-6C52-788F-7F8A6F296DD6}"/>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561BD79A-D6AF-B5AF-55C1-183CA30D303A}"/>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E1BDD7AC-F569-5763-1D34-8532A1C254DE}"/>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C0EAFCDA-B181-09E3-98AA-C8103DEAE478}"/>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5DBD0488-B5AC-E87F-88C5-9099EA3A2FEE}"/>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B04A245E-1289-54DB-745E-B4E964FD4C7F}"/>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22F2FCDE-D81C-9D3F-1374-84EB97E4AF9A}"/>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E1D6AD9D-1DCE-24B3-1652-1A9A53830A10}"/>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EC57C118-8D2B-86D1-4616-7D2E2C9C817C}"/>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71187B23-87DF-E7C1-162C-4775792970E4}"/>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B1C6163B-669A-51DB-E4AE-258E7D9A43C6}"/>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C38E2086-6C0D-65E8-EA97-D9B3DA4031C4}"/>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4" name="Google Shape;114;p17">
            <a:extLst>
              <a:ext uri="{FF2B5EF4-FFF2-40B4-BE49-F238E27FC236}">
                <a16:creationId xmlns:a16="http://schemas.microsoft.com/office/drawing/2014/main" id="{B0C3CE8B-8B8B-C037-851F-BBD4D191D24C}"/>
              </a:ext>
            </a:extLst>
          </p:cNvPr>
          <p:cNvSpPr txBox="1">
            <a:spLocks/>
          </p:cNvSpPr>
          <p:nvPr/>
        </p:nvSpPr>
        <p:spPr>
          <a:xfrm>
            <a:off x="146136" y="114432"/>
            <a:ext cx="8302650" cy="5727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1820" b="1" dirty="0" err="1">
                <a:solidFill>
                  <a:srgbClr val="18919B"/>
                </a:solidFill>
                <a:latin typeface="Roboto"/>
                <a:ea typeface="Roboto"/>
                <a:cs typeface="Roboto"/>
                <a:sym typeface="Roboto"/>
              </a:rPr>
              <a:t>Ouput</a:t>
            </a:r>
            <a:r>
              <a:rPr lang="en-US" sz="1820" b="1" dirty="0">
                <a:solidFill>
                  <a:srgbClr val="18919B"/>
                </a:solidFill>
                <a:latin typeface="Roboto"/>
                <a:ea typeface="Roboto"/>
                <a:cs typeface="Roboto"/>
                <a:sym typeface="Roboto"/>
              </a:rPr>
              <a:t> </a:t>
            </a:r>
          </a:p>
        </p:txBody>
      </p:sp>
      <p:pic>
        <p:nvPicPr>
          <p:cNvPr id="5" name="Picture 4">
            <a:extLst>
              <a:ext uri="{FF2B5EF4-FFF2-40B4-BE49-F238E27FC236}">
                <a16:creationId xmlns:a16="http://schemas.microsoft.com/office/drawing/2014/main" id="{60134E3E-5D21-2F5D-7E8F-205C51367FDA}"/>
              </a:ext>
            </a:extLst>
          </p:cNvPr>
          <p:cNvPicPr>
            <a:picLocks noChangeAspect="1"/>
          </p:cNvPicPr>
          <p:nvPr/>
        </p:nvPicPr>
        <p:blipFill>
          <a:blip r:embed="rId4"/>
          <a:stretch>
            <a:fillRect/>
          </a:stretch>
        </p:blipFill>
        <p:spPr>
          <a:xfrm>
            <a:off x="212775" y="1086850"/>
            <a:ext cx="8696624" cy="2570750"/>
          </a:xfrm>
          <a:prstGeom prst="rect">
            <a:avLst/>
          </a:prstGeom>
        </p:spPr>
      </p:pic>
    </p:spTree>
    <p:extLst>
      <p:ext uri="{BB962C8B-B14F-4D97-AF65-F5344CB8AC3E}">
        <p14:creationId xmlns:p14="http://schemas.microsoft.com/office/powerpoint/2010/main" val="371999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87F7A43-0D9B-7B85-1D3B-98FFEF4FC3AA}"/>
            </a:ext>
          </a:extLst>
        </p:cNvPr>
        <p:cNvGrpSpPr/>
        <p:nvPr/>
      </p:nvGrpSpPr>
      <p:grpSpPr>
        <a:xfrm>
          <a:off x="0" y="0"/>
          <a:ext cx="0" cy="0"/>
          <a:chOff x="0" y="0"/>
          <a:chExt cx="0" cy="0"/>
        </a:xfrm>
      </p:grpSpPr>
      <p:grpSp>
        <p:nvGrpSpPr>
          <p:cNvPr id="98" name="Google Shape;98;p17">
            <a:extLst>
              <a:ext uri="{FF2B5EF4-FFF2-40B4-BE49-F238E27FC236}">
                <a16:creationId xmlns:a16="http://schemas.microsoft.com/office/drawing/2014/main" id="{AED581FC-ECCA-D788-AE13-1C72B63ED8B4}"/>
              </a:ext>
            </a:extLst>
          </p:cNvPr>
          <p:cNvGrpSpPr/>
          <p:nvPr/>
        </p:nvGrpSpPr>
        <p:grpSpPr>
          <a:xfrm>
            <a:off x="3854590" y="4740700"/>
            <a:ext cx="1434817" cy="389011"/>
            <a:chOff x="3248325" y="4588800"/>
            <a:chExt cx="2045939" cy="554700"/>
          </a:xfrm>
        </p:grpSpPr>
        <p:sp>
          <p:nvSpPr>
            <p:cNvPr id="99" name="Google Shape;99;p17">
              <a:extLst>
                <a:ext uri="{FF2B5EF4-FFF2-40B4-BE49-F238E27FC236}">
                  <a16:creationId xmlns:a16="http://schemas.microsoft.com/office/drawing/2014/main" id="{991EB1B6-FECB-E298-4AC7-910EC797E2A6}"/>
                </a:ext>
              </a:extLst>
            </p:cNvPr>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a:extLst>
                <a:ext uri="{FF2B5EF4-FFF2-40B4-BE49-F238E27FC236}">
                  <a16:creationId xmlns:a16="http://schemas.microsoft.com/office/drawing/2014/main" id="{2AA0622F-BC34-D3A9-16D3-603EF8A0AA5B}"/>
                </a:ext>
              </a:extLst>
            </p:cNvPr>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a:extLst>
                <a:ext uri="{FF2B5EF4-FFF2-40B4-BE49-F238E27FC236}">
                  <a16:creationId xmlns:a16="http://schemas.microsoft.com/office/drawing/2014/main" id="{DA59C5A6-3D3F-E0B4-F8F0-7E51DC8EA052}"/>
                </a:ext>
              </a:extLst>
            </p:cNvPr>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17">
            <a:extLst>
              <a:ext uri="{FF2B5EF4-FFF2-40B4-BE49-F238E27FC236}">
                <a16:creationId xmlns:a16="http://schemas.microsoft.com/office/drawing/2014/main" id="{81EEDF8F-52FB-058A-B473-29015C45A207}"/>
              </a:ext>
            </a:extLst>
          </p:cNvPr>
          <p:cNvGrpSpPr/>
          <p:nvPr/>
        </p:nvGrpSpPr>
        <p:grpSpPr>
          <a:xfrm>
            <a:off x="8325085" y="65157"/>
            <a:ext cx="763768" cy="752531"/>
            <a:chOff x="695950" y="3458000"/>
            <a:chExt cx="966550" cy="952450"/>
          </a:xfrm>
        </p:grpSpPr>
        <p:sp>
          <p:nvSpPr>
            <p:cNvPr id="103" name="Google Shape;103;p17">
              <a:extLst>
                <a:ext uri="{FF2B5EF4-FFF2-40B4-BE49-F238E27FC236}">
                  <a16:creationId xmlns:a16="http://schemas.microsoft.com/office/drawing/2014/main" id="{7728C96E-9A77-8DB0-B24E-0FAD587DD09D}"/>
                </a:ext>
              </a:extLst>
            </p:cNvPr>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a:extLst>
                <a:ext uri="{FF2B5EF4-FFF2-40B4-BE49-F238E27FC236}">
                  <a16:creationId xmlns:a16="http://schemas.microsoft.com/office/drawing/2014/main" id="{7502E402-8CE8-D1AC-E899-EBB857DCEB5E}"/>
                </a:ext>
              </a:extLst>
            </p:cNvPr>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a:extLst>
                <a:ext uri="{FF2B5EF4-FFF2-40B4-BE49-F238E27FC236}">
                  <a16:creationId xmlns:a16="http://schemas.microsoft.com/office/drawing/2014/main" id="{E1F2C6B3-53EE-670E-E983-D1534AD15D48}"/>
                </a:ext>
              </a:extLst>
            </p:cNvPr>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a:extLst>
                <a:ext uri="{FF2B5EF4-FFF2-40B4-BE49-F238E27FC236}">
                  <a16:creationId xmlns:a16="http://schemas.microsoft.com/office/drawing/2014/main" id="{124C42B0-5032-D282-08FB-04049312BA24}"/>
                </a:ext>
              </a:extLst>
            </p:cNvPr>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a:extLst>
                <a:ext uri="{FF2B5EF4-FFF2-40B4-BE49-F238E27FC236}">
                  <a16:creationId xmlns:a16="http://schemas.microsoft.com/office/drawing/2014/main" id="{44C6FD9C-7B82-55EF-F7AF-D46F7E3DB7B2}"/>
                </a:ext>
              </a:extLst>
            </p:cNvPr>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a:extLst>
                <a:ext uri="{FF2B5EF4-FFF2-40B4-BE49-F238E27FC236}">
                  <a16:creationId xmlns:a16="http://schemas.microsoft.com/office/drawing/2014/main" id="{DFBC630D-0F36-8728-0D26-6F38C94AF407}"/>
                </a:ext>
              </a:extLst>
            </p:cNvPr>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a:extLst>
                <a:ext uri="{FF2B5EF4-FFF2-40B4-BE49-F238E27FC236}">
                  <a16:creationId xmlns:a16="http://schemas.microsoft.com/office/drawing/2014/main" id="{9156AD17-2EFF-E32F-1DDD-C81EDB2D3D52}"/>
                </a:ext>
              </a:extLst>
            </p:cNvPr>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a:extLst>
                <a:ext uri="{FF2B5EF4-FFF2-40B4-BE49-F238E27FC236}">
                  <a16:creationId xmlns:a16="http://schemas.microsoft.com/office/drawing/2014/main" id="{1CED6FFC-FC0F-459D-821A-FC9F7179DA71}"/>
                </a:ext>
              </a:extLst>
            </p:cNvPr>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a:extLst>
                <a:ext uri="{FF2B5EF4-FFF2-40B4-BE49-F238E27FC236}">
                  <a16:creationId xmlns:a16="http://schemas.microsoft.com/office/drawing/2014/main" id="{5F0D0325-8C4D-5029-BE82-DFBB8B48A688}"/>
                </a:ext>
              </a:extLst>
            </p:cNvPr>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7">
            <a:extLst>
              <a:ext uri="{FF2B5EF4-FFF2-40B4-BE49-F238E27FC236}">
                <a16:creationId xmlns:a16="http://schemas.microsoft.com/office/drawing/2014/main" id="{F5E55C7E-30AB-9BFA-662B-8B0CEA4777B9}"/>
              </a:ext>
            </a:extLst>
          </p:cNvPr>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d" sz="1100" b="1">
                <a:solidFill>
                  <a:srgbClr val="18919B"/>
                </a:solidFill>
                <a:latin typeface="Caveat"/>
                <a:ea typeface="Caveat"/>
                <a:cs typeface="Caveat"/>
                <a:sym typeface="Caveat"/>
              </a:rPr>
              <a:t>#RintisKarirImpian</a:t>
            </a:r>
            <a:endParaRPr sz="1100" b="1">
              <a:solidFill>
                <a:srgbClr val="18919B"/>
              </a:solidFill>
              <a:latin typeface="Caveat"/>
              <a:ea typeface="Caveat"/>
              <a:cs typeface="Caveat"/>
              <a:sym typeface="Caveat"/>
            </a:endParaRPr>
          </a:p>
        </p:txBody>
      </p:sp>
      <p:pic>
        <p:nvPicPr>
          <p:cNvPr id="113" name="Google Shape;113;p17">
            <a:extLst>
              <a:ext uri="{FF2B5EF4-FFF2-40B4-BE49-F238E27FC236}">
                <a16:creationId xmlns:a16="http://schemas.microsoft.com/office/drawing/2014/main" id="{DA3CD335-B1DB-E995-0B7A-6052B6A44714}"/>
              </a:ext>
            </a:extLst>
          </p:cNvPr>
          <p:cNvPicPr preferRelativeResize="0"/>
          <p:nvPr/>
        </p:nvPicPr>
        <p:blipFill>
          <a:blip r:embed="rId3">
            <a:alphaModFix/>
          </a:blip>
          <a:stretch>
            <a:fillRect/>
          </a:stretch>
        </p:blipFill>
        <p:spPr>
          <a:xfrm>
            <a:off x="8410175" y="4803796"/>
            <a:ext cx="558450" cy="262804"/>
          </a:xfrm>
          <a:prstGeom prst="rect">
            <a:avLst/>
          </a:prstGeom>
          <a:noFill/>
          <a:ln>
            <a:noFill/>
          </a:ln>
        </p:spPr>
      </p:pic>
      <p:sp>
        <p:nvSpPr>
          <p:cNvPr id="114" name="Google Shape;114;p17">
            <a:extLst>
              <a:ext uri="{FF2B5EF4-FFF2-40B4-BE49-F238E27FC236}">
                <a16:creationId xmlns:a16="http://schemas.microsoft.com/office/drawing/2014/main" id="{43BF230B-23A6-BB87-A44E-32641A975E75}"/>
              </a:ext>
            </a:extLst>
          </p:cNvPr>
          <p:cNvSpPr txBox="1">
            <a:spLocks noGrp="1"/>
          </p:cNvSpPr>
          <p:nvPr>
            <p:ph type="ctrTitle"/>
          </p:nvPr>
        </p:nvSpPr>
        <p:spPr>
          <a:xfrm>
            <a:off x="0" y="2083647"/>
            <a:ext cx="9144000" cy="572700"/>
          </a:xfrm>
          <a:prstGeom prst="rect">
            <a:avLst/>
          </a:prstGeom>
        </p:spPr>
        <p:txBody>
          <a:bodyPr spcFirstLastPara="1" wrap="square" lIns="0" tIns="0" rIns="0" bIns="0" anchor="ctr" anchorCtr="0">
            <a:noAutofit/>
          </a:bodyPr>
          <a:lstStyle/>
          <a:p>
            <a:pPr marL="0" lvl="0" indent="0" rtl="0">
              <a:spcBef>
                <a:spcPts val="0"/>
              </a:spcBef>
              <a:spcAft>
                <a:spcPts val="0"/>
              </a:spcAft>
              <a:buSzPts val="990"/>
              <a:buNone/>
            </a:pPr>
            <a:r>
              <a:rPr lang="en-US" sz="2000" b="1" dirty="0">
                <a:solidFill>
                  <a:srgbClr val="18919B"/>
                </a:solidFill>
                <a:latin typeface="Roboto"/>
                <a:ea typeface="Roboto"/>
                <a:cs typeface="Roboto"/>
                <a:sym typeface="Roboto"/>
              </a:rPr>
              <a:t>Terima Kasih</a:t>
            </a:r>
            <a:br>
              <a:rPr lang="en-US" sz="2000" b="1" dirty="0">
                <a:solidFill>
                  <a:srgbClr val="18919B"/>
                </a:solidFill>
                <a:latin typeface="Roboto"/>
                <a:ea typeface="Roboto"/>
                <a:cs typeface="Roboto"/>
                <a:sym typeface="Roboto"/>
              </a:rPr>
            </a:br>
            <a:br>
              <a:rPr lang="en-US" sz="2000" b="1" dirty="0">
                <a:solidFill>
                  <a:srgbClr val="18919B"/>
                </a:solidFill>
                <a:latin typeface="Roboto"/>
                <a:ea typeface="Roboto"/>
                <a:cs typeface="Roboto"/>
                <a:sym typeface="Roboto"/>
              </a:rPr>
            </a:br>
            <a:r>
              <a:rPr lang="en-US" sz="2000" b="1" dirty="0">
                <a:solidFill>
                  <a:srgbClr val="18919B"/>
                </a:solidFill>
                <a:latin typeface="Roboto"/>
                <a:ea typeface="Roboto"/>
                <a:cs typeface="Roboto"/>
                <a:sym typeface="Roboto"/>
              </a:rPr>
              <a:t>Mochammad Azriel Rizky Syahputra </a:t>
            </a:r>
            <a:br>
              <a:rPr lang="en-US" sz="2000" b="1" dirty="0">
                <a:solidFill>
                  <a:srgbClr val="18919B"/>
                </a:solidFill>
                <a:latin typeface="Roboto"/>
                <a:ea typeface="Roboto"/>
                <a:cs typeface="Roboto"/>
                <a:sym typeface="Roboto"/>
              </a:rPr>
            </a:br>
            <a:r>
              <a:rPr lang="en-US" sz="2000" b="1" dirty="0">
                <a:solidFill>
                  <a:srgbClr val="18919B"/>
                </a:solidFill>
                <a:latin typeface="Roboto"/>
                <a:ea typeface="Roboto"/>
                <a:cs typeface="Roboto"/>
                <a:sym typeface="Roboto"/>
              </a:rPr>
              <a:t>DA20</a:t>
            </a:r>
            <a:endParaRPr sz="2000" b="1" dirty="0">
              <a:solidFill>
                <a:srgbClr val="18919B"/>
              </a:solidFill>
              <a:latin typeface="Roboto"/>
              <a:ea typeface="Roboto"/>
              <a:cs typeface="Roboto"/>
              <a:sym typeface="Roboto"/>
            </a:endParaRPr>
          </a:p>
        </p:txBody>
      </p:sp>
    </p:spTree>
    <p:extLst>
      <p:ext uri="{BB962C8B-B14F-4D97-AF65-F5344CB8AC3E}">
        <p14:creationId xmlns:p14="http://schemas.microsoft.com/office/powerpoint/2010/main" val="4089349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394</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Caveat</vt:lpstr>
      <vt:lpstr>Open Sans</vt:lpstr>
      <vt:lpstr>Roboto</vt:lpstr>
      <vt:lpstr>Arial</vt:lpstr>
      <vt:lpstr>Simple Light</vt:lpstr>
      <vt:lpstr>PowerPoint Presentation</vt:lpstr>
      <vt:lpstr>PowerPoint Presentation</vt:lpstr>
      <vt:lpstr>SQL Basic 1</vt:lpstr>
      <vt:lpstr>Membuat Database </vt:lpstr>
      <vt:lpstr>Membuat Tabel </vt:lpstr>
      <vt:lpstr>Menambah data ke tabel</vt:lpstr>
      <vt:lpstr>Mengambil data dari tabel</vt:lpstr>
      <vt:lpstr>PowerPoint Presentation</vt:lpstr>
      <vt:lpstr>Terima Kasih  Mochammad Azriel Rizky Syahputra  DA20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arel</dc:creator>
  <cp:lastModifiedBy>Mochammad Azriel Rizky Syahputra</cp:lastModifiedBy>
  <cp:revision>5</cp:revision>
  <dcterms:modified xsi:type="dcterms:W3CDTF">2025-01-28T11:56:33Z</dcterms:modified>
</cp:coreProperties>
</file>