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veat" panose="020B0604020202020204" charset="0"/>
      <p:regular r:id="rId11"/>
      <p:bold r:id="rId12"/>
    </p:embeddedFont>
    <p:embeddedFont>
      <p:font typeface="Open Sans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spGsS4Kpf/1IPAr2Ykh/59gC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b220ec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2b220ec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b220ece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2b220ece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b220ecef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32b220ecef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b220ecef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2b220ecef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b220ecef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32b220ecef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l="56641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8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id"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sz="5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563525" y="3812800"/>
            <a:ext cx="6381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800" b="1" i="0" u="none" strike="noStrike" cap="non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sz="1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lang="id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sz="182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311700" y="1098950"/>
            <a:ext cx="8520600" cy="155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Kamu sekarang memiliki tabel transaksi dari customer yang bertransaksi di Tokopaedi. Selanjutnya kamu diminta untuk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Tampilkan nama-nama konsumen segment Consumer yang pernah membeli meja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Tampilkan nama-nama konsumen dari segment Corporate dan Home Office yang berasal dari kota Los Angeles dan bertransaksi selama tahun 2018.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32b220ecefe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2" name="Google Shape;122;g32b220ecefe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2b220ecefe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2b220ecefe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g32b220ecefe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6" name="Google Shape;126;g32b220ecefe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2b220ecefe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2b220ecefe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2b220ecefe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2b220ecefe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2b220ecefe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2b220ecefe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2b220ecefe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2b220ecefe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32b220ecefe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2b220ecefe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7" name="Google Shape;137;g32b220ecef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2b220ecefe_0_0"/>
          <p:cNvSpPr txBox="1">
            <a:spLocks noGrp="1"/>
          </p:cNvSpPr>
          <p:nvPr>
            <p:ph type="ctr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sz="182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32b220ecefe_0_0"/>
          <p:cNvSpPr txBox="1"/>
          <p:nvPr/>
        </p:nvSpPr>
        <p:spPr>
          <a:xfrm>
            <a:off x="311700" y="791775"/>
            <a:ext cx="86568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</a:rPr>
              <a:t>1.	Tampilkan nama-nama konsumen segment Consumer yang pernah membeli meja</a:t>
            </a:r>
            <a:endParaRPr/>
          </a:p>
        </p:txBody>
      </p:sp>
      <p:pic>
        <p:nvPicPr>
          <p:cNvPr id="140" name="Google Shape;140;g32b220ecef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25" y="1218975"/>
            <a:ext cx="8520600" cy="15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2b220ecef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00" y="3237525"/>
            <a:ext cx="8520601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2b220ecefe_0_0"/>
          <p:cNvSpPr txBox="1"/>
          <p:nvPr/>
        </p:nvSpPr>
        <p:spPr>
          <a:xfrm>
            <a:off x="905225" y="2852650"/>
            <a:ext cx="8520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chemeClr val="dk2"/>
                </a:solidFill>
              </a:rPr>
              <a:t>Result</a:t>
            </a:r>
            <a:endParaRPr sz="12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32b220ecefe_0_11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8" name="Google Shape;148;g32b220ecefe_0_11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2b220ecefe_0_11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2b220ecefe_0_11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32b220ecefe_0_11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2" name="Google Shape;152;g32b220ecefe_0_11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b220ecefe_0_11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b220ecefe_0_11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b220ecefe_0_11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b220ecefe_0_11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b220ecefe_0_11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2b220ecefe_0_11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2b220ecefe_0_11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2b220ecefe_0_11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g32b220ecefe_0_11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2b220ecefe_0_11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3" name="Google Shape;163;g32b220ecefe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2b220ecefe_0_110"/>
          <p:cNvSpPr txBox="1">
            <a:spLocks noGrp="1"/>
          </p:cNvSpPr>
          <p:nvPr>
            <p:ph type="ctr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sz="182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32b220ecefe_0_110"/>
          <p:cNvSpPr txBox="1"/>
          <p:nvPr/>
        </p:nvSpPr>
        <p:spPr>
          <a:xfrm>
            <a:off x="212775" y="715575"/>
            <a:ext cx="87558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id" sz="1600">
                <a:solidFill>
                  <a:schemeClr val="dk1"/>
                </a:solidFill>
              </a:rPr>
              <a:t>Penjelasan Query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6" name="Google Shape;166;g32b220ecefe_0_110"/>
          <p:cNvSpPr txBox="1"/>
          <p:nvPr/>
        </p:nvSpPr>
        <p:spPr>
          <a:xfrm>
            <a:off x="483025" y="1370725"/>
            <a:ext cx="8520600" cy="18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 dirty="0">
                <a:solidFill>
                  <a:schemeClr val="dk1"/>
                </a:solidFill>
                <a:highlight>
                  <a:schemeClr val="lt1"/>
                </a:highlight>
              </a:rPr>
              <a:t>SELECT DISTINCT customer_name,segment, subcategory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highlight>
                  <a:schemeClr val="lt1"/>
                </a:highlight>
              </a:rPr>
              <a:t>Menampilkan nama konsumen, segmen, dan subkategori produk yang unik dari tabel.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2"/>
            </a:pPr>
            <a:r>
              <a:rPr lang="id" dirty="0">
                <a:solidFill>
                  <a:schemeClr val="dk1"/>
                </a:solidFill>
                <a:highlight>
                  <a:schemeClr val="lt1"/>
                </a:highlight>
              </a:rPr>
              <a:t>FROM `tokopaedi.orders`</a:t>
            </a:r>
            <a:endParaRPr lang="en-US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13970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highlight>
                  <a:schemeClr val="lt1"/>
                </a:highlight>
              </a:rPr>
              <a:t>       </a:t>
            </a:r>
            <a:r>
              <a:rPr lang="id" sz="1200" dirty="0">
                <a:solidFill>
                  <a:schemeClr val="dk1"/>
                </a:solidFill>
                <a:highlight>
                  <a:schemeClr val="lt1"/>
                </a:highlight>
              </a:rPr>
              <a:t>Menentukan tabel yang digunakan.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id" dirty="0">
                <a:solidFill>
                  <a:schemeClr val="dk1"/>
                </a:solidFill>
                <a:highlight>
                  <a:schemeClr val="lt1"/>
                </a:highlight>
              </a:rPr>
              <a:t>WHERE segment = 'Consumer' AND subcategory = 'Tables';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highlight>
                  <a:schemeClr val="lt1"/>
                </a:highlight>
              </a:rPr>
              <a:t>Filter untuk memilih hanya konsumen dari segmen "Consumer" yang membeli produk "Tables.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b220ecefe_0_38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72" name="Google Shape;172;g32b220ecefe_0_3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b220ecefe_0_3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2b220ecefe_0_3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g32b220ecefe_0_38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6" name="Google Shape;176;g32b220ecefe_0_3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2b220ecefe_0_3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b220ecefe_0_3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b220ecefe_0_3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2b220ecefe_0_3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2b220ecefe_0_3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2b220ecefe_0_3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2b220ecefe_0_3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2b220ecefe_0_3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32b220ecefe_0_38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2b220ecefe_0_3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7" name="Google Shape;187;g32b220ecefe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2b220ecefe_0_38"/>
          <p:cNvSpPr txBox="1">
            <a:spLocks noGrp="1"/>
          </p:cNvSpPr>
          <p:nvPr>
            <p:ph type="ctr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sz="182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32b220ecefe_0_38"/>
          <p:cNvSpPr txBox="1"/>
          <p:nvPr/>
        </p:nvSpPr>
        <p:spPr>
          <a:xfrm>
            <a:off x="212775" y="715575"/>
            <a:ext cx="8755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 startAt="2"/>
            </a:pPr>
            <a:r>
              <a:rPr lang="id" sz="1200">
                <a:solidFill>
                  <a:schemeClr val="dk1"/>
                </a:solidFill>
              </a:rPr>
              <a:t>Tampilkan nama-nama konsumen dari segment Corporate dan Home Office yang berasal dari kota Los Angeles dan    bertransaksi selama tahun 2018.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0" name="Google Shape;190;g32b220ecefe_0_38"/>
          <p:cNvPicPr preferRelativeResize="0"/>
          <p:nvPr/>
        </p:nvPicPr>
        <p:blipFill rotWithShape="1">
          <a:blip r:embed="rId4">
            <a:alphaModFix/>
          </a:blip>
          <a:srcRect l="19265" r="19259"/>
          <a:stretch/>
        </p:blipFill>
        <p:spPr>
          <a:xfrm>
            <a:off x="448025" y="1218975"/>
            <a:ext cx="8520600" cy="15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2b220ecefe_0_38"/>
          <p:cNvPicPr preferRelativeResize="0"/>
          <p:nvPr/>
        </p:nvPicPr>
        <p:blipFill rotWithShape="1">
          <a:blip r:embed="rId5">
            <a:alphaModFix/>
          </a:blip>
          <a:srcRect t="28552" b="28556"/>
          <a:stretch/>
        </p:blipFill>
        <p:spPr>
          <a:xfrm>
            <a:off x="447900" y="3237525"/>
            <a:ext cx="8520602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2b220ecefe_0_38"/>
          <p:cNvSpPr txBox="1"/>
          <p:nvPr/>
        </p:nvSpPr>
        <p:spPr>
          <a:xfrm>
            <a:off x="676625" y="2852650"/>
            <a:ext cx="8520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chemeClr val="dk2"/>
                </a:solidFill>
              </a:rPr>
              <a:t>Result</a:t>
            </a:r>
            <a:endParaRPr sz="12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32b220ecefe_0_66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8" name="Google Shape;198;g32b220ecefe_0_6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2b220ecefe_0_6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2b220ecefe_0_6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g32b220ecefe_0_66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02" name="Google Shape;202;g32b220ecefe_0_6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2b220ecefe_0_6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2b220ecefe_0_6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2b220ecefe_0_6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2b220ecefe_0_6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2b220ecefe_0_6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2b220ecefe_0_6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2b220ecefe_0_6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2b220ecefe_0_6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g32b220ecefe_0_66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b220ecefe_0_6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13" name="Google Shape;213;g32b220ecefe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2b220ecefe_0_66"/>
          <p:cNvSpPr txBox="1">
            <a:spLocks noGrp="1"/>
          </p:cNvSpPr>
          <p:nvPr>
            <p:ph type="ctr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sz="182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32b220ecefe_0_66"/>
          <p:cNvSpPr txBox="1"/>
          <p:nvPr/>
        </p:nvSpPr>
        <p:spPr>
          <a:xfrm>
            <a:off x="212775" y="715575"/>
            <a:ext cx="87558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id" sz="1600">
                <a:solidFill>
                  <a:schemeClr val="dk1"/>
                </a:solidFill>
              </a:rPr>
              <a:t>Penjelasan Query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g32b220ecefe_0_66"/>
          <p:cNvSpPr txBox="1"/>
          <p:nvPr/>
        </p:nvSpPr>
        <p:spPr>
          <a:xfrm>
            <a:off x="483025" y="1370725"/>
            <a:ext cx="85206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id" dirty="0">
                <a:solidFill>
                  <a:schemeClr val="dk1"/>
                </a:solidFill>
                <a:highlight>
                  <a:schemeClr val="lt1"/>
                </a:highlight>
              </a:rPr>
              <a:t>SELECT DISTINCT customer_name,segment,city,order_date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highlight>
                  <a:schemeClr val="lt1"/>
                </a:highlight>
              </a:rPr>
              <a:t>Menampilkan nama konsumen, segmen, kota asal, dan tanggal transaksi yang unik dari tabel.</a:t>
            </a:r>
            <a:endParaRPr sz="9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699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 startAt="2"/>
            </a:pPr>
            <a:r>
              <a:rPr lang="id" dirty="0">
                <a:solidFill>
                  <a:schemeClr val="dk1"/>
                </a:solidFill>
                <a:highlight>
                  <a:schemeClr val="lt1"/>
                </a:highlight>
              </a:rPr>
              <a:t>WHERE segment IN ('Corporate', 'Home Office’)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chemeClr val="lt1"/>
                </a:highlight>
              </a:rPr>
              <a:t>             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</a:rPr>
              <a:t>Memfilter </a:t>
            </a:r>
            <a:r>
              <a:rPr lang="id" sz="1200" dirty="0">
                <a:solidFill>
                  <a:schemeClr val="dk1"/>
                </a:solidFill>
                <a:highlight>
                  <a:schemeClr val="lt1"/>
                </a:highlight>
              </a:rPr>
              <a:t>hanya konsumen dari segmen Corporate dan Home Office.</a:t>
            </a:r>
            <a:endParaRPr sz="9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699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 startAt="3"/>
            </a:pPr>
            <a:r>
              <a:rPr lang="id" dirty="0">
                <a:solidFill>
                  <a:schemeClr val="dk1"/>
                </a:solidFill>
                <a:highlight>
                  <a:schemeClr val="lt1"/>
                </a:highlight>
              </a:rPr>
              <a:t>AND city = 'Los Angeles'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highlight>
                  <a:schemeClr val="lt1"/>
                </a:highlight>
              </a:rPr>
              <a:t>Memfilter hanya konsumen yang berasal dari kota Los Angeles.</a:t>
            </a:r>
            <a:endParaRPr sz="9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7625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 startAt="4"/>
            </a:pPr>
            <a:r>
              <a:rPr lang="id" sz="1300" dirty="0">
                <a:solidFill>
                  <a:schemeClr val="dk1"/>
                </a:solidFill>
                <a:highlight>
                  <a:schemeClr val="lt1"/>
                </a:highlight>
              </a:rPr>
              <a:t>AND order_date BETWEEN '2018-01-01' AND '2018-12-31'</a:t>
            </a:r>
            <a:endParaRPr sz="1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highlight>
                  <a:schemeClr val="lt1"/>
                </a:highlight>
              </a:rPr>
              <a:t>Memfilter transaksi yang terjadi selama tahun 2018.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32b220ecefe_0_14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22" name="Google Shape;222;g32b220ecefe_0_14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2b220ecefe_0_14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2b220ecefe_0_14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g32b220ecefe_0_14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26" name="Google Shape;226;g32b220ecefe_0_14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2b220ecefe_0_14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2b220ecefe_0_14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2b220ecefe_0_14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2b220ecefe_0_14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32b220ecefe_0_14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2b220ecefe_0_14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2b220ecefe_0_14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32b220ecefe_0_14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32b220ecefe_0_14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2b220ecefe_0_14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7" name="Google Shape;237;g32b220ecefe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2b220ecefe_0_141"/>
          <p:cNvSpPr txBox="1">
            <a:spLocks noGrp="1"/>
          </p:cNvSpPr>
          <p:nvPr>
            <p:ph type="ctr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sz="182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32b220ecefe_0_141"/>
          <p:cNvSpPr txBox="1"/>
          <p:nvPr/>
        </p:nvSpPr>
        <p:spPr>
          <a:xfrm>
            <a:off x="212775" y="715575"/>
            <a:ext cx="87558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id" sz="1600">
                <a:solidFill>
                  <a:schemeClr val="dk1"/>
                </a:solidFill>
              </a:rPr>
              <a:t>Penjelasan Query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0" name="Google Shape;240;g32b220ecefe_0_141"/>
          <p:cNvSpPr txBox="1"/>
          <p:nvPr/>
        </p:nvSpPr>
        <p:spPr>
          <a:xfrm>
            <a:off x="483025" y="1370725"/>
            <a:ext cx="85206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</a:rPr>
              <a:t>SELECT DISTINCT customer_name,segment,city,order_date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</a:rPr>
              <a:t>Menampilkan nama konsumen, segmen, kota asal, dan tanggal transaksi yang unik dari tabel.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</a:rPr>
              <a:t>WHERE segment IN ('Corporate', 'Home Office')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</a:rPr>
              <a:t>Memfilter hanya konsumen dari segmen Corporate dan Home Office.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</a:rPr>
              <a:t>AND city = 'Los Angeles'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</a:rPr>
              <a:t>Memfilter hanya konsumen yang berasal dari kota Los Angeles.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chemeClr val="lt1"/>
                </a:highlight>
              </a:rPr>
              <a:t>AND order_date BETWEEN '2018-01-01' AND '2018-12-31'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</a:rPr>
              <a:t>Memfilter transaksi yang terjadi selama tahun 2018.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1" name="Google Shape;241;g32b220ecefe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Caveat</vt:lpstr>
      <vt:lpstr>Arial</vt:lpstr>
      <vt:lpstr>Roboto Mono</vt:lpstr>
      <vt:lpstr>Roboto</vt:lpstr>
      <vt:lpstr>Simple Light</vt:lpstr>
      <vt:lpstr>PowerPoint Presentation</vt:lpstr>
      <vt:lpstr>PowerPoint Presentation</vt:lpstr>
      <vt:lpstr>SQL Basic 2</vt:lpstr>
      <vt:lpstr>SQL Basic 2</vt:lpstr>
      <vt:lpstr>SQL Basic 2</vt:lpstr>
      <vt:lpstr>SQL Basic 2</vt:lpstr>
      <vt:lpstr>SQL Basic 2</vt:lpstr>
      <vt:lpstr>SQL Basic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Mochammad Azriel Rizky Syahputra</cp:lastModifiedBy>
  <cp:revision>3</cp:revision>
  <dcterms:modified xsi:type="dcterms:W3CDTF">2025-01-30T19:00:43Z</dcterms:modified>
</cp:coreProperties>
</file>