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veat" panose="020B0604020202020204" charset="0"/>
      <p:regular r:id="rId11"/>
      <p:bold r:id="rId12"/>
    </p:embeddedFont>
    <p:embeddedFont>
      <p:font typeface="Open Sans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tD0TIah06HAUhm0Y3oVh5kez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f08faa29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2f08faa29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f08faa2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2f08faa2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f08faa29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32f08faa29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f08faa29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2f08faa29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f08faa29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32f08faa29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l="56641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8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id"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sz="5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563525" y="3812800"/>
            <a:ext cx="61860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lang="id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800" b="1" i="0" u="none" strike="noStrike" cap="non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sz="1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lang="id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sz="1820" b="1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359325" y="1928250"/>
            <a:ext cx="8139300" cy="13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merugikan saja yang terjadi di tahun 2018 hingga 2019 di kota Los Angeles. diurutkan dari kerugian terbesar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 startAt="2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untung saja yang terjadi pada Q1 2018 di kota Henderson. diurutkan dari keuntungan terbesar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32f08faa291_0_2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2" name="Google Shape;122;g32f08faa291_0_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2f08faa291_0_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2f08faa291_0_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g32f08faa291_0_2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6" name="Google Shape;126;g32f08faa291_0_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2f08faa291_0_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2f08faa291_0_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2f08faa291_0_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2f08faa291_0_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2f08faa291_0_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2f08faa291_0_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2f08faa291_0_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2f08faa291_0_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32f08faa291_0_2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2f08faa291_0_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7" name="Google Shape;137;g32f08faa291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2f08faa291_0_22"/>
          <p:cNvSpPr txBox="1">
            <a:spLocks noGrp="1"/>
          </p:cNvSpPr>
          <p:nvPr>
            <p:ph type="ctr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sz="1820" b="1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32f08faa291_0_22"/>
          <p:cNvSpPr txBox="1">
            <a:spLocks noGrp="1"/>
          </p:cNvSpPr>
          <p:nvPr>
            <p:ph type="subTitle" idx="1"/>
          </p:nvPr>
        </p:nvSpPr>
        <p:spPr>
          <a:xfrm>
            <a:off x="235500" y="636725"/>
            <a:ext cx="79659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id" sz="1400">
                <a:solidFill>
                  <a:srgbClr val="434343"/>
                </a:solidFill>
              </a:rPr>
              <a:t>Query transaksi yang merugikan saja yang terjadi di tahun 2018 hingga 2019 di kota Los Angeles. diurutkan dari kerugian terbesar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40" name="Google Shape;140;g32f08faa291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9725"/>
            <a:ext cx="8656924" cy="14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2f08faa291_0_22"/>
          <p:cNvSpPr txBox="1"/>
          <p:nvPr/>
        </p:nvSpPr>
        <p:spPr>
          <a:xfrm>
            <a:off x="715850" y="2655725"/>
            <a:ext cx="76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2"/>
                </a:solidFill>
              </a:rPr>
              <a:t>Result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2" name="Google Shape;142;g32f08faa291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325" y="3008550"/>
            <a:ext cx="8656927" cy="1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32f08faa291_0_12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8" name="Google Shape;148;g32f08faa291_0_12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2f08faa291_0_12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2f08faa291_0_12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32f08faa291_0_12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2" name="Google Shape;152;g32f08faa291_0_12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f08faa291_0_12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f08faa291_0_12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f08faa291_0_12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f08faa291_0_12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f08faa291_0_12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2f08faa291_0_12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2f08faa291_0_12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2f08faa291_0_12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g32f08faa291_0_12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2f08faa291_0_12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3" name="Google Shape;163;g32f08faa291_0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2f08faa291_0_124"/>
          <p:cNvSpPr txBox="1">
            <a:spLocks noGrp="1"/>
          </p:cNvSpPr>
          <p:nvPr>
            <p:ph type="ctr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sz="1820" b="1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32f08faa291_0_124"/>
          <p:cNvSpPr txBox="1"/>
          <p:nvPr/>
        </p:nvSpPr>
        <p:spPr>
          <a:xfrm>
            <a:off x="298775" y="674775"/>
            <a:ext cx="780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id" sz="1600">
                <a:solidFill>
                  <a:schemeClr val="dk2"/>
                </a:solidFill>
              </a:rPr>
              <a:t>Penjelasan Kueri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6" name="Google Shape;166;g32f08faa291_0_124"/>
          <p:cNvSpPr txBox="1"/>
          <p:nvPr/>
        </p:nvSpPr>
        <p:spPr>
          <a:xfrm>
            <a:off x="526375" y="1290900"/>
            <a:ext cx="84423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id" b="1" dirty="0">
                <a:solidFill>
                  <a:schemeClr val="dk1"/>
                </a:solidFill>
                <a:highlight>
                  <a:schemeClr val="lt1"/>
                </a:highlight>
              </a:rPr>
              <a:t>SELECT DISTINCT city,order_date,profit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</a:pPr>
            <a:r>
              <a:rPr lang="id" sz="1200" dirty="0">
                <a:solidFill>
                  <a:schemeClr val="dk1"/>
                </a:solidFill>
                <a:highlight>
                  <a:srgbClr val="FFFFFF"/>
                </a:highlight>
              </a:rPr>
              <a:t>Menampilkan nama kota, tanggal, dan pendapatan produk yang unik dari tabel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2"/>
            </a:pPr>
            <a:r>
              <a:rPr lang="id" b="1" dirty="0">
                <a:solidFill>
                  <a:schemeClr val="dk1"/>
                </a:solidFill>
                <a:highlight>
                  <a:schemeClr val="lt1"/>
                </a:highlight>
              </a:rPr>
              <a:t>FROM `tokopaedi.orders`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id" sz="1200" dirty="0">
                <a:solidFill>
                  <a:schemeClr val="dk1"/>
                </a:solidFill>
                <a:highlight>
                  <a:srgbClr val="FFFFFF"/>
                </a:highlight>
              </a:rPr>
              <a:t>Menentukan tabel yang digunakan.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id" b="1" dirty="0">
                <a:solidFill>
                  <a:schemeClr val="dk1"/>
                </a:solidFill>
                <a:highlight>
                  <a:schemeClr val="lt1"/>
                </a:highlight>
              </a:rPr>
              <a:t>WHERE city = 'Los Angeles'  AND EXTRACT(YEAR FROM order_date) BETWEEN 2018 AND 2019 AND profit &lt; 0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Filter untuk memilih hanya data di kota "Los Angeles", tahun transaksi antara 2018 dan 2019, dan profit yang negatif (rugi).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4"/>
            </a:pPr>
            <a:r>
              <a:rPr lang="id" b="1" dirty="0">
                <a:solidFill>
                  <a:schemeClr val="dk1"/>
                </a:solidFill>
                <a:highlight>
                  <a:schemeClr val="lt1"/>
                </a:highlight>
              </a:rPr>
              <a:t>ORDER BY profit ASC;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Mengurutkan hasil berdasarkan profit secara ascending (dari kerugian terbesar ke terkecil).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f08faa291_0_99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72" name="Google Shape;172;g32f08faa291_0_9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f08faa291_0_9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2f08faa291_0_9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g32f08faa291_0_99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6" name="Google Shape;176;g32f08faa291_0_9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2f08faa291_0_9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f08faa291_0_9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f08faa291_0_9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2f08faa291_0_9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2f08faa291_0_9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2f08faa291_0_9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2f08faa291_0_9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2f08faa291_0_9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32f08faa291_0_9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2f08faa291_0_9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7" name="Google Shape;187;g32f08faa291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2f08faa291_0_99"/>
          <p:cNvSpPr txBox="1">
            <a:spLocks noGrp="1"/>
          </p:cNvSpPr>
          <p:nvPr>
            <p:ph type="ctr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sz="1820" b="1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32f08faa291_0_99"/>
          <p:cNvSpPr txBox="1">
            <a:spLocks noGrp="1"/>
          </p:cNvSpPr>
          <p:nvPr>
            <p:ph type="subTitle" idx="1"/>
          </p:nvPr>
        </p:nvSpPr>
        <p:spPr>
          <a:xfrm>
            <a:off x="235500" y="636725"/>
            <a:ext cx="79659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4184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82352"/>
              <a:buAutoNum type="arabicPeriod" startAt="2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untung saja yang terjadi pada Q1 2018 di kota Henderson. diurutkan dari keuntungan terbesar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90" name="Google Shape;190;g32f08faa291_0_99"/>
          <p:cNvPicPr preferRelativeResize="0"/>
          <p:nvPr/>
        </p:nvPicPr>
        <p:blipFill rotWithShape="1">
          <a:blip r:embed="rId4">
            <a:alphaModFix/>
          </a:blip>
          <a:srcRect t="3288" b="3288"/>
          <a:stretch/>
        </p:blipFill>
        <p:spPr>
          <a:xfrm>
            <a:off x="311700" y="1149725"/>
            <a:ext cx="8656922" cy="14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2f08faa291_0_99"/>
          <p:cNvSpPr txBox="1"/>
          <p:nvPr/>
        </p:nvSpPr>
        <p:spPr>
          <a:xfrm>
            <a:off x="715850" y="2655725"/>
            <a:ext cx="76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2"/>
                </a:solidFill>
              </a:rPr>
              <a:t>Result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2" name="Google Shape;192;g32f08faa291_0_99"/>
          <p:cNvPicPr preferRelativeResize="0"/>
          <p:nvPr/>
        </p:nvPicPr>
        <p:blipFill rotWithShape="1">
          <a:blip r:embed="rId5">
            <a:alphaModFix/>
          </a:blip>
          <a:srcRect t="3175" b="3165"/>
          <a:stretch/>
        </p:blipFill>
        <p:spPr>
          <a:xfrm>
            <a:off x="359325" y="3008550"/>
            <a:ext cx="8656925" cy="17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32f08faa291_0_18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8" name="Google Shape;198;g32f08faa291_0_18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2f08faa291_0_18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2f08faa291_0_18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g32f08faa291_0_18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02" name="Google Shape;202;g32f08faa291_0_18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2f08faa291_0_18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2f08faa291_0_18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2f08faa291_0_18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2f08faa291_0_18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2f08faa291_0_18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2f08faa291_0_18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2f08faa291_0_18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2f08faa291_0_18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g32f08faa291_0_18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f08faa291_0_18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13" name="Google Shape;213;g32f08faa291_0_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2f08faa291_0_181"/>
          <p:cNvSpPr txBox="1">
            <a:spLocks noGrp="1"/>
          </p:cNvSpPr>
          <p:nvPr>
            <p:ph type="ctr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sz="1820" b="1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32f08faa291_0_181"/>
          <p:cNvSpPr txBox="1"/>
          <p:nvPr/>
        </p:nvSpPr>
        <p:spPr>
          <a:xfrm>
            <a:off x="298775" y="674775"/>
            <a:ext cx="780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 startAt="2"/>
            </a:pPr>
            <a:r>
              <a:rPr lang="id" sz="1600">
                <a:solidFill>
                  <a:schemeClr val="dk2"/>
                </a:solidFill>
              </a:rPr>
              <a:t>Penjelasan Kueri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16" name="Google Shape;216;g32f08faa291_0_181"/>
          <p:cNvSpPr txBox="1"/>
          <p:nvPr/>
        </p:nvSpPr>
        <p:spPr>
          <a:xfrm>
            <a:off x="526375" y="1290900"/>
            <a:ext cx="84423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id" b="1" dirty="0">
                <a:solidFill>
                  <a:schemeClr val="dk1"/>
                </a:solidFill>
                <a:highlight>
                  <a:schemeClr val="lt1"/>
                </a:highlight>
              </a:rPr>
              <a:t>SELECT DISTINCT city,order_date,profit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highlight>
                  <a:srgbClr val="FFFFFF"/>
                </a:highlight>
              </a:rPr>
              <a:t>Menampilkan nama kota, tanggal, dan pendapatan produk yang unik dari tabel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2"/>
            </a:pPr>
            <a:r>
              <a:rPr lang="id" b="1" dirty="0">
                <a:solidFill>
                  <a:schemeClr val="dk1"/>
                </a:solidFill>
                <a:highlight>
                  <a:schemeClr val="lt1"/>
                </a:highlight>
              </a:rPr>
              <a:t>FROM `tokopaedi.orders`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highlight>
                  <a:srgbClr val="FFFFFF"/>
                </a:highlight>
              </a:rPr>
              <a:t>Menentukan tabel yang digunakan.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id" b="1" dirty="0">
                <a:solidFill>
                  <a:schemeClr val="dk1"/>
                </a:solidFill>
                <a:highlight>
                  <a:srgbClr val="FFFFFF"/>
                </a:highlight>
              </a:rPr>
              <a:t>WHERE city = 'Henderson 'AND order_date BETWEEN '2018-01-01' AND '2018-03-31' AND profit &gt; 0</a:t>
            </a:r>
            <a:endParaRPr sz="19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Filter untuk memilih hanya data di kota "Henderson", tanggal pesanan antara 1 Januari 2018 dan 31 Maret 2018, dan profit yang positif (untung).</a:t>
            </a:r>
            <a:endParaRPr sz="1200" dirty="0">
              <a:solidFill>
                <a:schemeClr val="dk1"/>
              </a:solidFill>
            </a:endParaRPr>
          </a:p>
          <a:p>
            <a:pPr marL="482600" lvl="0" indent="-3429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4"/>
            </a:pPr>
            <a:r>
              <a:rPr lang="id" b="1" dirty="0">
                <a:solidFill>
                  <a:schemeClr val="dk1"/>
                </a:solidFill>
                <a:highlight>
                  <a:schemeClr val="lt1"/>
                </a:highlight>
              </a:rPr>
              <a:t>ORDER BY profit DESC;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</a:rPr>
              <a:t>Mengurutkan hasil berdasarkan profit secara descending (dari keuntungan terbesar ke terkecil).</a:t>
            </a:r>
            <a:endParaRPr sz="12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32f08faa291_0_69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22" name="Google Shape;222;g32f08faa291_0_6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2f08faa291_0_6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2f08faa291_0_6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g32f08faa291_0_69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26" name="Google Shape;226;g32f08faa291_0_6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2f08faa291_0_6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2f08faa291_0_6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2f08faa291_0_6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2f08faa291_0_6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32f08faa291_0_6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2f08faa291_0_6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2f08faa291_0_6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32f08faa291_0_6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32f08faa291_0_6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2f08faa291_0_6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7" name="Google Shape;237;g32f08faa291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2f08faa291_0_69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sz="1820" b="1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32f08faa291_0_69"/>
          <p:cNvSpPr txBox="1">
            <a:spLocks noGrp="1"/>
          </p:cNvSpPr>
          <p:nvPr>
            <p:ph type="subTitle" idx="1"/>
          </p:nvPr>
        </p:nvSpPr>
        <p:spPr>
          <a:xfrm>
            <a:off x="359325" y="1928250"/>
            <a:ext cx="8139300" cy="13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merugikan saja yang terjadi di tahun 2018 hingga 2019 di kota Los Angeles. diurutkan dari kerugian terbesar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 startAt="2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untung saja yang terjadi pada Q1 2018 di kota Henderson. diurutkan dari keuntungan terbesar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g32f08faa291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534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Caveat</vt:lpstr>
      <vt:lpstr>Open Sans</vt:lpstr>
      <vt:lpstr>Simple Light</vt:lpstr>
      <vt:lpstr>PowerPoint Presentation</vt:lpstr>
      <vt:lpstr>PowerPoint Presentation</vt:lpstr>
      <vt:lpstr>SQL Basic 3</vt:lpstr>
      <vt:lpstr>SQL Basic 3</vt:lpstr>
      <vt:lpstr>SQL Basic 3</vt:lpstr>
      <vt:lpstr>SQL Basic 3</vt:lpstr>
      <vt:lpstr>SQL Basic 3</vt:lpstr>
      <vt:lpstr>SQL Basic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Mochammad Azriel Rizky Syahputra</cp:lastModifiedBy>
  <cp:revision>2</cp:revision>
  <dcterms:modified xsi:type="dcterms:W3CDTF">2025-01-31T17:48:21Z</dcterms:modified>
</cp:coreProperties>
</file>