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Caveat" panose="020B0604020202020204" charset="0"/>
      <p:regular r:id="rId13"/>
      <p:bold r:id="rId14"/>
    </p:embeddedFont>
    <p:embeddedFont>
      <p:font typeface="Open Sans" pitchFamily="2" charset="0"/>
      <p:regular r:id="rId15"/>
      <p:bold r:id="rId16"/>
      <p:italic r:id="rId17"/>
      <p:boldItalic r:id="rId18"/>
    </p:embeddedFont>
    <p:embeddedFont>
      <p:font typeface="Roboto" panose="02000000000000000000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6" roundtripDataSignature="AMtx7mgwzotDz+c9vuGwu9pLveDkqQlj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87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9" name="Google Shape;5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2d148b8eff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8" name="Google Shape;268;g32d148b8eff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4" name="Google Shape;7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778"/>
            <a:ext cx="4572300" cy="3428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2d148b8ef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g32d148b8ef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2d148b8eff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g32d148b8eff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2d148b8eff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g32d148b8eff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2d148b8eff_0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4" name="Google Shape;194;g32d148b8eff_0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2d148b8eff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8" name="Google Shape;218;g32d148b8eff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2d148b8eff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4" name="Google Shape;244;g32d148b8eff_0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4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5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1" name="Google Shape;51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6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>
            <a:spLocks noGrp="1"/>
          </p:cNvSpPr>
          <p:nvPr>
            <p:ph type="title"/>
          </p:nvPr>
        </p:nvSpPr>
        <p:spPr>
          <a:xfrm>
            <a:off x="438150" y="1609089"/>
            <a:ext cx="8267700" cy="19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6400" b="1" i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body" idx="1"/>
          </p:nvPr>
        </p:nvSpPr>
        <p:spPr>
          <a:xfrm>
            <a:off x="388937" y="1603438"/>
            <a:ext cx="8366100" cy="17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5700" b="1" i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28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6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6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google.com/spreadsheets/d/1iH0ZQt8UoCG1Rsi9G0tDKBGIhIMNQmJuZK4plNDST6k/edit?usp=sharing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B0A6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"/>
          <p:cNvSpPr/>
          <p:nvPr/>
        </p:nvSpPr>
        <p:spPr>
          <a:xfrm>
            <a:off x="2464027" y="1138664"/>
            <a:ext cx="4050536" cy="3979652"/>
          </a:xfrm>
          <a:custGeom>
            <a:avLst/>
            <a:gdLst/>
            <a:ahLst/>
            <a:cxnLst/>
            <a:rect l="l" t="t" r="r" b="b"/>
            <a:pathLst>
              <a:path w="8101072" h="7959303" extrusionOk="0">
                <a:moveTo>
                  <a:pt x="0" y="0"/>
                </a:moveTo>
                <a:lnTo>
                  <a:pt x="8101072" y="0"/>
                </a:lnTo>
                <a:lnTo>
                  <a:pt x="8101072" y="7959303"/>
                </a:lnTo>
                <a:lnTo>
                  <a:pt x="0" y="795930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81000"/>
            </a:blip>
            <a:stretch>
              <a:fillRect/>
            </a:stretch>
          </a:blipFill>
          <a:ln>
            <a:noFill/>
          </a:ln>
        </p:spPr>
      </p:sp>
      <p:sp>
        <p:nvSpPr>
          <p:cNvPr id="62" name="Google Shape;62;p1"/>
          <p:cNvSpPr/>
          <p:nvPr/>
        </p:nvSpPr>
        <p:spPr>
          <a:xfrm>
            <a:off x="-1486429" y="-2463857"/>
            <a:ext cx="6794500" cy="6794500"/>
          </a:xfrm>
          <a:custGeom>
            <a:avLst/>
            <a:gdLst/>
            <a:ahLst/>
            <a:cxnLst/>
            <a:rect l="l" t="t" r="r" b="b"/>
            <a:pathLst>
              <a:path w="6350000" h="6350000" extrusionOk="0">
                <a:moveTo>
                  <a:pt x="3175000" y="0"/>
                </a:moveTo>
                <a:cubicBezTo>
                  <a:pt x="1421496" y="0"/>
                  <a:pt x="0" y="1421496"/>
                  <a:pt x="0" y="3175000"/>
                </a:cubicBezTo>
                <a:cubicBezTo>
                  <a:pt x="0" y="4928504"/>
                  <a:pt x="1421496" y="6350000"/>
                  <a:pt x="3175000" y="6350000"/>
                </a:cubicBezTo>
                <a:cubicBezTo>
                  <a:pt x="4928504" y="6350000"/>
                  <a:pt x="6350000" y="4928504"/>
                  <a:pt x="6350000" y="3175000"/>
                </a:cubicBezTo>
                <a:cubicBezTo>
                  <a:pt x="6350000" y="1421496"/>
                  <a:pt x="4928504" y="0"/>
                  <a:pt x="3175000" y="0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"/>
          <p:cNvSpPr/>
          <p:nvPr/>
        </p:nvSpPr>
        <p:spPr>
          <a:xfrm>
            <a:off x="3851993" y="167243"/>
            <a:ext cx="922357" cy="404684"/>
          </a:xfrm>
          <a:custGeom>
            <a:avLst/>
            <a:gdLst/>
            <a:ahLst/>
            <a:cxnLst/>
            <a:rect l="l" t="t" r="r" b="b"/>
            <a:pathLst>
              <a:path w="1844714" h="809368" extrusionOk="0">
                <a:moveTo>
                  <a:pt x="0" y="0"/>
                </a:moveTo>
                <a:lnTo>
                  <a:pt x="1844714" y="0"/>
                </a:lnTo>
                <a:lnTo>
                  <a:pt x="1844714" y="809368"/>
                </a:lnTo>
                <a:lnTo>
                  <a:pt x="0" y="80936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cxnSp>
        <p:nvCxnSpPr>
          <p:cNvPr id="64" name="Google Shape;64;p1"/>
          <p:cNvCxnSpPr/>
          <p:nvPr/>
        </p:nvCxnSpPr>
        <p:spPr>
          <a:xfrm>
            <a:off x="4937899" y="230112"/>
            <a:ext cx="0" cy="2790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5" name="Google Shape;65;p1"/>
          <p:cNvSpPr txBox="1"/>
          <p:nvPr/>
        </p:nvSpPr>
        <p:spPr>
          <a:xfrm>
            <a:off x="5099824" y="205086"/>
            <a:ext cx="2213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30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id" sz="1600" b="0" i="0" u="none" strike="noStrike" cap="none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" name="Google Shape;66;p1"/>
          <p:cNvPicPr preferRelativeResize="0"/>
          <p:nvPr/>
        </p:nvPicPr>
        <p:blipFill rotWithShape="1">
          <a:blip r:embed="rId5">
            <a:alphaModFix/>
          </a:blip>
          <a:srcRect l="56641"/>
          <a:stretch/>
        </p:blipFill>
        <p:spPr>
          <a:xfrm>
            <a:off x="0" y="-169046"/>
            <a:ext cx="3560601" cy="5481591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"/>
          <p:cNvSpPr/>
          <p:nvPr/>
        </p:nvSpPr>
        <p:spPr>
          <a:xfrm>
            <a:off x="3560603" y="1449959"/>
            <a:ext cx="7654829" cy="2243582"/>
          </a:xfrm>
          <a:custGeom>
            <a:avLst/>
            <a:gdLst/>
            <a:ahLst/>
            <a:cxnLst/>
            <a:rect l="l" t="t" r="r" b="b"/>
            <a:pathLst>
              <a:path w="15309658" h="4487164" extrusionOk="0">
                <a:moveTo>
                  <a:pt x="0" y="0"/>
                </a:moveTo>
                <a:lnTo>
                  <a:pt x="15309658" y="0"/>
                </a:lnTo>
                <a:lnTo>
                  <a:pt x="15309658" y="4487164"/>
                </a:lnTo>
                <a:lnTo>
                  <a:pt x="0" y="44871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 amt="70000"/>
            </a:blip>
            <a:stretch>
              <a:fillRect l="-22118"/>
            </a:stretch>
          </a:blipFill>
          <a:ln>
            <a:noFill/>
          </a:ln>
        </p:spPr>
      </p:sp>
      <p:sp>
        <p:nvSpPr>
          <p:cNvPr id="68" name="Google Shape;68;p1"/>
          <p:cNvSpPr txBox="1"/>
          <p:nvPr/>
        </p:nvSpPr>
        <p:spPr>
          <a:xfrm>
            <a:off x="3792125" y="1575500"/>
            <a:ext cx="5115900" cy="19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id" sz="48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SQL For Data Analysis 1</a:t>
            </a:r>
            <a:endParaRPr sz="5000" b="1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" name="Google Shape;69;p1"/>
          <p:cNvSpPr txBox="1"/>
          <p:nvPr/>
        </p:nvSpPr>
        <p:spPr>
          <a:xfrm>
            <a:off x="3792125" y="799800"/>
            <a:ext cx="5115900" cy="4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id" sz="20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Portofolio - Intensive Bootcamp</a:t>
            </a:r>
            <a:endParaRPr sz="2300" b="1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" name="Google Shape;70;p1"/>
          <p:cNvSpPr txBox="1"/>
          <p:nvPr/>
        </p:nvSpPr>
        <p:spPr>
          <a:xfrm>
            <a:off x="3563525" y="3812800"/>
            <a:ext cx="6403500" cy="4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id" sz="20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Owner: </a:t>
            </a:r>
            <a:r>
              <a:rPr lang="id" sz="2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(</a:t>
            </a:r>
            <a:r>
              <a:rPr lang="id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Mochammad Azriel Rizky Syahputra)</a:t>
            </a:r>
            <a:endParaRPr sz="23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1" name="Google Shape;71;p1"/>
          <p:cNvSpPr txBox="1"/>
          <p:nvPr/>
        </p:nvSpPr>
        <p:spPr>
          <a:xfrm>
            <a:off x="3792125" y="4412750"/>
            <a:ext cx="5115900" cy="4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id" sz="1400" b="0" i="0" u="none" strike="noStrike" cap="none">
                <a:solidFill>
                  <a:srgbClr val="000000"/>
                </a:solidFill>
                <a:highlight>
                  <a:srgbClr val="FFF2CC"/>
                </a:highlight>
                <a:latin typeface="Arial"/>
                <a:ea typeface="Arial"/>
                <a:cs typeface="Arial"/>
                <a:sym typeface="Arial"/>
              </a:rPr>
              <a:t>Build your skill and portfolio via myskill.id/bootcamp</a:t>
            </a:r>
            <a:endParaRPr sz="1400" b="0" i="0" u="none" strike="noStrike" cap="none">
              <a:solidFill>
                <a:srgbClr val="000000"/>
              </a:solidFill>
              <a:highlight>
                <a:srgbClr val="FFF2CC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0" name="Google Shape;270;g32d148b8eff_0_79"/>
          <p:cNvGrpSpPr/>
          <p:nvPr/>
        </p:nvGrpSpPr>
        <p:grpSpPr>
          <a:xfrm>
            <a:off x="3854590" y="4740701"/>
            <a:ext cx="1434817" cy="389011"/>
            <a:chOff x="3248325" y="4588800"/>
            <a:chExt cx="2045939" cy="554700"/>
          </a:xfrm>
        </p:grpSpPr>
        <p:sp>
          <p:nvSpPr>
            <p:cNvPr id="271" name="Google Shape;271;g32d148b8eff_0_79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g32d148b8eff_0_79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g32d148b8eff_0_79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4" name="Google Shape;274;g32d148b8eff_0_79"/>
          <p:cNvGrpSpPr/>
          <p:nvPr/>
        </p:nvGrpSpPr>
        <p:grpSpPr>
          <a:xfrm>
            <a:off x="8325085" y="65156"/>
            <a:ext cx="763768" cy="752531"/>
            <a:chOff x="695950" y="3458000"/>
            <a:chExt cx="966550" cy="952450"/>
          </a:xfrm>
        </p:grpSpPr>
        <p:sp>
          <p:nvSpPr>
            <p:cNvPr id="275" name="Google Shape;275;g32d148b8eff_0_79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g32d148b8eff_0_79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g32d148b8eff_0_79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g32d148b8eff_0_79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g32d148b8eff_0_79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g32d148b8eff_0_79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g32d148b8eff_0_79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g32d148b8eff_0_79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g32d148b8eff_0_79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4" name="Google Shape;284;g32d148b8eff_0_79"/>
          <p:cNvSpPr/>
          <p:nvPr/>
        </p:nvSpPr>
        <p:spPr>
          <a:xfrm rot="10800000">
            <a:off x="-381375" y="2274300"/>
            <a:ext cx="740700" cy="692700"/>
          </a:xfrm>
          <a:prstGeom prst="pie">
            <a:avLst>
              <a:gd name="adj1" fmla="val 5441529"/>
              <a:gd name="adj2" fmla="val 1620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g32d148b8eff_0_79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d" sz="1100" b="1" i="0" u="none" strike="noStrike" cap="non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100" b="1" i="0" u="none" strike="noStrike" cap="non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286" name="Google Shape;286;g32d148b8eff_0_7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g32d148b8eff_0_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-50800"/>
            <a:ext cx="9144000" cy="5194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2"/>
          <p:cNvGrpSpPr/>
          <p:nvPr/>
        </p:nvGrpSpPr>
        <p:grpSpPr>
          <a:xfrm>
            <a:off x="3854590" y="4740703"/>
            <a:ext cx="1434817" cy="389011"/>
            <a:chOff x="3248325" y="4588800"/>
            <a:chExt cx="2045939" cy="554700"/>
          </a:xfrm>
        </p:grpSpPr>
        <p:sp>
          <p:nvSpPr>
            <p:cNvPr id="77" name="Google Shape;77;p2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0" name="Google Shape;80;p2"/>
          <p:cNvGrpSpPr/>
          <p:nvPr/>
        </p:nvGrpSpPr>
        <p:grpSpPr>
          <a:xfrm>
            <a:off x="8325085" y="65154"/>
            <a:ext cx="763768" cy="752531"/>
            <a:chOff x="695950" y="3458000"/>
            <a:chExt cx="966550" cy="952450"/>
          </a:xfrm>
        </p:grpSpPr>
        <p:sp>
          <p:nvSpPr>
            <p:cNvPr id="81" name="Google Shape;81;p2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0" name="Google Shape;90;p2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d" sz="1100" b="1" i="0" u="none" strike="noStrike" cap="non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100" b="1" i="0" u="none" strike="noStrike" cap="non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91" name="Google Shape;9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"/>
          <p:cNvSpPr txBox="1"/>
          <p:nvPr/>
        </p:nvSpPr>
        <p:spPr>
          <a:xfrm>
            <a:off x="278025" y="454325"/>
            <a:ext cx="8462100" cy="4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id" sz="2800" b="1" i="0" u="none" strike="noStrike" cap="none">
                <a:solidFill>
                  <a:srgbClr val="17919B"/>
                </a:solidFill>
                <a:latin typeface="Roboto"/>
                <a:ea typeface="Roboto"/>
                <a:cs typeface="Roboto"/>
                <a:sym typeface="Roboto"/>
              </a:rPr>
              <a:t>Petunjuk Pengerjaan</a:t>
            </a:r>
            <a:endParaRPr sz="2800" b="1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2"/>
          <p:cNvSpPr txBox="1"/>
          <p:nvPr/>
        </p:nvSpPr>
        <p:spPr>
          <a:xfrm>
            <a:off x="212775" y="1001700"/>
            <a:ext cx="8462100" cy="27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Dokumen ini memang tidak open access untuk edit, maka silahkan copy file ini lalu kerjakanlah pada device masing-masing, dengan cara klik </a:t>
            </a:r>
            <a:r>
              <a:rPr lang="id" sz="1200" b="1" i="0" u="none" strike="noStrike" cap="none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File</a:t>
            </a:r>
            <a:r>
              <a:rPr lang="id" sz="1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pada pojok kiri atas, pilih </a:t>
            </a:r>
            <a:r>
              <a:rPr lang="id" sz="1200" b="1" i="0" u="none" strike="noStrike" cap="none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Make a Copy</a:t>
            </a:r>
            <a:r>
              <a:rPr lang="id" sz="1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 Setelah file berhasil di copy, ubah nama sesuai nama masing-masing.</a:t>
            </a:r>
            <a:br>
              <a:rPr lang="id" sz="1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id" sz="1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id" sz="1200" b="1" i="0" u="none" strike="noStrike" cap="none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Untuk mengerjakan, perhatikan petunjuk dibawah ini:</a:t>
            </a:r>
            <a:endParaRPr sz="1200" b="1" i="0" u="none" strike="noStrike" cap="none">
              <a:solidFill>
                <a:srgbClr val="18919B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rabicPeriod"/>
            </a:pPr>
            <a:r>
              <a:rPr lang="id"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Jawablah masing-masing pertanyaan di slide selanjutnya berdasarkan pengetahuanmu dan berdasarkan apa yang kamu pahami pada materi tiap sesi. </a:t>
            </a:r>
            <a:endParaRPr sz="12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rabicPeriod"/>
            </a:pPr>
            <a:r>
              <a:rPr lang="id"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Set pengaturan akses file sebagai </a:t>
            </a:r>
            <a:r>
              <a:rPr lang="id" sz="1200" b="1" i="0" u="none" strike="noStrike" cap="none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Publik</a:t>
            </a:r>
            <a:r>
              <a:rPr lang="id"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namun cukup </a:t>
            </a:r>
            <a:r>
              <a:rPr lang="id" sz="1200" b="1" i="0" u="none" strike="noStrike" cap="none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View Only </a:t>
            </a:r>
            <a:r>
              <a:rPr lang="id"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agar tugas dapat dicek oleh Class Assistant.</a:t>
            </a:r>
            <a:endParaRPr sz="12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rabicPeriod"/>
            </a:pPr>
            <a:r>
              <a:rPr lang="id"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Silahkan kirim link sheet mini task berikut di form pengumpulan mini task yang sudah tersedia di </a:t>
            </a:r>
            <a:r>
              <a:rPr lang="id" sz="1200" b="0" i="0" u="sng" strike="noStrike" cap="non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To Do List bootcamp Data Analysis batch 19</a:t>
            </a:r>
            <a:r>
              <a:rPr lang="id"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2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rabicPeriod"/>
            </a:pPr>
            <a:r>
              <a:rPr lang="id"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Upload pekerjaanmu di LinkedIn dan tag </a:t>
            </a:r>
            <a:r>
              <a:rPr lang="id" sz="1200" b="1" i="0" u="none" strike="noStrike" cap="none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@MySkill</a:t>
            </a:r>
            <a:r>
              <a:rPr lang="id"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juga </a:t>
            </a:r>
            <a:r>
              <a:rPr lang="id" sz="1200" b="1" i="0" u="none" strike="noStrike" cap="none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Class Assistant</a:t>
            </a:r>
            <a:r>
              <a:rPr lang="id"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yang mendampingi serta </a:t>
            </a:r>
            <a:r>
              <a:rPr lang="id" sz="1200" b="1" i="0" u="none" strike="noStrike" cap="none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Tutor</a:t>
            </a:r>
            <a:r>
              <a:rPr lang="id"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yang mengajar di sesi kelas. Yang di upload boleh berupa file PPT, maupun screenshot dari file ini.</a:t>
            </a:r>
            <a:endParaRPr sz="120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p3"/>
          <p:cNvGrpSpPr/>
          <p:nvPr/>
        </p:nvGrpSpPr>
        <p:grpSpPr>
          <a:xfrm>
            <a:off x="3854590" y="4740700"/>
            <a:ext cx="1434817" cy="389011"/>
            <a:chOff x="3248325" y="4588800"/>
            <a:chExt cx="2045939" cy="554700"/>
          </a:xfrm>
        </p:grpSpPr>
        <p:sp>
          <p:nvSpPr>
            <p:cNvPr id="99" name="Google Shape;99;p3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2" name="Google Shape;102;p3"/>
          <p:cNvGrpSpPr/>
          <p:nvPr/>
        </p:nvGrpSpPr>
        <p:grpSpPr>
          <a:xfrm>
            <a:off x="8325085" y="65157"/>
            <a:ext cx="763768" cy="752531"/>
            <a:chOff x="695950" y="3458000"/>
            <a:chExt cx="966550" cy="952450"/>
          </a:xfrm>
        </p:grpSpPr>
        <p:sp>
          <p:nvSpPr>
            <p:cNvPr id="103" name="Google Shape;103;p3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2" name="Google Shape;112;p3"/>
          <p:cNvSpPr/>
          <p:nvPr/>
        </p:nvSpPr>
        <p:spPr>
          <a:xfrm rot="10800000">
            <a:off x="-381375" y="2274300"/>
            <a:ext cx="740700" cy="692700"/>
          </a:xfrm>
          <a:prstGeom prst="pie">
            <a:avLst>
              <a:gd name="adj1" fmla="val 5441529"/>
              <a:gd name="adj2" fmla="val 1620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3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d" sz="1100" b="1" i="0" u="none" strike="noStrike" cap="non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100" b="1" i="0" u="none" strike="noStrike" cap="non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114" name="Google Shape;114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3"/>
          <p:cNvSpPr txBox="1">
            <a:spLocks noGrp="1"/>
          </p:cNvSpPr>
          <p:nvPr>
            <p:ph type="title" idx="4294967295"/>
          </p:nvPr>
        </p:nvSpPr>
        <p:spPr>
          <a:xfrm>
            <a:off x="212775" y="920950"/>
            <a:ext cx="8520600" cy="24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d" sz="1800" b="1">
                <a:solidFill>
                  <a:srgbClr val="18919B"/>
                </a:solidFill>
                <a:highlight>
                  <a:srgbClr val="FFFFFF"/>
                </a:highlight>
              </a:rPr>
              <a:t>SQL for Data Analysis 1</a:t>
            </a:r>
            <a:endParaRPr sz="1800" b="1">
              <a:solidFill>
                <a:srgbClr val="18919B"/>
              </a:solidFill>
              <a:highlight>
                <a:srgbClr val="FFFFFF"/>
              </a:highlight>
            </a:endParaRPr>
          </a:p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919B"/>
              </a:buClr>
              <a:buSzPts val="1500"/>
              <a:buFont typeface="Roboto"/>
              <a:buChar char="●"/>
            </a:pPr>
            <a:r>
              <a:rPr lang="id" sz="1500">
                <a:solidFill>
                  <a:srgbClr val="18919B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Buktikan bahwa satu nama konsumen hanya memiliki satu customer id!</a:t>
            </a:r>
            <a:endParaRPr sz="1500">
              <a:solidFill>
                <a:srgbClr val="18919B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919B"/>
              </a:buClr>
              <a:buSzPts val="1500"/>
              <a:buFont typeface="Roboto"/>
              <a:buChar char="●"/>
            </a:pPr>
            <a:r>
              <a:rPr lang="id" sz="1500">
                <a:solidFill>
                  <a:srgbClr val="18919B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Produk (product_name) apa yang paling best selling secara kuantitas</a:t>
            </a:r>
            <a:endParaRPr sz="1500">
              <a:solidFill>
                <a:srgbClr val="18919B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919B"/>
              </a:buClr>
              <a:buSzPts val="1500"/>
              <a:buFont typeface="Roboto"/>
              <a:buChar char="●"/>
            </a:pPr>
            <a:r>
              <a:rPr lang="id" sz="1500">
                <a:solidFill>
                  <a:srgbClr val="18919B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Produk apa yang paling merugikan selama tahun 2017</a:t>
            </a:r>
            <a:endParaRPr sz="1500">
              <a:solidFill>
                <a:srgbClr val="18919B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oogle Shape;120;g32d148b8eff_0_0"/>
          <p:cNvGrpSpPr/>
          <p:nvPr/>
        </p:nvGrpSpPr>
        <p:grpSpPr>
          <a:xfrm>
            <a:off x="3854590" y="4740701"/>
            <a:ext cx="1434817" cy="389011"/>
            <a:chOff x="3248325" y="4588800"/>
            <a:chExt cx="2045939" cy="554700"/>
          </a:xfrm>
        </p:grpSpPr>
        <p:sp>
          <p:nvSpPr>
            <p:cNvPr id="121" name="Google Shape;121;g32d148b8eff_0_0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g32d148b8eff_0_0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g32d148b8eff_0_0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4" name="Google Shape;124;g32d148b8eff_0_0"/>
          <p:cNvGrpSpPr/>
          <p:nvPr/>
        </p:nvGrpSpPr>
        <p:grpSpPr>
          <a:xfrm>
            <a:off x="8325085" y="65156"/>
            <a:ext cx="763768" cy="752531"/>
            <a:chOff x="695950" y="3458000"/>
            <a:chExt cx="966550" cy="952450"/>
          </a:xfrm>
        </p:grpSpPr>
        <p:sp>
          <p:nvSpPr>
            <p:cNvPr id="125" name="Google Shape;125;g32d148b8eff_0_0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g32d148b8eff_0_0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g32d148b8eff_0_0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g32d148b8eff_0_0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g32d148b8eff_0_0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g32d148b8eff_0_0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g32d148b8eff_0_0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g32d148b8eff_0_0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g32d148b8eff_0_0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4" name="Google Shape;134;g32d148b8eff_0_0"/>
          <p:cNvSpPr/>
          <p:nvPr/>
        </p:nvSpPr>
        <p:spPr>
          <a:xfrm rot="10800000">
            <a:off x="-381375" y="2274300"/>
            <a:ext cx="740700" cy="692700"/>
          </a:xfrm>
          <a:prstGeom prst="pie">
            <a:avLst>
              <a:gd name="adj1" fmla="val 5441529"/>
              <a:gd name="adj2" fmla="val 1620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g32d148b8eff_0_0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d" sz="1100" b="1" i="0" u="none" strike="noStrike" cap="non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100" b="1" i="0" u="none" strike="noStrike" cap="non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136" name="Google Shape;136;g32d148b8eff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g32d148b8eff_0_0"/>
          <p:cNvSpPr txBox="1">
            <a:spLocks noGrp="1"/>
          </p:cNvSpPr>
          <p:nvPr>
            <p:ph type="title" idx="4294967295"/>
          </p:nvPr>
        </p:nvSpPr>
        <p:spPr>
          <a:xfrm>
            <a:off x="108325" y="118900"/>
            <a:ext cx="3168300" cy="4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d" sz="1800" b="1">
                <a:solidFill>
                  <a:srgbClr val="18919B"/>
                </a:solidFill>
                <a:highlight>
                  <a:srgbClr val="FFFFFF"/>
                </a:highlight>
              </a:rPr>
              <a:t>SQL for Data Analysis 1</a:t>
            </a:r>
            <a:endParaRPr sz="1500">
              <a:solidFill>
                <a:srgbClr val="18919B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" name="Google Shape;138;g32d148b8eff_0_0"/>
          <p:cNvSpPr txBox="1"/>
          <p:nvPr/>
        </p:nvSpPr>
        <p:spPr>
          <a:xfrm>
            <a:off x="19425" y="643925"/>
            <a:ext cx="79893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id">
                <a:solidFill>
                  <a:schemeClr val="dk1"/>
                </a:solidFill>
                <a:highlight>
                  <a:srgbClr val="FFFFFF"/>
                </a:highlight>
              </a:rPr>
              <a:t>Buktikan bahwa satu nama konsumen hanya memiliki satu customer id!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pic>
        <p:nvPicPr>
          <p:cNvPr id="139" name="Google Shape;139;g32d148b8eff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325" y="1006450"/>
            <a:ext cx="8860300" cy="175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g32d148b8eff_0_0"/>
          <p:cNvSpPr txBox="1"/>
          <p:nvPr/>
        </p:nvSpPr>
        <p:spPr>
          <a:xfrm>
            <a:off x="593775" y="2808850"/>
            <a:ext cx="1184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chemeClr val="dk1"/>
                </a:solidFill>
                <a:highlight>
                  <a:srgbClr val="FFFFFF"/>
                </a:highlight>
              </a:rPr>
              <a:t>Result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pic>
        <p:nvPicPr>
          <p:cNvPr id="141" name="Google Shape;141;g32d148b8eff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4075" y="3239050"/>
            <a:ext cx="8755848" cy="148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oogle Shape;146;g32d148b8eff_0_105"/>
          <p:cNvGrpSpPr/>
          <p:nvPr/>
        </p:nvGrpSpPr>
        <p:grpSpPr>
          <a:xfrm>
            <a:off x="3854590" y="4740701"/>
            <a:ext cx="1434817" cy="389011"/>
            <a:chOff x="3248325" y="4588800"/>
            <a:chExt cx="2045939" cy="554700"/>
          </a:xfrm>
        </p:grpSpPr>
        <p:sp>
          <p:nvSpPr>
            <p:cNvPr id="147" name="Google Shape;147;g32d148b8eff_0_105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g32d148b8eff_0_105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g32d148b8eff_0_105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0" name="Google Shape;150;g32d148b8eff_0_105"/>
          <p:cNvGrpSpPr/>
          <p:nvPr/>
        </p:nvGrpSpPr>
        <p:grpSpPr>
          <a:xfrm>
            <a:off x="8325085" y="65156"/>
            <a:ext cx="763768" cy="752531"/>
            <a:chOff x="695950" y="3458000"/>
            <a:chExt cx="966550" cy="952450"/>
          </a:xfrm>
        </p:grpSpPr>
        <p:sp>
          <p:nvSpPr>
            <p:cNvPr id="151" name="Google Shape;151;g32d148b8eff_0_105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g32d148b8eff_0_105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g32d148b8eff_0_105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g32d148b8eff_0_105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g32d148b8eff_0_105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g32d148b8eff_0_105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g32d148b8eff_0_105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g32d148b8eff_0_105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g32d148b8eff_0_105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0" name="Google Shape;160;g32d148b8eff_0_105"/>
          <p:cNvSpPr/>
          <p:nvPr/>
        </p:nvSpPr>
        <p:spPr>
          <a:xfrm rot="10800000">
            <a:off x="-381375" y="2274300"/>
            <a:ext cx="740700" cy="692700"/>
          </a:xfrm>
          <a:prstGeom prst="pie">
            <a:avLst>
              <a:gd name="adj1" fmla="val 5441529"/>
              <a:gd name="adj2" fmla="val 1620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g32d148b8eff_0_105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d" sz="1100" b="1" i="0" u="none" strike="noStrike" cap="non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100" b="1" i="0" u="none" strike="noStrike" cap="non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162" name="Google Shape;162;g32d148b8eff_0_10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g32d148b8eff_0_105"/>
          <p:cNvSpPr txBox="1">
            <a:spLocks noGrp="1"/>
          </p:cNvSpPr>
          <p:nvPr>
            <p:ph type="title" idx="4294967295"/>
          </p:nvPr>
        </p:nvSpPr>
        <p:spPr>
          <a:xfrm>
            <a:off x="108325" y="118900"/>
            <a:ext cx="3168300" cy="4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d" sz="1800" b="1">
                <a:solidFill>
                  <a:srgbClr val="18919B"/>
                </a:solidFill>
                <a:highlight>
                  <a:srgbClr val="FFFFFF"/>
                </a:highlight>
              </a:rPr>
              <a:t>SQL for Data Analysis 1</a:t>
            </a:r>
            <a:endParaRPr sz="1500">
              <a:solidFill>
                <a:srgbClr val="18919B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" name="Google Shape;164;g32d148b8eff_0_105"/>
          <p:cNvSpPr txBox="1"/>
          <p:nvPr/>
        </p:nvSpPr>
        <p:spPr>
          <a:xfrm>
            <a:off x="19425" y="643925"/>
            <a:ext cx="79893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id">
                <a:solidFill>
                  <a:schemeClr val="dk1"/>
                </a:solidFill>
                <a:highlight>
                  <a:srgbClr val="FFFFFF"/>
                </a:highlight>
              </a:rPr>
              <a:t>Penjelas Kueri 1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165" name="Google Shape;165;g32d148b8eff_0_105"/>
          <p:cNvSpPr txBox="1"/>
          <p:nvPr/>
        </p:nvSpPr>
        <p:spPr>
          <a:xfrm>
            <a:off x="130550" y="1161850"/>
            <a:ext cx="8838000" cy="35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id" b="1" dirty="0">
                <a:solidFill>
                  <a:schemeClr val="dk1"/>
                </a:solidFill>
                <a:highlight>
                  <a:srgbClr val="FFFFFF"/>
                </a:highlight>
              </a:rPr>
              <a:t>SELECT customer_name, COUNT(DISTINCT customer_id) AS Jumlah_id</a:t>
            </a:r>
            <a:endParaRPr b="1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 dirty="0">
                <a:solidFill>
                  <a:schemeClr val="dk1"/>
                </a:solidFill>
              </a:rPr>
              <a:t>Menampilkan nama konsumen (customer_name) dan jumlah (customer_id) unik yang dimiliki oleh setiap nama konsumen.</a:t>
            </a:r>
            <a:endParaRPr sz="1200" dirty="0">
              <a:solidFill>
                <a:schemeClr val="dk1"/>
              </a:solidFill>
            </a:endParaRPr>
          </a:p>
          <a:p>
            <a:pPr marL="4826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 startAt="2"/>
            </a:pPr>
            <a:r>
              <a:rPr lang="id" b="1" dirty="0">
                <a:solidFill>
                  <a:schemeClr val="dk1"/>
                </a:solidFill>
              </a:rPr>
              <a:t>FROM `tokopaedi.orders`</a:t>
            </a:r>
            <a:endParaRPr b="1" dirty="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 dirty="0">
                <a:solidFill>
                  <a:schemeClr val="dk1"/>
                </a:solidFill>
              </a:rPr>
              <a:t>Tabel sumber data.</a:t>
            </a:r>
            <a:endParaRPr sz="1200" dirty="0">
              <a:solidFill>
                <a:schemeClr val="dk1"/>
              </a:solidFill>
            </a:endParaRPr>
          </a:p>
          <a:p>
            <a:pPr marL="4826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 startAt="3"/>
            </a:pPr>
            <a:r>
              <a:rPr lang="id" b="1" dirty="0">
                <a:solidFill>
                  <a:schemeClr val="dk1"/>
                </a:solidFill>
              </a:rPr>
              <a:t>GROUP BY 1</a:t>
            </a:r>
            <a:endParaRPr b="1" dirty="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 dirty="0">
                <a:solidFill>
                  <a:schemeClr val="dk1"/>
                </a:solidFill>
              </a:rPr>
              <a:t> Menghitung jumlah customer_id unik untuk setiap customer_name.</a:t>
            </a:r>
            <a:endParaRPr sz="1200" dirty="0">
              <a:solidFill>
                <a:schemeClr val="dk1"/>
              </a:solidFill>
            </a:endParaRPr>
          </a:p>
          <a:p>
            <a:pPr marL="4826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 startAt="4"/>
            </a:pPr>
            <a:r>
              <a:rPr lang="id" b="1" dirty="0">
                <a:solidFill>
                  <a:schemeClr val="dk1"/>
                </a:solidFill>
              </a:rPr>
              <a:t>HAVING COUNT(DISTINCT customer_id) &gt; 1;</a:t>
            </a:r>
            <a:endParaRPr b="1" dirty="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 dirty="0">
                <a:solidFill>
                  <a:schemeClr val="dk1"/>
                </a:solidFill>
              </a:rPr>
              <a:t>Menemukan nama konsumen (customer_name) yang memiliki lebih dari satu customer_id.</a:t>
            </a:r>
            <a:endParaRPr sz="1200" dirty="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Google Shape;170;g32d148b8eff_0_27"/>
          <p:cNvGrpSpPr/>
          <p:nvPr/>
        </p:nvGrpSpPr>
        <p:grpSpPr>
          <a:xfrm>
            <a:off x="3854590" y="4740701"/>
            <a:ext cx="1434817" cy="389011"/>
            <a:chOff x="3248325" y="4588800"/>
            <a:chExt cx="2045939" cy="554700"/>
          </a:xfrm>
        </p:grpSpPr>
        <p:sp>
          <p:nvSpPr>
            <p:cNvPr id="171" name="Google Shape;171;g32d148b8eff_0_27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g32d148b8eff_0_27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g32d148b8eff_0_27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4" name="Google Shape;174;g32d148b8eff_0_27"/>
          <p:cNvGrpSpPr/>
          <p:nvPr/>
        </p:nvGrpSpPr>
        <p:grpSpPr>
          <a:xfrm>
            <a:off x="8325085" y="65156"/>
            <a:ext cx="763768" cy="752531"/>
            <a:chOff x="695950" y="3458000"/>
            <a:chExt cx="966550" cy="952450"/>
          </a:xfrm>
        </p:grpSpPr>
        <p:sp>
          <p:nvSpPr>
            <p:cNvPr id="175" name="Google Shape;175;g32d148b8eff_0_27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g32d148b8eff_0_27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g32d148b8eff_0_27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g32d148b8eff_0_27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g32d148b8eff_0_27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g32d148b8eff_0_27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g32d148b8eff_0_27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g32d148b8eff_0_27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g32d148b8eff_0_27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4" name="Google Shape;184;g32d148b8eff_0_27"/>
          <p:cNvSpPr/>
          <p:nvPr/>
        </p:nvSpPr>
        <p:spPr>
          <a:xfrm rot="10800000">
            <a:off x="-381375" y="2274300"/>
            <a:ext cx="740700" cy="692700"/>
          </a:xfrm>
          <a:prstGeom prst="pie">
            <a:avLst>
              <a:gd name="adj1" fmla="val 5441529"/>
              <a:gd name="adj2" fmla="val 1620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g32d148b8eff_0_27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d" sz="1100" b="1" i="0" u="none" strike="noStrike" cap="non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100" b="1" i="0" u="none" strike="noStrike" cap="non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186" name="Google Shape;186;g32d148b8eff_0_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g32d148b8eff_0_27"/>
          <p:cNvSpPr txBox="1">
            <a:spLocks noGrp="1"/>
          </p:cNvSpPr>
          <p:nvPr>
            <p:ph type="title" idx="4294967295"/>
          </p:nvPr>
        </p:nvSpPr>
        <p:spPr>
          <a:xfrm>
            <a:off x="108325" y="118900"/>
            <a:ext cx="3168300" cy="4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d" sz="1800" b="1">
                <a:solidFill>
                  <a:srgbClr val="18919B"/>
                </a:solidFill>
                <a:highlight>
                  <a:srgbClr val="FFFFFF"/>
                </a:highlight>
              </a:rPr>
              <a:t>SQL for Data Analysis 1</a:t>
            </a:r>
            <a:endParaRPr sz="1500">
              <a:solidFill>
                <a:srgbClr val="18919B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8" name="Google Shape;188;g32d148b8eff_0_27"/>
          <p:cNvSpPr txBox="1"/>
          <p:nvPr/>
        </p:nvSpPr>
        <p:spPr>
          <a:xfrm>
            <a:off x="19425" y="643925"/>
            <a:ext cx="79893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 startAt="2"/>
            </a:pPr>
            <a:r>
              <a:rPr lang="id">
                <a:solidFill>
                  <a:schemeClr val="dk1"/>
                </a:solidFill>
                <a:highlight>
                  <a:srgbClr val="FFFFFF"/>
                </a:highlight>
              </a:rPr>
              <a:t>Produk (product_name) apa yang paling best selling secara kuantitas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 startAt="2"/>
            </a:pP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pic>
        <p:nvPicPr>
          <p:cNvPr id="189" name="Google Shape;189;g32d148b8eff_0_27"/>
          <p:cNvPicPr preferRelativeResize="0"/>
          <p:nvPr/>
        </p:nvPicPr>
        <p:blipFill rotWithShape="1">
          <a:blip r:embed="rId4">
            <a:alphaModFix/>
          </a:blip>
          <a:srcRect l="8888" r="8888"/>
          <a:stretch/>
        </p:blipFill>
        <p:spPr>
          <a:xfrm>
            <a:off x="108325" y="1006450"/>
            <a:ext cx="8860301" cy="175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g32d148b8eff_0_27"/>
          <p:cNvSpPr txBox="1"/>
          <p:nvPr/>
        </p:nvSpPr>
        <p:spPr>
          <a:xfrm>
            <a:off x="593775" y="2808850"/>
            <a:ext cx="1184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chemeClr val="dk1"/>
                </a:solidFill>
                <a:highlight>
                  <a:srgbClr val="FFFFFF"/>
                </a:highlight>
              </a:rPr>
              <a:t>Result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pic>
        <p:nvPicPr>
          <p:cNvPr id="191" name="Google Shape;191;g32d148b8eff_0_27"/>
          <p:cNvPicPr preferRelativeResize="0"/>
          <p:nvPr/>
        </p:nvPicPr>
        <p:blipFill rotWithShape="1">
          <a:blip r:embed="rId5">
            <a:alphaModFix/>
          </a:blip>
          <a:srcRect t="14583" b="14590"/>
          <a:stretch/>
        </p:blipFill>
        <p:spPr>
          <a:xfrm>
            <a:off x="194075" y="3239050"/>
            <a:ext cx="8755847" cy="148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" name="Google Shape;196;g32d148b8eff_0_181"/>
          <p:cNvGrpSpPr/>
          <p:nvPr/>
        </p:nvGrpSpPr>
        <p:grpSpPr>
          <a:xfrm>
            <a:off x="3854590" y="4740701"/>
            <a:ext cx="1434817" cy="389011"/>
            <a:chOff x="3248325" y="4588800"/>
            <a:chExt cx="2045939" cy="554700"/>
          </a:xfrm>
        </p:grpSpPr>
        <p:sp>
          <p:nvSpPr>
            <p:cNvPr id="197" name="Google Shape;197;g32d148b8eff_0_181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g32d148b8eff_0_181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g32d148b8eff_0_181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0" name="Google Shape;200;g32d148b8eff_0_181"/>
          <p:cNvGrpSpPr/>
          <p:nvPr/>
        </p:nvGrpSpPr>
        <p:grpSpPr>
          <a:xfrm>
            <a:off x="8325085" y="65156"/>
            <a:ext cx="763768" cy="752531"/>
            <a:chOff x="695950" y="3458000"/>
            <a:chExt cx="966550" cy="952450"/>
          </a:xfrm>
        </p:grpSpPr>
        <p:sp>
          <p:nvSpPr>
            <p:cNvPr id="201" name="Google Shape;201;g32d148b8eff_0_181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g32d148b8eff_0_181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g32d148b8eff_0_181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g32d148b8eff_0_181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g32d148b8eff_0_181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g32d148b8eff_0_181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g32d148b8eff_0_181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g32d148b8eff_0_181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g32d148b8eff_0_181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0" name="Google Shape;210;g32d148b8eff_0_181"/>
          <p:cNvSpPr/>
          <p:nvPr/>
        </p:nvSpPr>
        <p:spPr>
          <a:xfrm rot="10800000">
            <a:off x="-381375" y="2274300"/>
            <a:ext cx="740700" cy="692700"/>
          </a:xfrm>
          <a:prstGeom prst="pie">
            <a:avLst>
              <a:gd name="adj1" fmla="val 5441529"/>
              <a:gd name="adj2" fmla="val 1620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g32d148b8eff_0_181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d" sz="1100" b="1" i="0" u="none" strike="noStrike" cap="non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100" b="1" i="0" u="none" strike="noStrike" cap="non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212" name="Google Shape;212;g32d148b8eff_0_18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g32d148b8eff_0_181"/>
          <p:cNvSpPr txBox="1">
            <a:spLocks noGrp="1"/>
          </p:cNvSpPr>
          <p:nvPr>
            <p:ph type="title" idx="4294967295"/>
          </p:nvPr>
        </p:nvSpPr>
        <p:spPr>
          <a:xfrm>
            <a:off x="108325" y="118900"/>
            <a:ext cx="3168300" cy="4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d" sz="1800" b="1">
                <a:solidFill>
                  <a:srgbClr val="18919B"/>
                </a:solidFill>
                <a:highlight>
                  <a:srgbClr val="FFFFFF"/>
                </a:highlight>
              </a:rPr>
              <a:t>SQL for Data Analysis 1</a:t>
            </a:r>
            <a:endParaRPr sz="1500">
              <a:solidFill>
                <a:srgbClr val="18919B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4" name="Google Shape;214;g32d148b8eff_0_181"/>
          <p:cNvSpPr txBox="1"/>
          <p:nvPr/>
        </p:nvSpPr>
        <p:spPr>
          <a:xfrm>
            <a:off x="19425" y="643925"/>
            <a:ext cx="79893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 startAt="2"/>
            </a:pPr>
            <a:r>
              <a:rPr lang="id">
                <a:solidFill>
                  <a:schemeClr val="dk1"/>
                </a:solidFill>
                <a:highlight>
                  <a:srgbClr val="FFFFFF"/>
                </a:highlight>
              </a:rPr>
              <a:t>Penjelas Kueri 2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215" name="Google Shape;215;g32d148b8eff_0_181"/>
          <p:cNvSpPr txBox="1"/>
          <p:nvPr/>
        </p:nvSpPr>
        <p:spPr>
          <a:xfrm>
            <a:off x="130550" y="1161850"/>
            <a:ext cx="8838000" cy="35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id" b="1" dirty="0">
                <a:solidFill>
                  <a:schemeClr val="dk1"/>
                </a:solidFill>
              </a:rPr>
              <a:t>SELECT product_name, SUM(quantity) AS quantity_sum</a:t>
            </a:r>
            <a:endParaRPr sz="1900" b="1" dirty="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 dirty="0">
                <a:solidFill>
                  <a:schemeClr val="dk1"/>
                </a:solidFill>
              </a:rPr>
              <a:t>Menampilkan nama produk (product_name) beserta total jumlah kuantitas yang telah dipesan.</a:t>
            </a:r>
            <a:endParaRPr sz="1300" dirty="0">
              <a:solidFill>
                <a:schemeClr val="dk1"/>
              </a:solidFill>
            </a:endParaRPr>
          </a:p>
          <a:p>
            <a:pPr marL="4826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 startAt="2"/>
            </a:pPr>
            <a:r>
              <a:rPr lang="id" b="1" dirty="0">
                <a:solidFill>
                  <a:schemeClr val="dk1"/>
                </a:solidFill>
              </a:rPr>
              <a:t>FROM `tokopaedi.orders`</a:t>
            </a:r>
            <a:endParaRPr b="1" dirty="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 dirty="0">
                <a:solidFill>
                  <a:schemeClr val="dk1"/>
                </a:solidFill>
              </a:rPr>
              <a:t>Mengambil data dari tabel pesanan (orders) yang berada dalam dataset tokopaedi.</a:t>
            </a:r>
            <a:endParaRPr sz="1300" dirty="0">
              <a:solidFill>
                <a:schemeClr val="dk1"/>
              </a:solidFill>
            </a:endParaRPr>
          </a:p>
          <a:p>
            <a:pPr marL="4826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 startAt="3"/>
            </a:pPr>
            <a:r>
              <a:rPr lang="id" b="1" dirty="0">
                <a:solidFill>
                  <a:schemeClr val="dk1"/>
                </a:solidFill>
              </a:rPr>
              <a:t>GROUP BY 1</a:t>
            </a:r>
            <a:endParaRPr b="1" dirty="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 dirty="0">
                <a:solidFill>
                  <a:schemeClr val="dk1"/>
                </a:solidFill>
              </a:rPr>
              <a:t>Mengelompokkan setiap produk sehingga bisa dihitung total kuantitasnya (SUM(quantity)).</a:t>
            </a:r>
            <a:endParaRPr sz="1200" dirty="0">
              <a:solidFill>
                <a:schemeClr val="dk1"/>
              </a:solidFill>
            </a:endParaRPr>
          </a:p>
          <a:p>
            <a:pPr marL="4826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 startAt="4"/>
            </a:pPr>
            <a:r>
              <a:rPr lang="id" b="1" dirty="0">
                <a:solidFill>
                  <a:schemeClr val="dk1"/>
                </a:solidFill>
              </a:rPr>
              <a:t>ORDER BY 2 DESC</a:t>
            </a:r>
            <a:endParaRPr b="1" dirty="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 dirty="0">
                <a:solidFill>
                  <a:schemeClr val="dk1"/>
                </a:solidFill>
              </a:rPr>
              <a:t>Menampilkan produk dengan jumlah pesanan tertinggi terlebih dahulu.</a:t>
            </a:r>
            <a:endParaRPr sz="1200" dirty="0">
              <a:solidFill>
                <a:schemeClr val="dk1"/>
              </a:solidFill>
            </a:endParaRPr>
          </a:p>
          <a:p>
            <a:pPr marL="4826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 startAt="5"/>
            </a:pPr>
            <a:r>
              <a:rPr lang="id" b="1" dirty="0">
                <a:solidFill>
                  <a:schemeClr val="dk1"/>
                </a:solidFill>
              </a:rPr>
              <a:t>Limit 10;</a:t>
            </a:r>
            <a:endParaRPr b="1" dirty="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 dirty="0">
                <a:solidFill>
                  <a:schemeClr val="dk1"/>
                </a:solidFill>
              </a:rPr>
              <a:t>Menampilkan 10 produk dengan jumlah pesanan terbanyak.</a:t>
            </a:r>
            <a:endParaRPr sz="1200" dirty="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" name="Google Shape;220;g32d148b8eff_0_53"/>
          <p:cNvGrpSpPr/>
          <p:nvPr/>
        </p:nvGrpSpPr>
        <p:grpSpPr>
          <a:xfrm>
            <a:off x="3854590" y="4740701"/>
            <a:ext cx="1434817" cy="389011"/>
            <a:chOff x="3248325" y="4588800"/>
            <a:chExt cx="2045939" cy="554700"/>
          </a:xfrm>
        </p:grpSpPr>
        <p:sp>
          <p:nvSpPr>
            <p:cNvPr id="221" name="Google Shape;221;g32d148b8eff_0_53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g32d148b8eff_0_53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g32d148b8eff_0_53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4" name="Google Shape;224;g32d148b8eff_0_53"/>
          <p:cNvGrpSpPr/>
          <p:nvPr/>
        </p:nvGrpSpPr>
        <p:grpSpPr>
          <a:xfrm>
            <a:off x="8325085" y="65156"/>
            <a:ext cx="763768" cy="752531"/>
            <a:chOff x="695950" y="3458000"/>
            <a:chExt cx="966550" cy="952450"/>
          </a:xfrm>
        </p:grpSpPr>
        <p:sp>
          <p:nvSpPr>
            <p:cNvPr id="225" name="Google Shape;225;g32d148b8eff_0_53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g32d148b8eff_0_53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g32d148b8eff_0_53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g32d148b8eff_0_53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g32d148b8eff_0_53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g32d148b8eff_0_53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g32d148b8eff_0_53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g32d148b8eff_0_53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g32d148b8eff_0_53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4" name="Google Shape;234;g32d148b8eff_0_53"/>
          <p:cNvSpPr/>
          <p:nvPr/>
        </p:nvSpPr>
        <p:spPr>
          <a:xfrm rot="10800000">
            <a:off x="-381375" y="2274300"/>
            <a:ext cx="740700" cy="692700"/>
          </a:xfrm>
          <a:prstGeom prst="pie">
            <a:avLst>
              <a:gd name="adj1" fmla="val 5441529"/>
              <a:gd name="adj2" fmla="val 1620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g32d148b8eff_0_53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d" sz="1100" b="1" i="0" u="none" strike="noStrike" cap="non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100" b="1" i="0" u="none" strike="noStrike" cap="non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236" name="Google Shape;236;g32d148b8eff_0_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g32d148b8eff_0_53"/>
          <p:cNvSpPr txBox="1">
            <a:spLocks noGrp="1"/>
          </p:cNvSpPr>
          <p:nvPr>
            <p:ph type="title" idx="4294967295"/>
          </p:nvPr>
        </p:nvSpPr>
        <p:spPr>
          <a:xfrm>
            <a:off x="108325" y="118900"/>
            <a:ext cx="3168300" cy="4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d" sz="1800" b="1">
                <a:solidFill>
                  <a:srgbClr val="18919B"/>
                </a:solidFill>
                <a:highlight>
                  <a:srgbClr val="FFFFFF"/>
                </a:highlight>
              </a:rPr>
              <a:t>SQL for Data Analysis 1</a:t>
            </a:r>
            <a:endParaRPr sz="1500">
              <a:solidFill>
                <a:srgbClr val="18919B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8" name="Google Shape;238;g32d148b8eff_0_53"/>
          <p:cNvSpPr txBox="1"/>
          <p:nvPr/>
        </p:nvSpPr>
        <p:spPr>
          <a:xfrm>
            <a:off x="19425" y="643925"/>
            <a:ext cx="79893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 startAt="3"/>
            </a:pPr>
            <a:r>
              <a:rPr lang="id">
                <a:solidFill>
                  <a:schemeClr val="dk1"/>
                </a:solidFill>
                <a:highlight>
                  <a:srgbClr val="FFFFFF"/>
                </a:highlight>
              </a:rPr>
              <a:t>Produk apa yang paling merugikan selama tahun 2017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 startAt="3"/>
            </a:pP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 startAt="3"/>
            </a:pP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pic>
        <p:nvPicPr>
          <p:cNvPr id="239" name="Google Shape;239;g32d148b8eff_0_53"/>
          <p:cNvPicPr preferRelativeResize="0"/>
          <p:nvPr/>
        </p:nvPicPr>
        <p:blipFill rotWithShape="1">
          <a:blip r:embed="rId4">
            <a:alphaModFix/>
          </a:blip>
          <a:srcRect l="6155" r="6163"/>
          <a:stretch/>
        </p:blipFill>
        <p:spPr>
          <a:xfrm>
            <a:off x="108325" y="1006450"/>
            <a:ext cx="8860300" cy="1759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g32d148b8eff_0_53"/>
          <p:cNvSpPr txBox="1"/>
          <p:nvPr/>
        </p:nvSpPr>
        <p:spPr>
          <a:xfrm>
            <a:off x="593775" y="2808850"/>
            <a:ext cx="1184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chemeClr val="dk1"/>
                </a:solidFill>
                <a:highlight>
                  <a:srgbClr val="FFFFFF"/>
                </a:highlight>
              </a:rPr>
              <a:t>Result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pic>
        <p:nvPicPr>
          <p:cNvPr id="241" name="Google Shape;241;g32d148b8eff_0_53"/>
          <p:cNvPicPr preferRelativeResize="0"/>
          <p:nvPr/>
        </p:nvPicPr>
        <p:blipFill rotWithShape="1">
          <a:blip r:embed="rId5">
            <a:alphaModFix/>
          </a:blip>
          <a:srcRect t="25989" b="25989"/>
          <a:stretch/>
        </p:blipFill>
        <p:spPr>
          <a:xfrm>
            <a:off x="194075" y="3239050"/>
            <a:ext cx="8755848" cy="148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" name="Google Shape;246;g32d148b8eff_0_204"/>
          <p:cNvGrpSpPr/>
          <p:nvPr/>
        </p:nvGrpSpPr>
        <p:grpSpPr>
          <a:xfrm>
            <a:off x="3854590" y="4740701"/>
            <a:ext cx="1434817" cy="389011"/>
            <a:chOff x="3248325" y="4588800"/>
            <a:chExt cx="2045939" cy="554700"/>
          </a:xfrm>
        </p:grpSpPr>
        <p:sp>
          <p:nvSpPr>
            <p:cNvPr id="247" name="Google Shape;247;g32d148b8eff_0_204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g32d148b8eff_0_204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g32d148b8eff_0_204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0" name="Google Shape;250;g32d148b8eff_0_204"/>
          <p:cNvGrpSpPr/>
          <p:nvPr/>
        </p:nvGrpSpPr>
        <p:grpSpPr>
          <a:xfrm>
            <a:off x="8325085" y="65156"/>
            <a:ext cx="763768" cy="752531"/>
            <a:chOff x="695950" y="3458000"/>
            <a:chExt cx="966550" cy="952450"/>
          </a:xfrm>
        </p:grpSpPr>
        <p:sp>
          <p:nvSpPr>
            <p:cNvPr id="251" name="Google Shape;251;g32d148b8eff_0_204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g32d148b8eff_0_204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g32d148b8eff_0_204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g32d148b8eff_0_204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g32d148b8eff_0_204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g32d148b8eff_0_204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g32d148b8eff_0_204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g32d148b8eff_0_204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g32d148b8eff_0_204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0" name="Google Shape;260;g32d148b8eff_0_204"/>
          <p:cNvSpPr/>
          <p:nvPr/>
        </p:nvSpPr>
        <p:spPr>
          <a:xfrm rot="10800000">
            <a:off x="-381375" y="2274300"/>
            <a:ext cx="740700" cy="692700"/>
          </a:xfrm>
          <a:prstGeom prst="pie">
            <a:avLst>
              <a:gd name="adj1" fmla="val 5441529"/>
              <a:gd name="adj2" fmla="val 1620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g32d148b8eff_0_204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d" sz="1100" b="1" i="0" u="none" strike="noStrike" cap="non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100" b="1" i="0" u="none" strike="noStrike" cap="non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262" name="Google Shape;262;g32d148b8eff_0_20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g32d148b8eff_0_204"/>
          <p:cNvSpPr txBox="1">
            <a:spLocks noGrp="1"/>
          </p:cNvSpPr>
          <p:nvPr>
            <p:ph type="title" idx="4294967295"/>
          </p:nvPr>
        </p:nvSpPr>
        <p:spPr>
          <a:xfrm>
            <a:off x="108325" y="118900"/>
            <a:ext cx="3168300" cy="4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d" sz="1800" b="1">
                <a:solidFill>
                  <a:srgbClr val="18919B"/>
                </a:solidFill>
                <a:highlight>
                  <a:srgbClr val="FFFFFF"/>
                </a:highlight>
              </a:rPr>
              <a:t>SQL for Data Analysis 1</a:t>
            </a:r>
            <a:endParaRPr sz="1500">
              <a:solidFill>
                <a:srgbClr val="18919B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4" name="Google Shape;264;g32d148b8eff_0_204"/>
          <p:cNvSpPr txBox="1"/>
          <p:nvPr/>
        </p:nvSpPr>
        <p:spPr>
          <a:xfrm>
            <a:off x="19425" y="643925"/>
            <a:ext cx="79893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 startAt="3"/>
            </a:pPr>
            <a:r>
              <a:rPr lang="id">
                <a:solidFill>
                  <a:schemeClr val="dk1"/>
                </a:solidFill>
                <a:highlight>
                  <a:srgbClr val="FFFFFF"/>
                </a:highlight>
              </a:rPr>
              <a:t>Penjelas Kueri 3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265" name="Google Shape;265;g32d148b8eff_0_204"/>
          <p:cNvSpPr txBox="1"/>
          <p:nvPr/>
        </p:nvSpPr>
        <p:spPr>
          <a:xfrm>
            <a:off x="130550" y="1161850"/>
            <a:ext cx="8838000" cy="35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id" b="1" dirty="0">
                <a:solidFill>
                  <a:schemeClr val="dk1"/>
                </a:solidFill>
              </a:rPr>
              <a:t>SELECT product_name, ROUND (SUM(profit), 2) AS profit_sum</a:t>
            </a:r>
            <a:endParaRPr sz="1900" b="1" dirty="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 dirty="0">
                <a:solidFill>
                  <a:schemeClr val="dk1"/>
                </a:solidFill>
              </a:rPr>
              <a:t>Menampilkan nama produk (product_name) beserta total keuntungan (profit_sum) yang telah diperoleh selama periode tertentu. ROUND (SUM(profit), 2)</a:t>
            </a:r>
            <a:r>
              <a:rPr lang="id" b="1" dirty="0">
                <a:solidFill>
                  <a:schemeClr val="dk1"/>
                </a:solidFill>
              </a:rPr>
              <a:t> </a:t>
            </a:r>
            <a:r>
              <a:rPr lang="id" sz="1200" dirty="0">
                <a:solidFill>
                  <a:schemeClr val="dk1"/>
                </a:solidFill>
              </a:rPr>
              <a:t>Membulatkan hasil penjumlahan keuntungan hingga 2 angka desimal agar lebih rapi.</a:t>
            </a:r>
            <a:endParaRPr sz="1200" dirty="0">
              <a:solidFill>
                <a:schemeClr val="dk1"/>
              </a:solidFill>
            </a:endParaRPr>
          </a:p>
          <a:p>
            <a:pPr marL="4826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 startAt="2"/>
            </a:pPr>
            <a:r>
              <a:rPr lang="id" b="1" dirty="0">
                <a:solidFill>
                  <a:schemeClr val="dk1"/>
                </a:solidFill>
              </a:rPr>
              <a:t>FROM `tokopaedi.orders`</a:t>
            </a:r>
            <a:endParaRPr b="1" dirty="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 dirty="0">
                <a:solidFill>
                  <a:schemeClr val="dk1"/>
                </a:solidFill>
              </a:rPr>
              <a:t>Mengambil data dari tabel pesanan (orders) yang berada dalam dataset tokopaedi.</a:t>
            </a:r>
            <a:endParaRPr sz="1200" dirty="0">
              <a:solidFill>
                <a:schemeClr val="dk1"/>
              </a:solidFill>
            </a:endParaRPr>
          </a:p>
          <a:p>
            <a:pPr marL="4826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 startAt="3"/>
            </a:pPr>
            <a:r>
              <a:rPr lang="id" b="1" dirty="0">
                <a:solidFill>
                  <a:schemeClr val="dk1"/>
                </a:solidFill>
              </a:rPr>
              <a:t>WHERE order_date BETWEEN "2017-01-01" AND "2017-12-31"</a:t>
            </a:r>
            <a:endParaRPr sz="1900" b="1" dirty="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 dirty="0">
                <a:solidFill>
                  <a:schemeClr val="dk1"/>
                </a:solidFill>
              </a:rPr>
              <a:t> Memastikan hanya pesanan dalam tahun 2017 yang digunakan untuk perhitungan keuntungan (profit).</a:t>
            </a:r>
            <a:endParaRPr sz="1200" dirty="0">
              <a:solidFill>
                <a:schemeClr val="dk1"/>
              </a:solidFill>
            </a:endParaRPr>
          </a:p>
          <a:p>
            <a:pPr marL="4826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 startAt="4"/>
            </a:pPr>
            <a:r>
              <a:rPr lang="id" b="1" dirty="0">
                <a:solidFill>
                  <a:schemeClr val="dk1"/>
                </a:solidFill>
              </a:rPr>
              <a:t>GROUP BY 1</a:t>
            </a:r>
            <a:endParaRPr b="1" dirty="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 dirty="0">
                <a:solidFill>
                  <a:schemeClr val="dk1"/>
                </a:solidFill>
              </a:rPr>
              <a:t>Mengelompokkan setiap produk sehingga bisa dihitung total keuntungannya (SUM(profit)).</a:t>
            </a:r>
            <a:endParaRPr sz="1300" dirty="0">
              <a:solidFill>
                <a:schemeClr val="dk1"/>
              </a:solidFill>
            </a:endParaRPr>
          </a:p>
          <a:p>
            <a:pPr marL="4826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 startAt="5"/>
            </a:pPr>
            <a:r>
              <a:rPr lang="id" b="1" dirty="0">
                <a:solidFill>
                  <a:schemeClr val="dk1"/>
                </a:solidFill>
              </a:rPr>
              <a:t>ORDER BY 2 ASC</a:t>
            </a:r>
            <a:endParaRPr b="1" dirty="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 dirty="0">
                <a:solidFill>
                  <a:schemeClr val="dk1"/>
                </a:solidFill>
              </a:rPr>
              <a:t>Menampilkan produk dengan keuntungan terkecil terlebih dahulu.</a:t>
            </a:r>
            <a:endParaRPr sz="1500" dirty="0">
              <a:solidFill>
                <a:schemeClr val="dk1"/>
              </a:solidFill>
            </a:endParaRPr>
          </a:p>
          <a:p>
            <a:pPr marL="4826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 startAt="6"/>
            </a:pPr>
            <a:r>
              <a:rPr lang="id" b="1" dirty="0">
                <a:solidFill>
                  <a:schemeClr val="dk1"/>
                </a:solidFill>
              </a:rPr>
              <a:t>LIMIT 10;</a:t>
            </a:r>
            <a:endParaRPr b="1" dirty="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 dirty="0">
                <a:solidFill>
                  <a:schemeClr val="dk1"/>
                </a:solidFill>
              </a:rPr>
              <a:t>Menampilkan 10 produk dengan keuntungan terendah selama tahun 2017.</a:t>
            </a:r>
            <a:endParaRPr sz="1500" dirty="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644</Words>
  <Application>Microsoft Office PowerPoint</Application>
  <PresentationFormat>On-screen Show (16:9)</PresentationFormat>
  <Paragraphs>70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Open Sans</vt:lpstr>
      <vt:lpstr>Caveat</vt:lpstr>
      <vt:lpstr>Roboto</vt:lpstr>
      <vt:lpstr>Arial</vt:lpstr>
      <vt:lpstr>Simple Light</vt:lpstr>
      <vt:lpstr>PowerPoint Presentation</vt:lpstr>
      <vt:lpstr>PowerPoint Presentation</vt:lpstr>
      <vt:lpstr>SQL for Data Analysis 1 Buktikan bahwa satu nama konsumen hanya memiliki satu customer id! Produk (product_name) apa yang paling best selling secara kuantitas Produk apa yang paling merugikan selama tahun 2017</vt:lpstr>
      <vt:lpstr>SQL for Data Analysis 1</vt:lpstr>
      <vt:lpstr>SQL for Data Analysis 1</vt:lpstr>
      <vt:lpstr>SQL for Data Analysis 1</vt:lpstr>
      <vt:lpstr>SQL for Data Analysis 1</vt:lpstr>
      <vt:lpstr>SQL for Data Analysis 1</vt:lpstr>
      <vt:lpstr>SQL for Data Analysis 1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Mochammad Azriel Rizky Syahputra</cp:lastModifiedBy>
  <cp:revision>1</cp:revision>
  <dcterms:modified xsi:type="dcterms:W3CDTF">2025-02-05T07:21:29Z</dcterms:modified>
</cp:coreProperties>
</file>