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Caveat" panose="020B0604020202020204" charset="0"/>
      <p:regular r:id="rId14"/>
      <p:bold r:id="rId15"/>
    </p:embeddedFont>
    <p:embeddedFont>
      <p:font typeface="Open Sans" pitchFamily="2" charset="0"/>
      <p:regular r:id="rId16"/>
      <p:bold r:id="rId17"/>
      <p:italic r:id="rId18"/>
      <p:boldItalic r:id="rId19"/>
    </p:embeddedFont>
    <p:embeddedFont>
      <p:font typeface="Roboto" panose="020F05020202040302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zdlROI1cAWZ72eHsOGQ6CQVzJ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712f781d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32712f781d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73b007e0_42_7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2d573b007e0_4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712f781d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2712f781d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712f781d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32712f781d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73b007e0_42_101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d573b007e0_42_101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2d573b007e0_42_10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g2d573b007e0_42_10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g2d573b007e0_42_10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573b007e0_42_9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g2d573b007e0_42_9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g2d573b007e0_42_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573b007e0_42_10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g2d573b007e0_42_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73b007e0_42_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d573b007e0_42_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g2d573b007e0_42_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73b007e0_42_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2d573b007e0_42_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g2d573b007e0_42_1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g2d573b007e0_42_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573b007e0_42_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d573b007e0_42_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573b007e0_42_1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g2d573b007e0_42_1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g2d573b007e0_42_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573b007e0_42_1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2" name="Google Shape;102;g2d573b007e0_42_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573b007e0_42_1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d573b007e0_42_1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g2d573b007e0_42_1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g2d573b007e0_42_1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g2d573b007e0_42_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573b007e0_42_1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1" name="Google Shape;111;g2d573b007e0_42_1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73b007e0_42_1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g2d573b007e0_42_1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g2d573b007e0_42_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73b007e0_42_1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OBJECT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3203096" y="685418"/>
            <a:ext cx="27378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3203096" y="685418"/>
            <a:ext cx="27378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573b007e0_42_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g2d573b007e0_42_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g2d573b007e0_42_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B0A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/>
          <p:nvPr/>
        </p:nvSpPr>
        <p:spPr>
          <a:xfrm>
            <a:off x="2464027" y="1138664"/>
            <a:ext cx="4050536" cy="3979652"/>
          </a:xfrm>
          <a:custGeom>
            <a:avLst/>
            <a:gdLst/>
            <a:ahLst/>
            <a:cxnLst/>
            <a:rect l="l" t="t" r="r" b="b"/>
            <a:pathLst>
              <a:path w="8101072" h="7959303" extrusionOk="0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/>
            </a:stretch>
          </a:blipFill>
          <a:ln>
            <a:noFill/>
          </a:ln>
        </p:spPr>
      </p:sp>
      <p:sp>
        <p:nvSpPr>
          <p:cNvPr id="123" name="Google Shape;123;p1"/>
          <p:cNvSpPr/>
          <p:nvPr/>
        </p:nvSpPr>
        <p:spPr>
          <a:xfrm>
            <a:off x="-1486429" y="-2463857"/>
            <a:ext cx="6794500" cy="679450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3851993" y="167243"/>
            <a:ext cx="922357" cy="404684"/>
          </a:xfrm>
          <a:custGeom>
            <a:avLst/>
            <a:gdLst/>
            <a:ahLst/>
            <a:cxnLst/>
            <a:rect l="l" t="t" r="r" b="b"/>
            <a:pathLst>
              <a:path w="1844714" h="809368" extrusionOk="0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25" name="Google Shape;125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5">
            <a:alphaModFix/>
          </a:blip>
          <a:srcRect l="5664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/>
          <p:nvPr/>
        </p:nvSpPr>
        <p:spPr>
          <a:xfrm>
            <a:off x="3560603" y="1449959"/>
            <a:ext cx="7654829" cy="2243582"/>
          </a:xfrm>
          <a:custGeom>
            <a:avLst/>
            <a:gdLst/>
            <a:ahLst/>
            <a:cxnLst/>
            <a:rect l="l" t="t" r="r" b="b"/>
            <a:pathLst>
              <a:path w="15309658" h="4487164" extrusionOk="0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l="-22116"/>
            </a:stretch>
          </a:blipFill>
          <a:ln>
            <a:noFill/>
          </a:ln>
        </p:spPr>
      </p:sp>
      <p:sp>
        <p:nvSpPr>
          <p:cNvPr id="129" name="Google Shape;129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 to Data Analytics</a:t>
            </a:r>
            <a:endParaRPr sz="50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3563525" y="3812800"/>
            <a:ext cx="6024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en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Mochammad Azriel Rizky Syahputra</a:t>
            </a:r>
            <a:r>
              <a:rPr lang="en"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3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g32712f781dd_0_89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344" name="Google Shape;344;g32712f781dd_0_8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32712f781dd_0_8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32712f781dd_0_8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g32712f781dd_0_89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348" name="Google Shape;348;g32712f781dd_0_8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32712f781dd_0_8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32712f781dd_0_8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32712f781dd_0_8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32712f781dd_0_8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32712f781dd_0_8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32712f781dd_0_8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32712f781dd_0_8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32712f781dd_0_8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g32712f781dd_0_89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32712f781dd_0_8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359" name="Google Shape;359;g32712f781dd_0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32712f781dd_0_89"/>
          <p:cNvSpPr txBox="1"/>
          <p:nvPr/>
        </p:nvSpPr>
        <p:spPr>
          <a:xfrm>
            <a:off x="0" y="189517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30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Terima Kasih </a:t>
            </a:r>
            <a:endParaRPr sz="3000" b="0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g32712f781dd_0_89"/>
          <p:cNvSpPr txBox="1"/>
          <p:nvPr/>
        </p:nvSpPr>
        <p:spPr>
          <a:xfrm>
            <a:off x="61025" y="2705700"/>
            <a:ext cx="9083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Mochammad Azriel Rizky Syahputra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Analyst Batch 20 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g2d573b007e0_42_7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138" name="Google Shape;138;g2d573b007e0_42_7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d573b007e0_42_7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d573b007e0_42_7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g2d573b007e0_42_7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142" name="Google Shape;142;g2d573b007e0_42_7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d573b007e0_42_7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d573b007e0_42_7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d573b007e0_42_7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2d573b007e0_42_7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2d573b007e0_42_7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2d573b007e0_42_7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2d573b007e0_42_7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2d573b007e0_42_7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g2d573b007e0_42_7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2" name="Google Shape;152;g2d573b007e0_42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d573b007e0_42_7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800" b="1" i="0" u="none" strike="noStrike" cap="non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2d573b007e0_42_7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sz="12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lang="en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lang="en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60" name="Google Shape;16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2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164" name="Google Shape;16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"/>
          <p:cNvSpPr txBox="1"/>
          <p:nvPr/>
        </p:nvSpPr>
        <p:spPr>
          <a:xfrm>
            <a:off x="359325" y="243525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Contoh terakhir …</a:t>
            </a:r>
            <a:endParaRPr sz="2200" b="0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1188875" y="1956675"/>
            <a:ext cx="47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359325" y="1539975"/>
            <a:ext cx="44349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1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Diketahui terjadi penurunan penjualan pada tanggal 11.11 November 2023 sebanyak 10%</a:t>
            </a: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Product yang mengalami penurunan terbesar adalah Kosmetik dan Kecantikan</a:t>
            </a: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359325" y="1105425"/>
            <a:ext cx="519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Konteks: Data Analyst at Ecommerce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4857500" y="1539975"/>
            <a:ext cx="41523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400" b="1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Mengetahui penyebab terjadinya penurunan pada kasus kosmetik dan kecantikan pada event 11.11</a:t>
            </a: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359325" y="2967000"/>
            <a:ext cx="44349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Rentang waktu Nov’2023 saja</a:t>
            </a: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Rayon area Jabodetabek saja</a:t>
            </a: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Untuk semua user yang join dan bertransaksi sekurang-kurangnya 1 kali</a:t>
            </a: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 txBox="1"/>
          <p:nvPr/>
        </p:nvSpPr>
        <p:spPr>
          <a:xfrm>
            <a:off x="4857500" y="2967000"/>
            <a:ext cx="41523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Terjadi penurunan akibat system down di pukul 20.00 -21.00 pas event 11-11</a:t>
            </a: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Terjadi penurunan diakibatkan ada promo code yang gagal</a:t>
            </a: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/>
        </p:nvSpPr>
        <p:spPr>
          <a:xfrm>
            <a:off x="359325" y="652600"/>
            <a:ext cx="8428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Konteks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Peran data analyst di toko emas MARS, yang menyediakan pembelian emas secara online dan offline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pada periode 1-5 november 2023, terjadi lonjakan rata-rata waktu tunggu pemrosesan pesanan(dari pemesanan hingga pengiriman/pengembalian)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lonjakan waktu tunggi ini menyebabkan banyak pelanggan memberikan keluhan melalui kanal layanan pelanggan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penyebab dari insiden ini belum diketahui dan membutuhkan analisis lebih lanjut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3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89" name="Google Shape;18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3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193" name="Google Shape;19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4" name="Google Shape;2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"/>
          <p:cNvSpPr txBox="1"/>
          <p:nvPr/>
        </p:nvSpPr>
        <p:spPr>
          <a:xfrm>
            <a:off x="359325" y="243525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Problem 1</a:t>
            </a:r>
            <a:endParaRPr sz="2200" b="0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359325" y="2551100"/>
            <a:ext cx="851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Buatkan Analytical Thinking Framework untuk case diatas yang mencakup: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712f781dd_0_46"/>
          <p:cNvSpPr txBox="1"/>
          <p:nvPr/>
        </p:nvSpPr>
        <p:spPr>
          <a:xfrm>
            <a:off x="4857500" y="2967000"/>
            <a:ext cx="41523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sz="1400" b="1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- Promo yang berjalan menyebabkan lonjakan pesanan sehinggan membuat system down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- Keterlambatan pengiriman dari supplier atau kendala dalam pengiriman pesanan ke pelanggan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- Masalah teknis pada sistem manajemen pesanan menyebabkan penundaan pemrosesan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1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2712f781dd_0_46"/>
          <p:cNvSpPr txBox="1"/>
          <p:nvPr/>
        </p:nvSpPr>
        <p:spPr>
          <a:xfrm>
            <a:off x="359325" y="2967000"/>
            <a:ext cx="44982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1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What : Data pemesanan harian, Data keluhan pelanggan, Data promo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Where : Sistem layanan pelanggan, sistem manajemen pesanan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When : 1-5 November 2023 (untuk analisis lonjakan waktu tunggu)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Who : Pelanggan, Tim operasional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1">
              <a:solidFill>
                <a:srgbClr val="18919B"/>
              </a:solidFill>
            </a:endParaRPr>
          </a:p>
        </p:txBody>
      </p:sp>
      <p:sp>
        <p:nvSpPr>
          <p:cNvPr id="213" name="Google Shape;213;g32712f781dd_0_46"/>
          <p:cNvSpPr txBox="1"/>
          <p:nvPr/>
        </p:nvSpPr>
        <p:spPr>
          <a:xfrm>
            <a:off x="4857500" y="1539975"/>
            <a:ext cx="41523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400" b="1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6B0A6"/>
                </a:solidFill>
              </a:rPr>
              <a:t>- </a:t>
            </a:r>
            <a:r>
              <a:rPr lang="en" sz="1100">
                <a:solidFill>
                  <a:srgbClr val="06B0A6"/>
                </a:solidFill>
              </a:rPr>
              <a:t>Mengidentifikasi penyebab utama lonjakan waktu tunggu pemrosesan pesanan selama 1-5 November 2023</a:t>
            </a:r>
            <a:endParaRPr sz="1100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18919B"/>
              </a:solidFill>
            </a:endParaRPr>
          </a:p>
        </p:txBody>
      </p:sp>
      <p:sp>
        <p:nvSpPr>
          <p:cNvPr id="214" name="Google Shape;214;g32712f781dd_0_46"/>
          <p:cNvSpPr txBox="1"/>
          <p:nvPr/>
        </p:nvSpPr>
        <p:spPr>
          <a:xfrm>
            <a:off x="359325" y="1539975"/>
            <a:ext cx="4434900" cy="1253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>
              <a:solidFill>
                <a:srgbClr val="18919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06B0A6"/>
                </a:solidFill>
              </a:rPr>
              <a:t>-  Lonjakan rata-rata waktu tunggu pemesanan terjadi selama 1-5 november 2023</a:t>
            </a:r>
            <a:endParaRPr sz="1200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06B0A6"/>
                </a:solidFill>
              </a:rPr>
              <a:t>- Banyak pelanggan yang memberikan keluhan akibat keterlambatan pemrosesan</a:t>
            </a:r>
            <a:endParaRPr sz="1200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>
              <a:solidFill>
                <a:srgbClr val="06B0A6"/>
              </a:solidFill>
            </a:endParaRPr>
          </a:p>
        </p:txBody>
      </p:sp>
      <p:grpSp>
        <p:nvGrpSpPr>
          <p:cNvPr id="215" name="Google Shape;215;g32712f781dd_0_46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216" name="Google Shape;216;g32712f781dd_0_4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32712f781dd_0_4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32712f781dd_0_4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g32712f781dd_0_46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220" name="Google Shape;220;g32712f781dd_0_4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32712f781dd_0_4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32712f781dd_0_4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32712f781dd_0_4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32712f781dd_0_4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32712f781dd_0_4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2712f781dd_0_4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2712f781dd_0_4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32712f781dd_0_4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g32712f781dd_0_46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2712f781dd_0_4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31" name="Google Shape;231;g32712f781dd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32712f781dd_0_46"/>
          <p:cNvSpPr txBox="1"/>
          <p:nvPr/>
        </p:nvSpPr>
        <p:spPr>
          <a:xfrm>
            <a:off x="359325" y="243525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Answer Form</a:t>
            </a:r>
            <a:endParaRPr sz="2200" b="0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32712f781dd_0_46"/>
          <p:cNvSpPr txBox="1"/>
          <p:nvPr/>
        </p:nvSpPr>
        <p:spPr>
          <a:xfrm>
            <a:off x="1188875" y="1956675"/>
            <a:ext cx="47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32712f781dd_0_46"/>
          <p:cNvSpPr txBox="1"/>
          <p:nvPr/>
        </p:nvSpPr>
        <p:spPr>
          <a:xfrm>
            <a:off x="359325" y="817675"/>
            <a:ext cx="519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 txBox="1"/>
          <p:nvPr/>
        </p:nvSpPr>
        <p:spPr>
          <a:xfrm>
            <a:off x="359325" y="652600"/>
            <a:ext cx="8428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Konteks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Sebagai Data Analyst untuk layanan servis dan penjualan sparepart di bengkel firsty jaya motor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Pada tanggal 10 desember 2023, terjadi lonjakan transaksi sebesar 40% dibanding hari sebelumnya dan 20% dibandingkan rata-rata mingguan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Lonjakan ini terjadi baik pada layanan servis kendaraan maupun penjualan sparepart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Gratis cek kondisi kendaraan untuk pelanggan baru dengan melakukan transaksi minimal IDR 100k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Diskon sparepart 20% beerlaku untuk pembelian sparepart tertentu bagi pelanggan lama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Pelanggan yang mengajak pelanggan baru untuk melakukan servis mendapatkan cashback IDR 25k, dan pelanggan baru mendapatkan diskon servis 10%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40" name="Google Shape;240;p4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241" name="Google Shape;241;p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4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245" name="Google Shape;245;p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56" name="Google Shape;2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"/>
          <p:cNvSpPr txBox="1"/>
          <p:nvPr/>
        </p:nvSpPr>
        <p:spPr>
          <a:xfrm>
            <a:off x="359325" y="243525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Problem 2</a:t>
            </a:r>
            <a:endParaRPr sz="2200" b="0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4"/>
          <p:cNvSpPr txBox="1"/>
          <p:nvPr/>
        </p:nvSpPr>
        <p:spPr>
          <a:xfrm>
            <a:off x="359325" y="2960100"/>
            <a:ext cx="851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Buatkan Analytical Thinking Framework untuk case diatas yang mencakup: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712f781dd_0_11"/>
          <p:cNvSpPr txBox="1"/>
          <p:nvPr/>
        </p:nvSpPr>
        <p:spPr>
          <a:xfrm>
            <a:off x="4857500" y="2967000"/>
            <a:ext cx="41523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sz="1400" b="1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- promo ini menarik banyak pelanggan baru untuk mencoba layanan servis fjm.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- lonjakan terjadi karena beberapa promo aktif saling melengkapi, menarik pelanggan baru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sekaligus mempertahankan pelanggan lama .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- Meningkatnya kebutuhan servis menjelang akhir tahun karena persiapan libur panjang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1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2712f781dd_0_11"/>
          <p:cNvSpPr txBox="1"/>
          <p:nvPr/>
        </p:nvSpPr>
        <p:spPr>
          <a:xfrm>
            <a:off x="359325" y="2967000"/>
            <a:ext cx="44982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1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What : Data transaksi harian/mingguan, data penggunaan promo, data pelangan baru dan pelanggan lama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Where : Database penjualan dan layanan servis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When : 9-10 Desember 2023 (untuk melihat lonjakan)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Who : Pelanggan baru, pelanggan lama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1">
              <a:solidFill>
                <a:srgbClr val="18919B"/>
              </a:solidFill>
            </a:endParaRPr>
          </a:p>
        </p:txBody>
      </p:sp>
      <p:sp>
        <p:nvSpPr>
          <p:cNvPr id="265" name="Google Shape;265;g32712f781dd_0_11"/>
          <p:cNvSpPr txBox="1"/>
          <p:nvPr/>
        </p:nvSpPr>
        <p:spPr>
          <a:xfrm>
            <a:off x="4857500" y="1539975"/>
            <a:ext cx="41523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400" b="1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6B0A6"/>
                </a:solidFill>
              </a:rPr>
              <a:t>- </a:t>
            </a:r>
            <a:r>
              <a:rPr lang="en" sz="1100">
                <a:solidFill>
                  <a:srgbClr val="06B0A6"/>
                </a:solidFill>
              </a:rPr>
              <a:t>Mengidentifikasi penyebab utama lonjakan transaksi pada tanggal 10 desember 2023</a:t>
            </a:r>
            <a:endParaRPr sz="1100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18919B"/>
              </a:solidFill>
            </a:endParaRPr>
          </a:p>
        </p:txBody>
      </p:sp>
      <p:sp>
        <p:nvSpPr>
          <p:cNvPr id="266" name="Google Shape;266;g32712f781dd_0_11"/>
          <p:cNvSpPr txBox="1"/>
          <p:nvPr/>
        </p:nvSpPr>
        <p:spPr>
          <a:xfrm>
            <a:off x="359325" y="1539975"/>
            <a:ext cx="4434900" cy="1253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>
              <a:solidFill>
                <a:srgbClr val="18919B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6B0A6"/>
              </a:buClr>
              <a:buSzPts val="1300"/>
              <a:buChar char="-"/>
            </a:pPr>
            <a:r>
              <a:rPr lang="en" sz="1200">
                <a:solidFill>
                  <a:srgbClr val="06B0A6"/>
                </a:solidFill>
              </a:rPr>
              <a:t>Lonjakan transaksi sebesar 40% dibanding hari sebelumnya (9 Desember 2023) dan 20% dibanding rata-rata mingguan</a:t>
            </a:r>
            <a:endParaRPr sz="1200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>
              <a:solidFill>
                <a:srgbClr val="18919B"/>
              </a:solidFill>
            </a:endParaRPr>
          </a:p>
        </p:txBody>
      </p:sp>
      <p:grpSp>
        <p:nvGrpSpPr>
          <p:cNvPr id="267" name="Google Shape;267;g32712f781dd_0_11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268" name="Google Shape;268;g32712f781dd_0_1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32712f781dd_0_1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32712f781dd_0_1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g32712f781dd_0_11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272" name="Google Shape;272;g32712f781dd_0_1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2712f781dd_0_1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32712f781dd_0_1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32712f781dd_0_1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2712f781dd_0_1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2712f781dd_0_1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32712f781dd_0_1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2712f781dd_0_1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32712f781dd_0_1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g32712f781dd_0_11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32712f781dd_0_1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83" name="Google Shape;283;g32712f781dd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32712f781dd_0_11"/>
          <p:cNvSpPr txBox="1"/>
          <p:nvPr/>
        </p:nvSpPr>
        <p:spPr>
          <a:xfrm>
            <a:off x="359325" y="243525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Answer Form</a:t>
            </a:r>
            <a:endParaRPr sz="2200" b="0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g32712f781dd_0_11"/>
          <p:cNvSpPr txBox="1"/>
          <p:nvPr/>
        </p:nvSpPr>
        <p:spPr>
          <a:xfrm>
            <a:off x="1188875" y="1956675"/>
            <a:ext cx="47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g32712f781dd_0_11"/>
          <p:cNvSpPr txBox="1"/>
          <p:nvPr/>
        </p:nvSpPr>
        <p:spPr>
          <a:xfrm>
            <a:off x="359325" y="817675"/>
            <a:ext cx="519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/>
          <p:nvPr/>
        </p:nvSpPr>
        <p:spPr>
          <a:xfrm>
            <a:off x="359325" y="652600"/>
            <a:ext cx="8428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Konteks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Anda merupakan salah satu Marketing Data Analyst di salah satu Tech Company.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Ditemukan bahwa terjadi penurunan jumlah akuisisi customer*, padahal secara budget iklan yang dikeluarkan cenderung stagnan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 ini menyebabkan biaya akuisisi pelanggan (CAC, customer acquisition cost) menjadi lebih mahal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Kejadian terjadi di sepanjang pekan ke-3 dan ke-4 akhir tahun 2023 kemarin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akusisi customer: jumlah customer yang mendaftar kedalam app / platform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293" name="Google Shape;293;p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297" name="Google Shape;297;p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5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308" name="Google Shape;3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"/>
          <p:cNvSpPr txBox="1"/>
          <p:nvPr/>
        </p:nvSpPr>
        <p:spPr>
          <a:xfrm>
            <a:off x="359325" y="243525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Problem 3</a:t>
            </a:r>
            <a:endParaRPr sz="2200" b="0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5"/>
          <p:cNvSpPr txBox="1"/>
          <p:nvPr/>
        </p:nvSpPr>
        <p:spPr>
          <a:xfrm>
            <a:off x="359325" y="3177250"/>
            <a:ext cx="851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Buatkan Analytical Thinking Framework untuk case diatas yang mencakup: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/>
          <p:nvPr/>
        </p:nvSpPr>
        <p:spPr>
          <a:xfrm>
            <a:off x="4857500" y="2967000"/>
            <a:ext cx="41523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sz="1400" b="1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- Bisa jadi akhir tahun cenderung memiliki perubahan pola konsumsi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karena liburan natal dan tahun baru.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- Penurunan efektivitas kampanye iklan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- adanya masalah teknis pada paltform.app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- Materi iklan yang kurang relevan dengan audiens</a:t>
            </a:r>
            <a:endParaRPr sz="1100" b="1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1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"/>
          <p:cNvSpPr txBox="1"/>
          <p:nvPr/>
        </p:nvSpPr>
        <p:spPr>
          <a:xfrm>
            <a:off x="359325" y="2967000"/>
            <a:ext cx="44982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1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What : Data platform/app, data kampanye iklan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Where : Penurunan jumlah akuisisi customer terjadi di platform/app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When : Pekan ke-3: 11 Desember 2023 – 17 Desember 2023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Pekan ke-4: 18 Desember 2023 – 24 Desember 2023</a:t>
            </a:r>
            <a:endParaRPr sz="1100" b="1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6B0A6"/>
                </a:solidFill>
              </a:rPr>
              <a:t>Who : Customer yang mendaftar ke dalam app/platform</a:t>
            </a:r>
            <a:endParaRPr sz="1100" b="1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1">
              <a:solidFill>
                <a:srgbClr val="18919B"/>
              </a:solidFill>
            </a:endParaRPr>
          </a:p>
        </p:txBody>
      </p:sp>
      <p:sp>
        <p:nvSpPr>
          <p:cNvPr id="317" name="Google Shape;317;p6"/>
          <p:cNvSpPr txBox="1"/>
          <p:nvPr/>
        </p:nvSpPr>
        <p:spPr>
          <a:xfrm>
            <a:off x="4857500" y="1539975"/>
            <a:ext cx="4152300" cy="1316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400" b="1" i="0" u="none" strike="noStrike" cap="non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6B0A6"/>
                </a:solidFill>
              </a:rPr>
              <a:t>- </a:t>
            </a:r>
            <a:r>
              <a:rPr lang="en" sz="1100">
                <a:solidFill>
                  <a:srgbClr val="06B0A6"/>
                </a:solidFill>
              </a:rPr>
              <a:t>Mengidentifikasi penyebab utama penurunan akuisisi customer pada </a:t>
            </a:r>
            <a:r>
              <a:rPr lang="en" sz="1100" b="1">
                <a:solidFill>
                  <a:srgbClr val="06B0A6"/>
                </a:solidFill>
              </a:rPr>
              <a:t>pekan ke-3</a:t>
            </a:r>
            <a:r>
              <a:rPr lang="en" sz="1100">
                <a:solidFill>
                  <a:srgbClr val="06B0A6"/>
                </a:solidFill>
              </a:rPr>
              <a:t> (11 Desember 2023 – 17 Desember 2023) dan </a:t>
            </a:r>
            <a:r>
              <a:rPr lang="en" sz="1100" b="1">
                <a:solidFill>
                  <a:srgbClr val="06B0A6"/>
                </a:solidFill>
              </a:rPr>
              <a:t>pekan ke-4</a:t>
            </a:r>
            <a:r>
              <a:rPr lang="en" sz="1100">
                <a:solidFill>
                  <a:srgbClr val="06B0A6"/>
                </a:solidFill>
              </a:rPr>
              <a:t> (18 Desember 2023 – 24 Desember 2023).</a:t>
            </a:r>
            <a:endParaRPr sz="1100">
              <a:solidFill>
                <a:srgbClr val="06B0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6B0A6"/>
                </a:solidFill>
              </a:rPr>
              <a:t>- Memberikan rekomendasi untuk mengatasi penurunan dan mengoptimalkan Customer Acquisition Cost (CAC)</a:t>
            </a:r>
            <a:endParaRPr sz="1100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rgbClr val="18919B"/>
              </a:solidFill>
            </a:endParaRPr>
          </a:p>
        </p:txBody>
      </p:sp>
      <p:sp>
        <p:nvSpPr>
          <p:cNvPr id="318" name="Google Shape;318;p6"/>
          <p:cNvSpPr txBox="1"/>
          <p:nvPr/>
        </p:nvSpPr>
        <p:spPr>
          <a:xfrm>
            <a:off x="359325" y="1539975"/>
            <a:ext cx="4434900" cy="1253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>
              <a:solidFill>
                <a:srgbClr val="18919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6B0A6"/>
                </a:solidFill>
              </a:rPr>
              <a:t>- Pada </a:t>
            </a:r>
            <a:r>
              <a:rPr lang="en" sz="1200" b="1">
                <a:solidFill>
                  <a:srgbClr val="06B0A6"/>
                </a:solidFill>
              </a:rPr>
              <a:t>pekan ke-3</a:t>
            </a:r>
            <a:r>
              <a:rPr lang="en" sz="1200">
                <a:solidFill>
                  <a:srgbClr val="06B0A6"/>
                </a:solidFill>
              </a:rPr>
              <a:t> (11 Desember 2023 – 17 Desember 2023) dan </a:t>
            </a:r>
            <a:r>
              <a:rPr lang="en" sz="1200" b="1">
                <a:solidFill>
                  <a:srgbClr val="06B0A6"/>
                </a:solidFill>
              </a:rPr>
              <a:t>pekan ke-4</a:t>
            </a:r>
            <a:r>
              <a:rPr lang="en" sz="1200">
                <a:solidFill>
                  <a:srgbClr val="06B0A6"/>
                </a:solidFill>
              </a:rPr>
              <a:t> (18 Desember 2023 – 24 Desember 2023), terjadi penurunan jumlah akuisisi customer di platform/app. Penurunan ini menyebabkan peningkatan biaya akuisisi pelanggan (CAC), meskipun budget iklan cenderung stagnan</a:t>
            </a:r>
            <a:endParaRPr sz="1300" b="1">
              <a:solidFill>
                <a:srgbClr val="06B0A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>
              <a:solidFill>
                <a:srgbClr val="18919B"/>
              </a:solidFill>
            </a:endParaRPr>
          </a:p>
        </p:txBody>
      </p:sp>
      <p:grpSp>
        <p:nvGrpSpPr>
          <p:cNvPr id="319" name="Google Shape;319;p6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320" name="Google Shape;320;p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6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324" name="Google Shape;324;p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6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335" name="Google Shape;3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"/>
          <p:cNvSpPr txBox="1"/>
          <p:nvPr/>
        </p:nvSpPr>
        <p:spPr>
          <a:xfrm>
            <a:off x="359325" y="243525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Answer Form</a:t>
            </a:r>
            <a:endParaRPr sz="2200" b="0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"/>
          <p:cNvSpPr txBox="1"/>
          <p:nvPr/>
        </p:nvSpPr>
        <p:spPr>
          <a:xfrm>
            <a:off x="1188875" y="1956675"/>
            <a:ext cx="47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6"/>
          <p:cNvSpPr txBox="1"/>
          <p:nvPr/>
        </p:nvSpPr>
        <p:spPr>
          <a:xfrm>
            <a:off x="359325" y="817675"/>
            <a:ext cx="519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On-screen Show (16:9)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Open Sans</vt:lpstr>
      <vt:lpstr>Caveat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arel</dc:creator>
  <cp:lastModifiedBy>Mochammad Azriel Rizky Syahputra</cp:lastModifiedBy>
  <cp:revision>1</cp:revision>
  <dcterms:modified xsi:type="dcterms:W3CDTF">2025-01-18T11:29:05Z</dcterms:modified>
</cp:coreProperties>
</file>