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Slab"/>
      <p:regular r:id="rId35"/>
      <p:bold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SansPro-regular.fntdata"/><Relationship Id="rId14" Type="http://schemas.openxmlformats.org/officeDocument/2006/relationships/slide" Target="slides/slide9.xml"/><Relationship Id="rId36" Type="http://schemas.openxmlformats.org/officeDocument/2006/relationships/font" Target="fonts/RobotoSlab-bold.fntdata"/><Relationship Id="rId17" Type="http://schemas.openxmlformats.org/officeDocument/2006/relationships/slide" Target="slides/slide12.xml"/><Relationship Id="rId39" Type="http://schemas.openxmlformats.org/officeDocument/2006/relationships/font" Target="fonts/SourceSansPro-italic.fntdata"/><Relationship Id="rId16" Type="http://schemas.openxmlformats.org/officeDocument/2006/relationships/slide" Target="slides/slide11.xml"/><Relationship Id="rId38" Type="http://schemas.openxmlformats.org/officeDocument/2006/relationships/font" Target="fonts/SourceSans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76cfe6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76cfe6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491bf23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491bf23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491bf23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491bf23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0491bf23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0491bf23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0491bf23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0491bf23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 input - Stores integer for user menu selection 1-13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 option - stores integer from adminMenu() for switch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Char quit - stores caract</a:t>
            </a:r>
            <a:r>
              <a:rPr lang="en"/>
              <a:t>er for Y or N to quit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Int input - Stores integer for user menu selection 1-6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 task - </a:t>
            </a:r>
            <a:r>
              <a:rPr lang="en">
                <a:solidFill>
                  <a:schemeClr val="dk1"/>
                </a:solidFill>
              </a:rPr>
              <a:t>stores integer from guestMenu() for switch case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rgbClr val="263238"/>
                </a:solidFill>
              </a:rPr>
              <a:t>Int input - Stores integer for user menu selection 1-4</a:t>
            </a:r>
            <a:endParaRPr>
              <a:solidFill>
                <a:srgbClr val="263238"/>
              </a:solidFill>
            </a:endParaRPr>
          </a:p>
          <a:p>
            <a:pPr indent="0" lvl="0" marL="0" rtl="0" algn="l">
              <a:spcBef>
                <a:spcPts val="0"/>
              </a:spcBef>
              <a:spcAft>
                <a:spcPts val="0"/>
              </a:spcAft>
              <a:buClr>
                <a:schemeClr val="dk1"/>
              </a:buClr>
              <a:buSzPts val="1100"/>
              <a:buFont typeface="Arial"/>
              <a:buNone/>
            </a:pPr>
            <a:r>
              <a:t/>
            </a:r>
            <a:endParaRPr>
              <a:solidFill>
                <a:srgbClr val="263238"/>
              </a:solidFill>
            </a:endParaRPr>
          </a:p>
          <a:p>
            <a:pPr indent="0" lvl="0" marL="0" rtl="0" algn="l">
              <a:spcBef>
                <a:spcPts val="0"/>
              </a:spcBef>
              <a:spcAft>
                <a:spcPts val="0"/>
              </a:spcAft>
              <a:buClr>
                <a:schemeClr val="dk1"/>
              </a:buClr>
              <a:buSzPts val="1100"/>
              <a:buFont typeface="Arial"/>
              <a:buNone/>
            </a:pPr>
            <a:r>
              <a:rPr lang="en">
                <a:solidFill>
                  <a:srgbClr val="263238"/>
                </a:solidFill>
              </a:rPr>
              <a:t>Int choice - stores integer from loginMenu() for switch case</a:t>
            </a:r>
            <a:endParaRPr>
              <a:solidFill>
                <a:srgbClr val="263238"/>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0491bf23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0491bf23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076cfe65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076cfe65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076cfe65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076cfe65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0491bf23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0491bf23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1" marL="914400" rtl="0" algn="l">
              <a:spcBef>
                <a:spcPts val="48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searchItems(); - initiates search items function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struct entity - creates a new data type with multiple variables</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Type...[100]- stores various information from user</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struct entity new - creates a new data type with the new. variable</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static int output[2] - maintains variables value in memory even after function ends</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key[100] - user input for search function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input[100]; - input becomes the key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FILE *invfile; - intitaties file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myString[100] - stores inventory search</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line = 0 - integer for line in search</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find = 0 -  integer for search location</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fieldNumber = 0 - variable for reading all characteristics of an item</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FILE *myfile; - intitaties file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quit; - stores variable to quit function</a:t>
            </a:r>
            <a:endParaRPr b="1" sz="1600">
              <a:solidFill>
                <a:srgbClr val="263238"/>
              </a:solidFill>
              <a:latin typeface="Source Sans Pro"/>
              <a:ea typeface="Source Sans Pro"/>
              <a:cs typeface="Source Sans Pro"/>
              <a:sym typeface="Source Sans Pr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a3d8585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3d8585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1" marL="914400" rtl="0" algn="l">
              <a:spcBef>
                <a:spcPts val="48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Static int output [2] - maintains variables value in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key [100] - user input for search function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input[100] - input becomes the key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FILE  *invfile - Initiates File</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myString[100] - stores inventory search</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line = 0 - integer for line in search</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find = 0 -  integer for search location</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fieldNumber = 0 - variable for reading all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pline = 0 ; - variable for location of pointer</a:t>
            </a:r>
            <a:endParaRPr b="1" sz="1600">
              <a:solidFill>
                <a:srgbClr val="263238"/>
              </a:solidFill>
              <a:latin typeface="Source Sans Pro"/>
              <a:ea typeface="Source Sans Pro"/>
              <a:cs typeface="Source Sans Pro"/>
              <a:sym typeface="Source Sans Pro"/>
            </a:endParaRPr>
          </a:p>
          <a:p>
            <a:pPr indent="0" lvl="0" marL="0" rtl="0" algn="l">
              <a:spcBef>
                <a:spcPts val="480"/>
              </a:spcBef>
              <a:spcAft>
                <a:spcPts val="0"/>
              </a:spcAft>
              <a:buNone/>
            </a:pPr>
            <a:r>
              <a:t/>
            </a:r>
            <a:endParaRPr b="1" sz="1600">
              <a:solidFill>
                <a:srgbClr val="263238"/>
              </a:solidFill>
              <a:latin typeface="Source Sans Pro"/>
              <a:ea typeface="Source Sans Pro"/>
              <a:cs typeface="Source Sans Pro"/>
              <a:sym typeface="Source Sans Pro"/>
            </a:endParaRPr>
          </a:p>
          <a:p>
            <a:pPr indent="-330200" lvl="1" marL="914400" rtl="0" algn="l">
              <a:spcBef>
                <a:spcPts val="48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place=searchItems(); - initiates search function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find = place[0];</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line = place [1];</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Type….[100]; - stores various information from user</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FILE *invfile- Initiates File</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myString[100]-stores inventory search</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quit;-stores variable to quit function</a:t>
            </a:r>
            <a:endParaRPr b="1" sz="1600">
              <a:solidFill>
                <a:srgbClr val="263238"/>
              </a:solidFill>
              <a:latin typeface="Source Sans Pro"/>
              <a:ea typeface="Source Sans Pro"/>
              <a:cs typeface="Source Sans Pro"/>
              <a:sym typeface="Source Sans Pr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0491bf23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0491bf23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a3d8585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a3d8585c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1" marL="914400" rtl="0" algn="l">
              <a:spcBef>
                <a:spcPts val="48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place=searchItems() - initiates search function </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find = place[0];</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line = place [1];</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FILE *invfile- Initiates File</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FILE *tempfile- Initiates Temp File</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myString - stores inventory search</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pline = 0 - integer for line in search</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find = 0 -  integer for search location</a:t>
            </a:r>
            <a:endParaRPr b="1" sz="1600">
              <a:solidFill>
                <a:srgbClr val="263238"/>
              </a:solidFill>
              <a:latin typeface="Source Sans Pro"/>
              <a:ea typeface="Source Sans Pro"/>
              <a:cs typeface="Source Sans Pro"/>
              <a:sym typeface="Source Sans Pro"/>
            </a:endParaRPr>
          </a:p>
          <a:p>
            <a:pPr indent="-330200" lvl="1" marL="9144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quit-stores variable to quit function</a:t>
            </a:r>
            <a:endParaRPr b="1" sz="1600">
              <a:solidFill>
                <a:srgbClr val="263238"/>
              </a:solidFill>
              <a:latin typeface="Source Sans Pro"/>
              <a:ea typeface="Source Sans Pro"/>
              <a:cs typeface="Source Sans Pro"/>
              <a:sym typeface="Source Sans Pro"/>
            </a:endParaRPr>
          </a:p>
          <a:p>
            <a:pPr indent="0" lvl="0" marL="0" rtl="0" algn="l">
              <a:spcBef>
                <a:spcPts val="480"/>
              </a:spcBef>
              <a:spcAft>
                <a:spcPts val="0"/>
              </a:spcAft>
              <a:buNone/>
            </a:pPr>
            <a:r>
              <a:t/>
            </a:r>
            <a:endParaRPr b="1" sz="1600">
              <a:solidFill>
                <a:srgbClr val="263238"/>
              </a:solidFill>
              <a:latin typeface="Source Sans Pro"/>
              <a:ea typeface="Source Sans Pro"/>
              <a:cs typeface="Source Sans Pro"/>
              <a:sym typeface="Source Sans Pro"/>
            </a:endParaRPr>
          </a:p>
          <a:p>
            <a:pPr indent="-330200" lvl="0" marL="457200" rtl="0" algn="l">
              <a:spcBef>
                <a:spcPts val="48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FILE *invfile;- Initiates File</a:t>
            </a:r>
            <a:endParaRPr b="1" sz="1600">
              <a:solidFill>
                <a:srgbClr val="263238"/>
              </a:solidFill>
              <a:latin typeface="Source Sans Pro"/>
              <a:ea typeface="Source Sans Pro"/>
              <a:cs typeface="Source Sans Pro"/>
              <a:sym typeface="Source Sans Pro"/>
            </a:endParaRPr>
          </a:p>
          <a:p>
            <a:pPr indent="-330200" lvl="0" marL="4572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struct entity-creates a new data type with multiple variables</a:t>
            </a:r>
            <a:endParaRPr b="1" sz="1600">
              <a:solidFill>
                <a:srgbClr val="263238"/>
              </a:solidFill>
              <a:latin typeface="Source Sans Pro"/>
              <a:ea typeface="Source Sans Pro"/>
              <a:cs typeface="Source Sans Pro"/>
              <a:sym typeface="Source Sans Pro"/>
            </a:endParaRPr>
          </a:p>
          <a:p>
            <a:pPr indent="-330200" lvl="0" marL="4572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Type….[100];</a:t>
            </a:r>
            <a:endParaRPr b="1" sz="1600">
              <a:solidFill>
                <a:srgbClr val="263238"/>
              </a:solidFill>
              <a:latin typeface="Source Sans Pro"/>
              <a:ea typeface="Source Sans Pro"/>
              <a:cs typeface="Source Sans Pro"/>
              <a:sym typeface="Source Sans Pro"/>
            </a:endParaRPr>
          </a:p>
          <a:p>
            <a:pPr indent="-330200" lvl="0" marL="4572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struct entity new</a:t>
            </a:r>
            <a:endParaRPr b="1" sz="1600">
              <a:solidFill>
                <a:srgbClr val="263238"/>
              </a:solidFill>
              <a:latin typeface="Source Sans Pro"/>
              <a:ea typeface="Source Sans Pro"/>
              <a:cs typeface="Source Sans Pro"/>
              <a:sym typeface="Source Sans Pro"/>
            </a:endParaRPr>
          </a:p>
          <a:p>
            <a:pPr indent="-330200" lvl="0" marL="4572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Type….[100];-stores various information from user</a:t>
            </a:r>
            <a:endParaRPr b="1" sz="1600">
              <a:solidFill>
                <a:srgbClr val="263238"/>
              </a:solidFill>
              <a:latin typeface="Source Sans Pro"/>
              <a:ea typeface="Source Sans Pro"/>
              <a:cs typeface="Source Sans Pro"/>
              <a:sym typeface="Source Sans Pro"/>
            </a:endParaRPr>
          </a:p>
          <a:p>
            <a:pPr indent="-330200" lvl="0" marL="4572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char myString[100000]-stores inventory </a:t>
            </a:r>
            <a:endParaRPr b="1" sz="1600">
              <a:solidFill>
                <a:srgbClr val="263238"/>
              </a:solidFill>
              <a:latin typeface="Source Sans Pro"/>
              <a:ea typeface="Source Sans Pro"/>
              <a:cs typeface="Source Sans Pro"/>
              <a:sym typeface="Source Sans Pro"/>
            </a:endParaRPr>
          </a:p>
          <a:p>
            <a:pPr indent="-330200" lvl="0" marL="457200" rtl="0" algn="l">
              <a:spcBef>
                <a:spcPts val="0"/>
              </a:spcBef>
              <a:spcAft>
                <a:spcPts val="0"/>
              </a:spcAft>
              <a:buClr>
                <a:srgbClr val="CFD8DC"/>
              </a:buClr>
              <a:buSzPts val="1600"/>
              <a:buFont typeface="Source Sans Pro"/>
              <a:buChar char="◎"/>
            </a:pPr>
            <a:r>
              <a:rPr b="1" lang="en" sz="1600">
                <a:solidFill>
                  <a:srgbClr val="263238"/>
                </a:solidFill>
                <a:latin typeface="Source Sans Pro"/>
                <a:ea typeface="Source Sans Pro"/>
                <a:cs typeface="Source Sans Pro"/>
                <a:sym typeface="Source Sans Pro"/>
              </a:rPr>
              <a:t>int pline=- variable for location of pointer</a:t>
            </a:r>
            <a:endParaRPr b="1" sz="1600">
              <a:solidFill>
                <a:srgbClr val="263238"/>
              </a:solidFill>
              <a:latin typeface="Source Sans Pro"/>
              <a:ea typeface="Source Sans Pro"/>
              <a:cs typeface="Source Sans Pro"/>
              <a:sym typeface="Source Sans Pro"/>
            </a:endParaRPr>
          </a:p>
          <a:p>
            <a:pPr indent="0" lvl="0" marL="0" rtl="0" algn="l">
              <a:spcBef>
                <a:spcPts val="480"/>
              </a:spcBef>
              <a:spcAft>
                <a:spcPts val="0"/>
              </a:spcAft>
              <a:buNone/>
            </a:pPr>
            <a:r>
              <a:t/>
            </a:r>
            <a:endParaRPr b="1" sz="1600">
              <a:solidFill>
                <a:srgbClr val="263238"/>
              </a:solidFill>
              <a:latin typeface="Source Sans Pro"/>
              <a:ea typeface="Source Sans Pro"/>
              <a:cs typeface="Source Sans Pro"/>
              <a:sym typeface="Source Sans Pr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0491bf23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0491bf23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void viewBorrowing(void)</a:t>
            </a:r>
            <a:endParaRPr b="1" sz="1400">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FILE myfile* : defines the text file name from memory</a:t>
            </a:r>
            <a:endParaRPr b="1" sz="1400">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struct entity: data type that stores various information (type, price, location, etc)</a:t>
            </a:r>
            <a:endParaRPr b="1" sz="1400">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char Type[100]: declares an array that stores that data type up to 100 characters</a:t>
            </a:r>
            <a:endParaRPr b="1" sz="1400">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struct entity new: data type that stores new information (type, price, location, etc)</a:t>
            </a:r>
            <a:endParaRPr b="1" sz="1400">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int pline = 0: integer data type that initializes the borrowing request list history to zero when printing information in the Request.txt file</a:t>
            </a:r>
            <a:endParaRPr b="1"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void acceptDeny(void)</a:t>
            </a:r>
            <a:endParaRPr b="1" sz="1400">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struct entity: </a:t>
            </a:r>
            <a:r>
              <a:rPr b="1" lang="en" sz="1400">
                <a:solidFill>
                  <a:srgbClr val="263238"/>
                </a:solidFill>
                <a:latin typeface="Source Sans Pro"/>
                <a:ea typeface="Source Sans Pro"/>
                <a:cs typeface="Source Sans Pro"/>
                <a:sym typeface="Source Sans Pro"/>
              </a:rPr>
              <a:t>data type that stores new information (ID/accept/deny)</a:t>
            </a:r>
            <a:endParaRPr b="1" sz="1400">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FILE myfile*: </a:t>
            </a:r>
            <a:r>
              <a:rPr b="1" lang="en" sz="1400">
                <a:solidFill>
                  <a:srgbClr val="263238"/>
                </a:solidFill>
                <a:latin typeface="Source Sans Pro"/>
                <a:ea typeface="Source Sans Pro"/>
                <a:cs typeface="Source Sans Pro"/>
                <a:sym typeface="Source Sans Pro"/>
              </a:rPr>
              <a:t>defines the text file name from memory</a:t>
            </a:r>
            <a:endParaRPr b="1" sz="1400">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char ID[20]: declares an array with a character type that stores the ID of the product up to 20 characters</a:t>
            </a:r>
            <a:endParaRPr b="1" sz="1400">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b="1" lang="en" sz="1400">
                <a:solidFill>
                  <a:schemeClr val="dk1"/>
                </a:solidFill>
                <a:latin typeface="Source Sans Pro"/>
                <a:ea typeface="Source Sans Pro"/>
                <a:cs typeface="Source Sans Pro"/>
                <a:sym typeface="Source Sans Pro"/>
              </a:rPr>
              <a:t>fclose(myfile): closes file</a:t>
            </a:r>
            <a:endParaRPr b="1" sz="14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0491bf23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0491bf23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struct entity </a:t>
            </a:r>
            <a:r>
              <a:rPr lang="en" sz="1400">
                <a:solidFill>
                  <a:srgbClr val="263238"/>
                </a:solidFill>
                <a:latin typeface="Source Sans Pro"/>
                <a:ea typeface="Source Sans Pro"/>
                <a:cs typeface="Source Sans Pro"/>
                <a:sym typeface="Source Sans Pro"/>
              </a:rPr>
              <a:t>&amp; </a:t>
            </a:r>
            <a:r>
              <a:rPr b="1" lang="en" sz="1400">
                <a:solidFill>
                  <a:srgbClr val="263238"/>
                </a:solidFill>
                <a:latin typeface="Source Sans Pro"/>
                <a:ea typeface="Source Sans Pro"/>
                <a:cs typeface="Source Sans Pro"/>
                <a:sym typeface="Source Sans Pro"/>
              </a:rPr>
              <a:t>struct entity new</a:t>
            </a:r>
            <a:r>
              <a:rPr b="1" lang="en" sz="1500">
                <a:solidFill>
                  <a:srgbClr val="263238"/>
                </a:solidFill>
                <a:latin typeface="Source Sans Pro"/>
                <a:ea typeface="Source Sans Pro"/>
                <a:cs typeface="Source Sans Pro"/>
                <a:sym typeface="Source Sans Pro"/>
              </a:rPr>
              <a:t> - </a:t>
            </a:r>
            <a:r>
              <a:rPr lang="en" sz="1200">
                <a:solidFill>
                  <a:srgbClr val="263238"/>
                </a:solidFill>
                <a:latin typeface="Source Sans Pro"/>
                <a:ea typeface="Source Sans Pro"/>
                <a:cs typeface="Source Sans Pro"/>
                <a:sym typeface="Source Sans Pro"/>
              </a:rPr>
              <a:t>user-defined data type that stores related information. </a:t>
            </a:r>
            <a:endParaRPr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FILE *myfile -</a:t>
            </a:r>
            <a:r>
              <a:rPr b="1" lang="en" sz="1500">
                <a:solidFill>
                  <a:srgbClr val="263238"/>
                </a:solidFill>
                <a:latin typeface="Source Sans Pro"/>
                <a:ea typeface="Source Sans Pro"/>
                <a:cs typeface="Source Sans Pro"/>
                <a:sym typeface="Source Sans Pro"/>
              </a:rPr>
              <a:t> </a:t>
            </a:r>
            <a:r>
              <a:rPr lang="en" sz="1200">
                <a:solidFill>
                  <a:srgbClr val="263238"/>
                </a:solidFill>
                <a:latin typeface="Source Sans Pro"/>
                <a:ea typeface="Source Sans Pro"/>
                <a:cs typeface="Source Sans Pro"/>
                <a:sym typeface="Source Sans Pro"/>
              </a:rPr>
              <a:t>defines the name of the text file with a pointer to the address of the text file from the memory.</a:t>
            </a:r>
            <a:r>
              <a:rPr lang="en" sz="1300">
                <a:solidFill>
                  <a:srgbClr val="263238"/>
                </a:solidFill>
                <a:latin typeface="Source Sans Pro"/>
                <a:ea typeface="Source Sans Pro"/>
                <a:cs typeface="Source Sans Pro"/>
                <a:sym typeface="Source Sans Pro"/>
              </a:rPr>
              <a:t> </a:t>
            </a:r>
            <a:endParaRPr sz="13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char quit</a:t>
            </a:r>
            <a:r>
              <a:rPr b="1" lang="en" sz="1500">
                <a:solidFill>
                  <a:srgbClr val="263238"/>
                </a:solidFill>
                <a:latin typeface="Source Sans Pro"/>
                <a:ea typeface="Source Sans Pro"/>
                <a:cs typeface="Source Sans Pro"/>
                <a:sym typeface="Source Sans Pro"/>
              </a:rPr>
              <a:t> - </a:t>
            </a:r>
            <a:r>
              <a:rPr lang="en" sz="1200">
                <a:solidFill>
                  <a:srgbClr val="263238"/>
                </a:solidFill>
                <a:latin typeface="Source Sans Pro"/>
                <a:ea typeface="Source Sans Pro"/>
                <a:cs typeface="Source Sans Pro"/>
                <a:sym typeface="Source Sans Pro"/>
              </a:rPr>
              <a:t>character data type that stores information. </a:t>
            </a:r>
            <a:endParaRPr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static int output[10]</a:t>
            </a:r>
            <a:r>
              <a:rPr b="1" lang="en" sz="1500">
                <a:solidFill>
                  <a:srgbClr val="263238"/>
                </a:solidFill>
                <a:latin typeface="Source Sans Pro"/>
                <a:ea typeface="Source Sans Pro"/>
                <a:cs typeface="Source Sans Pro"/>
                <a:sym typeface="Source Sans Pro"/>
              </a:rPr>
              <a:t> - </a:t>
            </a:r>
            <a:r>
              <a:rPr lang="en" sz="1200">
                <a:solidFill>
                  <a:srgbClr val="263238"/>
                </a:solidFill>
                <a:latin typeface="Source Sans Pro"/>
                <a:ea typeface="Source Sans Pro"/>
                <a:cs typeface="Source Sans Pro"/>
                <a:sym typeface="Source Sans Pro"/>
              </a:rPr>
              <a:t>static integer data type that will preserve the value of the output in the memory while the program is running after searching for the Item’s ID within an array declaration with up to 10 item associated details.</a:t>
            </a:r>
            <a:endParaRPr b="1"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char myString[100] -</a:t>
            </a:r>
            <a:r>
              <a:rPr b="1" lang="en" sz="1500">
                <a:solidFill>
                  <a:srgbClr val="263238"/>
                </a:solidFill>
                <a:latin typeface="Source Sans Pro"/>
                <a:ea typeface="Source Sans Pro"/>
                <a:cs typeface="Source Sans Pro"/>
                <a:sym typeface="Source Sans Pro"/>
              </a:rPr>
              <a:t>  </a:t>
            </a:r>
            <a:r>
              <a:rPr lang="en" sz="1200">
                <a:solidFill>
                  <a:srgbClr val="263238"/>
                </a:solidFill>
                <a:latin typeface="Source Sans Pro"/>
                <a:ea typeface="Source Sans Pro"/>
                <a:cs typeface="Source Sans Pro"/>
                <a:sym typeface="Source Sans Pro"/>
              </a:rPr>
              <a:t>array declaration with a character data type that stores the item’s ID number with associated details up to 100 characters.</a:t>
            </a:r>
            <a:endParaRPr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int line=0 </a:t>
            </a:r>
            <a:r>
              <a:rPr lang="en" sz="1400">
                <a:solidFill>
                  <a:srgbClr val="263238"/>
                </a:solidFill>
                <a:latin typeface="Source Sans Pro"/>
                <a:ea typeface="Source Sans Pro"/>
                <a:cs typeface="Source Sans Pro"/>
                <a:sym typeface="Source Sans Pro"/>
              </a:rPr>
              <a:t>&amp; </a:t>
            </a:r>
            <a:r>
              <a:rPr b="1" lang="en" sz="1400">
                <a:solidFill>
                  <a:srgbClr val="263238"/>
                </a:solidFill>
                <a:latin typeface="Source Sans Pro"/>
                <a:ea typeface="Source Sans Pro"/>
                <a:cs typeface="Source Sans Pro"/>
                <a:sym typeface="Source Sans Pro"/>
              </a:rPr>
              <a:t>int find=0 </a:t>
            </a:r>
            <a:r>
              <a:rPr lang="en" sz="1400">
                <a:solidFill>
                  <a:srgbClr val="263238"/>
                </a:solidFill>
                <a:latin typeface="Source Sans Pro"/>
                <a:ea typeface="Source Sans Pro"/>
                <a:cs typeface="Source Sans Pro"/>
                <a:sym typeface="Source Sans Pro"/>
              </a:rPr>
              <a:t> &amp; </a:t>
            </a:r>
            <a:r>
              <a:rPr b="1" lang="en" sz="1400">
                <a:solidFill>
                  <a:srgbClr val="263238"/>
                </a:solidFill>
                <a:latin typeface="Source Sans Pro"/>
                <a:ea typeface="Source Sans Pro"/>
                <a:cs typeface="Source Sans Pro"/>
                <a:sym typeface="Source Sans Pro"/>
              </a:rPr>
              <a:t>int fieldNumber=0 - </a:t>
            </a:r>
            <a:r>
              <a:rPr lang="en" sz="1200">
                <a:solidFill>
                  <a:srgbClr val="263238"/>
                </a:solidFill>
                <a:latin typeface="Source Sans Pro"/>
                <a:ea typeface="Source Sans Pro"/>
                <a:cs typeface="Source Sans Pro"/>
                <a:sym typeface="Source Sans Pro"/>
              </a:rPr>
              <a:t>integer data types that  initialize the WMS inventory line, the find capability, and field number to zero when looking within a text file. </a:t>
            </a:r>
            <a:endParaRPr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int pline=0 -</a:t>
            </a:r>
            <a:r>
              <a:rPr b="1" lang="en" sz="1500">
                <a:solidFill>
                  <a:srgbClr val="263238"/>
                </a:solidFill>
                <a:latin typeface="Source Sans Pro"/>
                <a:ea typeface="Source Sans Pro"/>
                <a:cs typeface="Source Sans Pro"/>
                <a:sym typeface="Source Sans Pro"/>
              </a:rPr>
              <a:t> </a:t>
            </a:r>
            <a:r>
              <a:rPr lang="en" sz="1200">
                <a:solidFill>
                  <a:srgbClr val="263238"/>
                </a:solidFill>
                <a:latin typeface="Source Sans Pro"/>
                <a:ea typeface="Source Sans Pro"/>
                <a:cs typeface="Source Sans Pro"/>
                <a:sym typeface="Source Sans Pro"/>
              </a:rPr>
              <a:t>integer data type initializes the WMS inventory printing line to zero when printing the item information found within a text file.</a:t>
            </a:r>
            <a:endParaRPr sz="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076cfe65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076cfe65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struct entity </a:t>
            </a:r>
            <a:r>
              <a:rPr lang="en" sz="1400">
                <a:solidFill>
                  <a:srgbClr val="263238"/>
                </a:solidFill>
                <a:latin typeface="Source Sans Pro"/>
                <a:ea typeface="Source Sans Pro"/>
                <a:cs typeface="Source Sans Pro"/>
                <a:sym typeface="Source Sans Pro"/>
              </a:rPr>
              <a:t>&amp; </a:t>
            </a:r>
            <a:r>
              <a:rPr b="1" lang="en" sz="1400">
                <a:solidFill>
                  <a:srgbClr val="263238"/>
                </a:solidFill>
                <a:latin typeface="Source Sans Pro"/>
                <a:ea typeface="Source Sans Pro"/>
                <a:cs typeface="Source Sans Pro"/>
                <a:sym typeface="Source Sans Pro"/>
              </a:rPr>
              <a:t>struct entity new</a:t>
            </a:r>
            <a:r>
              <a:rPr b="1" lang="en" sz="1500">
                <a:solidFill>
                  <a:srgbClr val="263238"/>
                </a:solidFill>
                <a:latin typeface="Source Sans Pro"/>
                <a:ea typeface="Source Sans Pro"/>
                <a:cs typeface="Source Sans Pro"/>
                <a:sym typeface="Source Sans Pro"/>
              </a:rPr>
              <a:t> - </a:t>
            </a:r>
            <a:r>
              <a:rPr lang="en" sz="1200">
                <a:solidFill>
                  <a:srgbClr val="263238"/>
                </a:solidFill>
                <a:latin typeface="Source Sans Pro"/>
                <a:ea typeface="Source Sans Pro"/>
                <a:cs typeface="Source Sans Pro"/>
                <a:sym typeface="Source Sans Pro"/>
              </a:rPr>
              <a:t>user-defined data type that stores related information. </a:t>
            </a:r>
            <a:endParaRPr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FILE *myfile -</a:t>
            </a:r>
            <a:r>
              <a:rPr b="1" lang="en" sz="1500">
                <a:solidFill>
                  <a:srgbClr val="263238"/>
                </a:solidFill>
                <a:latin typeface="Source Sans Pro"/>
                <a:ea typeface="Source Sans Pro"/>
                <a:cs typeface="Source Sans Pro"/>
                <a:sym typeface="Source Sans Pro"/>
              </a:rPr>
              <a:t> </a:t>
            </a:r>
            <a:r>
              <a:rPr lang="en" sz="1200">
                <a:solidFill>
                  <a:srgbClr val="263238"/>
                </a:solidFill>
                <a:latin typeface="Source Sans Pro"/>
                <a:ea typeface="Source Sans Pro"/>
                <a:cs typeface="Source Sans Pro"/>
                <a:sym typeface="Source Sans Pro"/>
              </a:rPr>
              <a:t>defines the name of the text file with a pointer to the address of the text file from the memory.</a:t>
            </a:r>
            <a:r>
              <a:rPr lang="en" sz="1300">
                <a:solidFill>
                  <a:srgbClr val="263238"/>
                </a:solidFill>
                <a:latin typeface="Source Sans Pro"/>
                <a:ea typeface="Source Sans Pro"/>
                <a:cs typeface="Source Sans Pro"/>
                <a:sym typeface="Source Sans Pro"/>
              </a:rPr>
              <a:t> </a:t>
            </a:r>
            <a:endParaRPr sz="13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char quit</a:t>
            </a:r>
            <a:r>
              <a:rPr b="1" lang="en" sz="1500">
                <a:solidFill>
                  <a:srgbClr val="263238"/>
                </a:solidFill>
                <a:latin typeface="Source Sans Pro"/>
                <a:ea typeface="Source Sans Pro"/>
                <a:cs typeface="Source Sans Pro"/>
                <a:sym typeface="Source Sans Pro"/>
              </a:rPr>
              <a:t> - </a:t>
            </a:r>
            <a:r>
              <a:rPr lang="en" sz="1200">
                <a:solidFill>
                  <a:srgbClr val="263238"/>
                </a:solidFill>
                <a:latin typeface="Source Sans Pro"/>
                <a:ea typeface="Source Sans Pro"/>
                <a:cs typeface="Source Sans Pro"/>
                <a:sym typeface="Source Sans Pro"/>
              </a:rPr>
              <a:t>character data type that stores information. </a:t>
            </a:r>
            <a:endParaRPr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static int output[10]</a:t>
            </a:r>
            <a:r>
              <a:rPr b="1" lang="en" sz="1500">
                <a:solidFill>
                  <a:srgbClr val="263238"/>
                </a:solidFill>
                <a:latin typeface="Source Sans Pro"/>
                <a:ea typeface="Source Sans Pro"/>
                <a:cs typeface="Source Sans Pro"/>
                <a:sym typeface="Source Sans Pro"/>
              </a:rPr>
              <a:t> - </a:t>
            </a:r>
            <a:r>
              <a:rPr lang="en" sz="1200">
                <a:solidFill>
                  <a:srgbClr val="263238"/>
                </a:solidFill>
                <a:latin typeface="Source Sans Pro"/>
                <a:ea typeface="Source Sans Pro"/>
                <a:cs typeface="Source Sans Pro"/>
                <a:sym typeface="Source Sans Pro"/>
              </a:rPr>
              <a:t>static integer data type that will preserve the value of the output in the memory while the program is running after searching for the Item’s ID within an array declaration with up to 10 item associated details.</a:t>
            </a:r>
            <a:endParaRPr b="1"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char myString[100] -</a:t>
            </a:r>
            <a:r>
              <a:rPr b="1" lang="en" sz="1500">
                <a:solidFill>
                  <a:srgbClr val="263238"/>
                </a:solidFill>
                <a:latin typeface="Source Sans Pro"/>
                <a:ea typeface="Source Sans Pro"/>
                <a:cs typeface="Source Sans Pro"/>
                <a:sym typeface="Source Sans Pro"/>
              </a:rPr>
              <a:t>  </a:t>
            </a:r>
            <a:r>
              <a:rPr lang="en" sz="1200">
                <a:solidFill>
                  <a:srgbClr val="263238"/>
                </a:solidFill>
                <a:latin typeface="Source Sans Pro"/>
                <a:ea typeface="Source Sans Pro"/>
                <a:cs typeface="Source Sans Pro"/>
                <a:sym typeface="Source Sans Pro"/>
              </a:rPr>
              <a:t>array declaration with a character data type that stores the item’s ID number with associated details up to 100 characters.</a:t>
            </a:r>
            <a:endParaRPr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int line=0 </a:t>
            </a:r>
            <a:r>
              <a:rPr lang="en" sz="1400">
                <a:solidFill>
                  <a:srgbClr val="263238"/>
                </a:solidFill>
                <a:latin typeface="Source Sans Pro"/>
                <a:ea typeface="Source Sans Pro"/>
                <a:cs typeface="Source Sans Pro"/>
                <a:sym typeface="Source Sans Pro"/>
              </a:rPr>
              <a:t>&amp; </a:t>
            </a:r>
            <a:r>
              <a:rPr b="1" lang="en" sz="1400">
                <a:solidFill>
                  <a:srgbClr val="263238"/>
                </a:solidFill>
                <a:latin typeface="Source Sans Pro"/>
                <a:ea typeface="Source Sans Pro"/>
                <a:cs typeface="Source Sans Pro"/>
                <a:sym typeface="Source Sans Pro"/>
              </a:rPr>
              <a:t>int find=0 </a:t>
            </a:r>
            <a:r>
              <a:rPr lang="en" sz="1400">
                <a:solidFill>
                  <a:srgbClr val="263238"/>
                </a:solidFill>
                <a:latin typeface="Source Sans Pro"/>
                <a:ea typeface="Source Sans Pro"/>
                <a:cs typeface="Source Sans Pro"/>
                <a:sym typeface="Source Sans Pro"/>
              </a:rPr>
              <a:t> &amp; </a:t>
            </a:r>
            <a:r>
              <a:rPr b="1" lang="en" sz="1400">
                <a:solidFill>
                  <a:srgbClr val="263238"/>
                </a:solidFill>
                <a:latin typeface="Source Sans Pro"/>
                <a:ea typeface="Source Sans Pro"/>
                <a:cs typeface="Source Sans Pro"/>
                <a:sym typeface="Source Sans Pro"/>
              </a:rPr>
              <a:t>int fieldNumber=0 - </a:t>
            </a:r>
            <a:r>
              <a:rPr lang="en" sz="1200">
                <a:solidFill>
                  <a:srgbClr val="263238"/>
                </a:solidFill>
                <a:latin typeface="Source Sans Pro"/>
                <a:ea typeface="Source Sans Pro"/>
                <a:cs typeface="Source Sans Pro"/>
                <a:sym typeface="Source Sans Pro"/>
              </a:rPr>
              <a:t>integer data types that  initialize the WMS inventory line, the find capability, and field number to zero when looking within a text file. </a:t>
            </a:r>
            <a:endParaRPr sz="1200">
              <a:solidFill>
                <a:srgbClr val="263238"/>
              </a:solidFill>
              <a:latin typeface="Source Sans Pro"/>
              <a:ea typeface="Source Sans Pro"/>
              <a:cs typeface="Source Sans Pro"/>
              <a:sym typeface="Source Sans Pro"/>
            </a:endParaRPr>
          </a:p>
          <a:p>
            <a:pPr indent="-298450" lvl="0" marL="457200" rtl="0" algn="l">
              <a:spcBef>
                <a:spcPts val="0"/>
              </a:spcBef>
              <a:spcAft>
                <a:spcPts val="0"/>
              </a:spcAft>
              <a:buClr>
                <a:srgbClr val="263238"/>
              </a:buClr>
              <a:buSzPts val="1100"/>
              <a:buFont typeface="Source Sans Pro"/>
              <a:buChar char="●"/>
            </a:pPr>
            <a:r>
              <a:rPr b="1" lang="en" sz="1400">
                <a:solidFill>
                  <a:srgbClr val="263238"/>
                </a:solidFill>
                <a:latin typeface="Source Sans Pro"/>
                <a:ea typeface="Source Sans Pro"/>
                <a:cs typeface="Source Sans Pro"/>
                <a:sym typeface="Source Sans Pro"/>
              </a:rPr>
              <a:t>int pline=0 -</a:t>
            </a:r>
            <a:r>
              <a:rPr b="1" lang="en" sz="1500">
                <a:solidFill>
                  <a:srgbClr val="263238"/>
                </a:solidFill>
                <a:latin typeface="Source Sans Pro"/>
                <a:ea typeface="Source Sans Pro"/>
                <a:cs typeface="Source Sans Pro"/>
                <a:sym typeface="Source Sans Pro"/>
              </a:rPr>
              <a:t> </a:t>
            </a:r>
            <a:r>
              <a:rPr lang="en" sz="1200">
                <a:solidFill>
                  <a:srgbClr val="263238"/>
                </a:solidFill>
                <a:latin typeface="Source Sans Pro"/>
                <a:ea typeface="Source Sans Pro"/>
                <a:cs typeface="Source Sans Pro"/>
                <a:sym typeface="Source Sans Pro"/>
              </a:rPr>
              <a:t>integer data type initializes the WMS inventory printing line to zero when printing the item information found within a text file.</a:t>
            </a:r>
            <a:endParaRPr sz="6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0491bf23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0491bf23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46a4e5f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46a4e5f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46a4e5f4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46a4e5f4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46a4e5f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46a4e5f4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0491bf23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0491bf23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0491bf23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0491bf23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0491bf23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0491bf23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491bf23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491bf23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0491bf23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0491bf23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6a4e5f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6a4e5f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0491bf23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0491bf23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52493d98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52493d98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491bf23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491bf23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8" name="Shape 68"/>
        <p:cNvGrpSpPr/>
        <p:nvPr/>
      </p:nvGrpSpPr>
      <p:grpSpPr>
        <a:xfrm>
          <a:off x="0" y="0"/>
          <a:ext cx="0" cy="0"/>
          <a:chOff x="0" y="0"/>
          <a:chExt cx="0" cy="0"/>
        </a:xfrm>
      </p:grpSpPr>
      <p:sp>
        <p:nvSpPr>
          <p:cNvPr id="69" name="Google Shape;69;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 name="Google Shape;71;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r>
              <a:rPr lang="en"/>
              <a:t>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9" name="Google Shape;29;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
        <p:nvSpPr>
          <p:cNvPr id="30" name="Google Shape;3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3" name="Google Shape;33;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4" name="Google Shape;34;p4"/>
          <p:cNvGrpSpPr/>
          <p:nvPr/>
        </p:nvGrpSpPr>
        <p:grpSpPr>
          <a:xfrm>
            <a:off x="3839646" y="782918"/>
            <a:ext cx="1464573" cy="842707"/>
            <a:chOff x="3593400" y="1729675"/>
            <a:chExt cx="1957200" cy="1123610"/>
          </a:xfrm>
        </p:grpSpPr>
        <p:sp>
          <p:nvSpPr>
            <p:cNvPr id="35" name="Google Shape;35;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6" name="Google Shape;36;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 name="Google Shape;38;p4"/>
          <p:cNvCxnSpPr>
            <a:endCxn id="36"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9" name="Google Shape;39;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40" name="Google Shape;40;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41" name="Google Shape;41;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5" name="Google Shape;45;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8" name="Google Shape;48;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9" name="Google Shape;49;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0" name="Google Shape;50;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3" name="Google Shape;53;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5" name="Google Shape;55;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6" name="Google Shape;56;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9" name="Google Shape;59;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2" name="Google Shape;62;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ctrTitle"/>
          </p:nvPr>
        </p:nvSpPr>
        <p:spPr>
          <a:xfrm>
            <a:off x="311700" y="53725"/>
            <a:ext cx="8520600" cy="274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000"/>
              <a:t>Project #4: </a:t>
            </a:r>
            <a:endParaRPr b="1" sz="5000"/>
          </a:p>
          <a:p>
            <a:pPr indent="0" lvl="0" marL="0" rtl="0" algn="ctr">
              <a:spcBef>
                <a:spcPts val="0"/>
              </a:spcBef>
              <a:spcAft>
                <a:spcPts val="0"/>
              </a:spcAft>
              <a:buNone/>
            </a:pPr>
            <a:r>
              <a:rPr b="1" lang="en" sz="5000"/>
              <a:t>Warehouse Management System</a:t>
            </a:r>
            <a:endParaRPr b="1" sz="5000"/>
          </a:p>
        </p:txBody>
      </p:sp>
      <p:sp>
        <p:nvSpPr>
          <p:cNvPr id="77" name="Google Shape;77;p13"/>
          <p:cNvSpPr txBox="1"/>
          <p:nvPr>
            <p:ph idx="1" type="subTitle"/>
          </p:nvPr>
        </p:nvSpPr>
        <p:spPr>
          <a:xfrm>
            <a:off x="311700" y="3102225"/>
            <a:ext cx="8520600" cy="1893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500"/>
              <a:t>Team: Can You C My Screen?</a:t>
            </a:r>
            <a:endParaRPr sz="2500"/>
          </a:p>
          <a:p>
            <a:pPr indent="0" lvl="0" marL="0" rtl="0" algn="ctr">
              <a:spcBef>
                <a:spcPts val="600"/>
              </a:spcBef>
              <a:spcAft>
                <a:spcPts val="0"/>
              </a:spcAft>
              <a:buNone/>
            </a:pPr>
            <a:r>
              <a:rPr lang="en" sz="2500"/>
              <a:t>CSCI 1110-01: Intro to C Programming</a:t>
            </a:r>
            <a:endParaRPr sz="2500"/>
          </a:p>
          <a:p>
            <a:pPr indent="0" lvl="0" marL="0" rtl="0" algn="ctr">
              <a:spcBef>
                <a:spcPts val="600"/>
              </a:spcBef>
              <a:spcAft>
                <a:spcPts val="0"/>
              </a:spcAft>
              <a:buNone/>
            </a:pPr>
            <a:r>
              <a:rPr lang="en" sz="2500"/>
              <a:t>Dr. Reza Sadeghi</a:t>
            </a:r>
            <a:endParaRPr sz="2500"/>
          </a:p>
          <a:p>
            <a:pPr indent="0" lvl="0" marL="0" rtl="0" algn="ctr">
              <a:spcBef>
                <a:spcPts val="600"/>
              </a:spcBef>
              <a:spcAft>
                <a:spcPts val="0"/>
              </a:spcAft>
              <a:buNone/>
            </a:pPr>
            <a:r>
              <a:rPr lang="en" sz="2500"/>
              <a:t>Thursday, April 28th, 2021</a:t>
            </a:r>
            <a:endParaRPr sz="2500"/>
          </a:p>
        </p:txBody>
      </p:sp>
      <p:sp>
        <p:nvSpPr>
          <p:cNvPr id="78" name="Google Shape;78;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Functions Description (cont.)</a:t>
            </a:r>
            <a:endParaRPr b="1" sz="2500"/>
          </a:p>
        </p:txBody>
      </p:sp>
      <p:sp>
        <p:nvSpPr>
          <p:cNvPr id="141" name="Google Shape;141;p22"/>
          <p:cNvSpPr txBox="1"/>
          <p:nvPr>
            <p:ph idx="1" type="body"/>
          </p:nvPr>
        </p:nvSpPr>
        <p:spPr>
          <a:xfrm>
            <a:off x="786150" y="1010725"/>
            <a:ext cx="7571700" cy="382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Hammond:</a:t>
            </a:r>
            <a:endParaRPr b="1" i="1" sz="1800" u="sng"/>
          </a:p>
          <a:p>
            <a:pPr indent="-330200" lvl="0" marL="457200" rtl="0" algn="l">
              <a:lnSpc>
                <a:spcPct val="115000"/>
              </a:lnSpc>
              <a:spcBef>
                <a:spcPts val="1000"/>
              </a:spcBef>
              <a:spcAft>
                <a:spcPts val="0"/>
              </a:spcAft>
              <a:buClr>
                <a:srgbClr val="000000"/>
              </a:buClr>
              <a:buSzPts val="1600"/>
              <a:buFont typeface="Arial"/>
              <a:buChar char="◎"/>
            </a:pPr>
            <a:r>
              <a:rPr b="1" lang="en" sz="1600">
                <a:solidFill>
                  <a:srgbClr val="000000"/>
                </a:solidFill>
                <a:highlight>
                  <a:srgbClr val="FFFFFF"/>
                </a:highlight>
              </a:rPr>
              <a:t>void edit(void) </a:t>
            </a:r>
            <a:endParaRPr b="1"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Allows the Admin to select a specific user from the WMS and edit their login information. </a:t>
            </a:r>
            <a:endParaRPr sz="16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Font typeface="Arial"/>
              <a:buChar char="◎"/>
            </a:pPr>
            <a:r>
              <a:rPr b="1" lang="en" sz="1600">
                <a:solidFill>
                  <a:srgbClr val="000000"/>
                </a:solidFill>
                <a:highlight>
                  <a:srgbClr val="FFFFFF"/>
                </a:highlight>
              </a:rPr>
              <a:t>void add(void) </a:t>
            </a:r>
            <a:endParaRPr b="1"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Allows the Admin to add a new user to the WMS with an encryption key, username, and password. </a:t>
            </a:r>
            <a:endParaRPr sz="16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Font typeface="Arial"/>
              <a:buChar char="◎"/>
            </a:pPr>
            <a:r>
              <a:rPr b="1" lang="en" sz="1600">
                <a:solidFill>
                  <a:srgbClr val="000000"/>
                </a:solidFill>
                <a:highlight>
                  <a:srgbClr val="FFFFFF"/>
                </a:highlight>
              </a:rPr>
              <a:t>void delete(void)</a:t>
            </a:r>
            <a:endParaRPr b="1"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Allows the Admin to select and delete a user from the WMS.</a:t>
            </a:r>
            <a:endParaRPr b="1"/>
          </a:p>
        </p:txBody>
      </p:sp>
      <p:sp>
        <p:nvSpPr>
          <p:cNvPr id="142" name="Google Shape;142;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Functions Description (cont.)</a:t>
            </a:r>
            <a:endParaRPr b="1" sz="2500"/>
          </a:p>
        </p:txBody>
      </p:sp>
      <p:sp>
        <p:nvSpPr>
          <p:cNvPr id="148" name="Google Shape;148;p23"/>
          <p:cNvSpPr txBox="1"/>
          <p:nvPr>
            <p:ph idx="1" type="body"/>
          </p:nvPr>
        </p:nvSpPr>
        <p:spPr>
          <a:xfrm>
            <a:off x="786150" y="1010725"/>
            <a:ext cx="7571700" cy="382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Vita:</a:t>
            </a:r>
            <a:endParaRPr b="1" i="1" sz="1800" u="sng"/>
          </a:p>
          <a:p>
            <a:pPr indent="-330200" lvl="0" marL="457200" rtl="0" algn="l">
              <a:spcBef>
                <a:spcPts val="1000"/>
              </a:spcBef>
              <a:spcAft>
                <a:spcPts val="0"/>
              </a:spcAft>
              <a:buSzPts val="1600"/>
              <a:buChar char="◎"/>
            </a:pPr>
            <a:r>
              <a:rPr b="1" lang="en" sz="1600"/>
              <a:t>void addItems (void)</a:t>
            </a:r>
            <a:endParaRPr b="1" sz="1600"/>
          </a:p>
          <a:p>
            <a:pPr indent="-330200" lvl="1" marL="914400" rtl="0" algn="l">
              <a:spcBef>
                <a:spcPts val="0"/>
              </a:spcBef>
              <a:spcAft>
                <a:spcPts val="0"/>
              </a:spcAft>
              <a:buSzPts val="1600"/>
              <a:buChar char="○"/>
            </a:pPr>
            <a:r>
              <a:rPr lang="en" sz="1600"/>
              <a:t>Admin can add an item to the inventory </a:t>
            </a:r>
            <a:endParaRPr sz="1600"/>
          </a:p>
          <a:p>
            <a:pPr indent="-330200" lvl="0" marL="457200" rtl="0" algn="l">
              <a:spcBef>
                <a:spcPts val="0"/>
              </a:spcBef>
              <a:spcAft>
                <a:spcPts val="0"/>
              </a:spcAft>
              <a:buSzPts val="1600"/>
              <a:buChar char="◎"/>
            </a:pPr>
            <a:r>
              <a:rPr b="1" lang="en" sz="1600"/>
              <a:t>int* searchItems(void)</a:t>
            </a:r>
            <a:endParaRPr b="1" sz="1600"/>
          </a:p>
          <a:p>
            <a:pPr indent="-330200" lvl="1" marL="914400" rtl="0" algn="l">
              <a:spcBef>
                <a:spcPts val="0"/>
              </a:spcBef>
              <a:spcAft>
                <a:spcPts val="0"/>
              </a:spcAft>
              <a:buSzPts val="1600"/>
              <a:buChar char="○"/>
            </a:pPr>
            <a:r>
              <a:rPr lang="en" sz="1600"/>
              <a:t>Admin </a:t>
            </a:r>
            <a:r>
              <a:rPr lang="en" sz="1600"/>
              <a:t>can search for an item within the inventory </a:t>
            </a:r>
            <a:endParaRPr sz="1600"/>
          </a:p>
          <a:p>
            <a:pPr indent="-330200" lvl="0" marL="457200" rtl="0" algn="l">
              <a:spcBef>
                <a:spcPts val="0"/>
              </a:spcBef>
              <a:spcAft>
                <a:spcPts val="0"/>
              </a:spcAft>
              <a:buSzPts val="1600"/>
              <a:buChar char="◎"/>
            </a:pPr>
            <a:r>
              <a:rPr b="1" lang="en" sz="1600"/>
              <a:t>void editItems (void)</a:t>
            </a:r>
            <a:endParaRPr b="1" sz="1600"/>
          </a:p>
          <a:p>
            <a:pPr indent="-330200" lvl="1" marL="914400" rtl="0" algn="l">
              <a:spcBef>
                <a:spcPts val="0"/>
              </a:spcBef>
              <a:spcAft>
                <a:spcPts val="0"/>
              </a:spcAft>
              <a:buSzPts val="1600"/>
              <a:buChar char="○"/>
            </a:pPr>
            <a:r>
              <a:rPr lang="en" sz="1600"/>
              <a:t>Admin</a:t>
            </a:r>
            <a:r>
              <a:rPr lang="en" sz="1600"/>
              <a:t> can edit an items characteristics </a:t>
            </a:r>
            <a:endParaRPr sz="1600"/>
          </a:p>
          <a:p>
            <a:pPr indent="-330200" lvl="0" marL="457200" rtl="0" algn="l">
              <a:spcBef>
                <a:spcPts val="0"/>
              </a:spcBef>
              <a:spcAft>
                <a:spcPts val="0"/>
              </a:spcAft>
              <a:buSzPts val="1600"/>
              <a:buChar char="◎"/>
            </a:pPr>
            <a:r>
              <a:rPr b="1" lang="en" sz="1600"/>
              <a:t>void deleteItems(void)</a:t>
            </a:r>
            <a:endParaRPr b="1" sz="1600"/>
          </a:p>
          <a:p>
            <a:pPr indent="-330200" lvl="1" marL="914400" rtl="0" algn="l">
              <a:spcBef>
                <a:spcPts val="0"/>
              </a:spcBef>
              <a:spcAft>
                <a:spcPts val="0"/>
              </a:spcAft>
              <a:buSzPts val="1600"/>
              <a:buChar char="○"/>
            </a:pPr>
            <a:r>
              <a:rPr lang="en" sz="1600"/>
              <a:t>Admin</a:t>
            </a:r>
            <a:r>
              <a:rPr lang="en" sz="1600"/>
              <a:t> can </a:t>
            </a:r>
            <a:r>
              <a:rPr lang="en" sz="1600"/>
              <a:t>delete an item from the inventory</a:t>
            </a:r>
            <a:endParaRPr sz="1600"/>
          </a:p>
          <a:p>
            <a:pPr indent="-330200" lvl="0" marL="457200" rtl="0" algn="l">
              <a:spcBef>
                <a:spcPts val="0"/>
              </a:spcBef>
              <a:spcAft>
                <a:spcPts val="0"/>
              </a:spcAft>
              <a:buSzPts val="1600"/>
              <a:buChar char="◎"/>
            </a:pPr>
            <a:r>
              <a:rPr b="1" lang="en" sz="1600"/>
              <a:t>void viewItems(void)</a:t>
            </a:r>
            <a:endParaRPr b="1" sz="1600"/>
          </a:p>
          <a:p>
            <a:pPr indent="-330200" lvl="1" marL="914400" rtl="0" algn="l">
              <a:spcBef>
                <a:spcPts val="0"/>
              </a:spcBef>
              <a:spcAft>
                <a:spcPts val="0"/>
              </a:spcAft>
              <a:buSzPts val="1600"/>
              <a:buChar char="○"/>
            </a:pPr>
            <a:r>
              <a:rPr lang="en" sz="1600"/>
              <a:t>Admin</a:t>
            </a:r>
            <a:r>
              <a:rPr lang="en" sz="1600"/>
              <a:t> can view all items within the inventory </a:t>
            </a:r>
            <a:endParaRPr sz="1600"/>
          </a:p>
        </p:txBody>
      </p:sp>
      <p:sp>
        <p:nvSpPr>
          <p:cNvPr id="149" name="Google Shape;149;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Functions Description (cont.)</a:t>
            </a:r>
            <a:endParaRPr b="1" sz="2500"/>
          </a:p>
        </p:txBody>
      </p:sp>
      <p:sp>
        <p:nvSpPr>
          <p:cNvPr id="155" name="Google Shape;155;p24"/>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Ross</a:t>
            </a:r>
            <a:r>
              <a:rPr b="1" i="1" lang="en" sz="1800" u="sng"/>
              <a:t>:</a:t>
            </a:r>
            <a:endParaRPr b="1" i="1" sz="1800" u="sng"/>
          </a:p>
          <a:p>
            <a:pPr indent="-330200" lvl="0" marL="457200" rtl="0" algn="l">
              <a:spcBef>
                <a:spcPts val="1000"/>
              </a:spcBef>
              <a:spcAft>
                <a:spcPts val="0"/>
              </a:spcAft>
              <a:buSzPts val="1600"/>
              <a:buChar char="◎"/>
            </a:pPr>
            <a:r>
              <a:rPr b="1" lang="en" sz="1600"/>
              <a:t>Void acceptDeny(void)</a:t>
            </a:r>
            <a:endParaRPr b="1" sz="1600"/>
          </a:p>
          <a:p>
            <a:pPr indent="-330200" lvl="1" marL="914400" rtl="0" algn="l">
              <a:spcBef>
                <a:spcPts val="0"/>
              </a:spcBef>
              <a:spcAft>
                <a:spcPts val="0"/>
              </a:spcAft>
              <a:buSzPts val="1600"/>
              <a:buChar char="○"/>
            </a:pPr>
            <a:r>
              <a:rPr lang="en" sz="1600"/>
              <a:t>Allows Admin to accept or deny borrowing request list from guest users. </a:t>
            </a:r>
            <a:endParaRPr sz="1600"/>
          </a:p>
          <a:p>
            <a:pPr indent="-330200" lvl="0" marL="457200" rtl="0" algn="l">
              <a:spcBef>
                <a:spcPts val="0"/>
              </a:spcBef>
              <a:spcAft>
                <a:spcPts val="0"/>
              </a:spcAft>
              <a:buSzPts val="1600"/>
              <a:buChar char="◎"/>
            </a:pPr>
            <a:r>
              <a:rPr b="1" lang="en" sz="1600"/>
              <a:t>Void viewBorrowing(void)</a:t>
            </a:r>
            <a:endParaRPr b="1" sz="1600"/>
          </a:p>
          <a:p>
            <a:pPr indent="-330200" lvl="1" marL="914400" rtl="0" algn="l">
              <a:spcBef>
                <a:spcPts val="0"/>
              </a:spcBef>
              <a:spcAft>
                <a:spcPts val="0"/>
              </a:spcAft>
              <a:buSzPts val="1600"/>
              <a:buChar char="○"/>
            </a:pPr>
            <a:r>
              <a:rPr lang="en" sz="1600"/>
              <a:t>Allows Admin to view all borrowing requests from guest users. </a:t>
            </a:r>
            <a:endParaRPr b="1"/>
          </a:p>
          <a:p>
            <a:pPr indent="0" lvl="0" marL="0" rtl="0" algn="l">
              <a:spcBef>
                <a:spcPts val="600"/>
              </a:spcBef>
              <a:spcAft>
                <a:spcPts val="0"/>
              </a:spcAft>
              <a:buNone/>
            </a:pPr>
            <a:r>
              <a:t/>
            </a:r>
            <a:endParaRPr/>
          </a:p>
          <a:p>
            <a:pPr indent="0" lvl="0" marL="0" rtl="0" algn="l">
              <a:spcBef>
                <a:spcPts val="600"/>
              </a:spcBef>
              <a:spcAft>
                <a:spcPts val="0"/>
              </a:spcAft>
              <a:buNone/>
            </a:pPr>
            <a:r>
              <a:rPr b="1" lang="en"/>
              <a:t>	</a:t>
            </a:r>
            <a:endParaRPr b="1"/>
          </a:p>
        </p:txBody>
      </p:sp>
      <p:sp>
        <p:nvSpPr>
          <p:cNvPr id="156" name="Google Shape;156;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Functions Description (cont.)</a:t>
            </a:r>
            <a:endParaRPr b="1" sz="2500"/>
          </a:p>
        </p:txBody>
      </p:sp>
      <p:sp>
        <p:nvSpPr>
          <p:cNvPr id="162" name="Google Shape;162;p25"/>
          <p:cNvSpPr txBox="1"/>
          <p:nvPr>
            <p:ph idx="1" type="body"/>
          </p:nvPr>
        </p:nvSpPr>
        <p:spPr>
          <a:xfrm>
            <a:off x="899775" y="1010725"/>
            <a:ext cx="7332600" cy="390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Parra López:</a:t>
            </a:r>
            <a:endParaRPr b="1" i="1" sz="1800" u="sng"/>
          </a:p>
          <a:p>
            <a:pPr indent="-330200" lvl="0" marL="457200" rtl="0" algn="l">
              <a:spcBef>
                <a:spcPts val="1000"/>
              </a:spcBef>
              <a:spcAft>
                <a:spcPts val="0"/>
              </a:spcAft>
              <a:buSzPts val="1600"/>
              <a:buChar char="◎"/>
            </a:pPr>
            <a:r>
              <a:rPr b="1" lang="en" sz="1600"/>
              <a:t>void registration(void)</a:t>
            </a:r>
            <a:endParaRPr b="1" sz="1600"/>
          </a:p>
          <a:p>
            <a:pPr indent="-330200" lvl="1" marL="914400" rtl="0" algn="l">
              <a:spcBef>
                <a:spcPts val="480"/>
              </a:spcBef>
              <a:spcAft>
                <a:spcPts val="0"/>
              </a:spcAft>
              <a:buSzPts val="1600"/>
              <a:buChar char="○"/>
            </a:pPr>
            <a:r>
              <a:rPr lang="en" sz="1600"/>
              <a:t>New individuals can create a new accounts within the WMS.</a:t>
            </a:r>
            <a:endParaRPr b="1" sz="1600"/>
          </a:p>
          <a:p>
            <a:pPr indent="-330200" lvl="0" marL="457200" rtl="0" algn="l">
              <a:spcBef>
                <a:spcPts val="0"/>
              </a:spcBef>
              <a:spcAft>
                <a:spcPts val="0"/>
              </a:spcAft>
              <a:buSzPts val="1600"/>
              <a:buChar char="◎"/>
            </a:pPr>
            <a:r>
              <a:rPr b="1" lang="en" sz="1600"/>
              <a:t>i</a:t>
            </a:r>
            <a:r>
              <a:rPr b="1" lang="en" sz="1600"/>
              <a:t>nt* searchWMS(void)</a:t>
            </a:r>
            <a:endParaRPr b="1" sz="1600"/>
          </a:p>
          <a:p>
            <a:pPr indent="-330200" lvl="1" marL="914400" rtl="0" algn="l">
              <a:spcBef>
                <a:spcPts val="0"/>
              </a:spcBef>
              <a:spcAft>
                <a:spcPts val="0"/>
              </a:spcAft>
              <a:buSzPts val="1600"/>
              <a:buChar char="○"/>
            </a:pPr>
            <a:r>
              <a:rPr lang="en" sz="1600"/>
              <a:t>Guest can search for an item from the WMS inventory.</a:t>
            </a:r>
            <a:endParaRPr sz="1600"/>
          </a:p>
          <a:p>
            <a:pPr indent="-330200" lvl="0" marL="457200" rtl="0" algn="l">
              <a:spcBef>
                <a:spcPts val="0"/>
              </a:spcBef>
              <a:spcAft>
                <a:spcPts val="0"/>
              </a:spcAft>
              <a:buSzPts val="1600"/>
              <a:buChar char="◎"/>
            </a:pPr>
            <a:r>
              <a:rPr b="1" lang="en" sz="1600"/>
              <a:t>void makeList(void)</a:t>
            </a:r>
            <a:endParaRPr b="1" sz="1600"/>
          </a:p>
          <a:p>
            <a:pPr indent="-330200" lvl="1" marL="914400" rtl="0" algn="l">
              <a:spcBef>
                <a:spcPts val="0"/>
              </a:spcBef>
              <a:spcAft>
                <a:spcPts val="0"/>
              </a:spcAft>
              <a:buSzPts val="1600"/>
              <a:buChar char="○"/>
            </a:pPr>
            <a:r>
              <a:rPr lang="en" sz="1600"/>
              <a:t>Guest can make a list of favorite items from the WMS inventory. </a:t>
            </a:r>
            <a:endParaRPr sz="1600"/>
          </a:p>
          <a:p>
            <a:pPr indent="-330200" lvl="0" marL="457200" rtl="0" algn="l">
              <a:spcBef>
                <a:spcPts val="0"/>
              </a:spcBef>
              <a:spcAft>
                <a:spcPts val="0"/>
              </a:spcAft>
              <a:buSzPts val="1600"/>
              <a:buChar char="◎"/>
            </a:pPr>
            <a:r>
              <a:rPr b="1" lang="en" sz="1600"/>
              <a:t>void viewList(void)</a:t>
            </a:r>
            <a:endParaRPr b="1" sz="1600"/>
          </a:p>
          <a:p>
            <a:pPr indent="-330200" lvl="1" marL="914400" rtl="0" algn="l">
              <a:spcBef>
                <a:spcPts val="0"/>
              </a:spcBef>
              <a:spcAft>
                <a:spcPts val="0"/>
              </a:spcAft>
              <a:buSzPts val="1600"/>
              <a:buChar char="○"/>
            </a:pPr>
            <a:r>
              <a:rPr lang="en" sz="1600"/>
              <a:t>Guest can view their list of favorite items.</a:t>
            </a:r>
            <a:endParaRPr sz="1600"/>
          </a:p>
          <a:p>
            <a:pPr indent="-330200" lvl="0" marL="457200" rtl="0" algn="l">
              <a:spcBef>
                <a:spcPts val="0"/>
              </a:spcBef>
              <a:spcAft>
                <a:spcPts val="0"/>
              </a:spcAft>
              <a:buSzPts val="1600"/>
              <a:buChar char="◎"/>
            </a:pPr>
            <a:r>
              <a:rPr b="1" lang="en" sz="1600"/>
              <a:t>void requestItems(void)</a:t>
            </a:r>
            <a:endParaRPr b="1" sz="1600"/>
          </a:p>
          <a:p>
            <a:pPr indent="-330200" lvl="1" marL="914400" rtl="0" algn="l">
              <a:spcBef>
                <a:spcPts val="0"/>
              </a:spcBef>
              <a:spcAft>
                <a:spcPts val="0"/>
              </a:spcAft>
              <a:buSzPts val="1600"/>
              <a:buChar char="○"/>
            </a:pPr>
            <a:r>
              <a:rPr lang="en" sz="1600"/>
              <a:t>Guest can request to borrow/buy an item.</a:t>
            </a:r>
            <a:endParaRPr sz="1600"/>
          </a:p>
          <a:p>
            <a:pPr indent="-330200" lvl="0" marL="457200" rtl="0" algn="l">
              <a:spcBef>
                <a:spcPts val="600"/>
              </a:spcBef>
              <a:spcAft>
                <a:spcPts val="0"/>
              </a:spcAft>
              <a:buSzPts val="1600"/>
              <a:buChar char="◎"/>
            </a:pPr>
            <a:r>
              <a:rPr b="1" lang="en" sz="1600"/>
              <a:t>void viewHistory(void)</a:t>
            </a:r>
            <a:endParaRPr b="1" sz="1600"/>
          </a:p>
          <a:p>
            <a:pPr indent="-330200" lvl="1" marL="914400" rtl="0" algn="l">
              <a:spcBef>
                <a:spcPts val="480"/>
              </a:spcBef>
              <a:spcAft>
                <a:spcPts val="0"/>
              </a:spcAft>
              <a:buSzPts val="1600"/>
              <a:buChar char="○"/>
            </a:pPr>
            <a:r>
              <a:rPr lang="en" sz="1600"/>
              <a:t>Guest can view the borrowing/purchase history of items.</a:t>
            </a:r>
            <a:endParaRPr sz="1600"/>
          </a:p>
          <a:p>
            <a:pPr indent="0" lvl="0" marL="0" rtl="0" algn="l">
              <a:spcBef>
                <a:spcPts val="600"/>
              </a:spcBef>
              <a:spcAft>
                <a:spcPts val="1000"/>
              </a:spcAft>
              <a:buNone/>
            </a:pPr>
            <a:r>
              <a:t/>
            </a:r>
            <a:endParaRPr b="1" sz="2000"/>
          </a:p>
        </p:txBody>
      </p:sp>
      <p:sp>
        <p:nvSpPr>
          <p:cNvPr id="163" name="Google Shape;163;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a:t>
            </a:r>
            <a:r>
              <a:rPr b="1" lang="en" sz="2500"/>
              <a:t> Description </a:t>
            </a:r>
            <a:endParaRPr b="1" sz="2500"/>
          </a:p>
        </p:txBody>
      </p:sp>
      <p:sp>
        <p:nvSpPr>
          <p:cNvPr id="169" name="Google Shape;169;p26"/>
          <p:cNvSpPr txBox="1"/>
          <p:nvPr>
            <p:ph idx="1" type="body"/>
          </p:nvPr>
        </p:nvSpPr>
        <p:spPr>
          <a:xfrm>
            <a:off x="786150" y="1010725"/>
            <a:ext cx="3785700" cy="39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Crystal:</a:t>
            </a:r>
            <a:endParaRPr b="1" i="1" sz="1800" u="sng"/>
          </a:p>
          <a:p>
            <a:pPr indent="-342900" lvl="0" marL="457200" rtl="0" algn="l">
              <a:spcBef>
                <a:spcPts val="600"/>
              </a:spcBef>
              <a:spcAft>
                <a:spcPts val="0"/>
              </a:spcAft>
              <a:buSzPts val="1800"/>
              <a:buChar char="◎"/>
            </a:pPr>
            <a:r>
              <a:rPr b="1" lang="en" sz="1800"/>
              <a:t>int adminMenu(void)</a:t>
            </a:r>
            <a:endParaRPr b="1" sz="1800"/>
          </a:p>
          <a:p>
            <a:pPr indent="-342900" lvl="1" marL="914400" rtl="0" algn="l">
              <a:spcBef>
                <a:spcPts val="0"/>
              </a:spcBef>
              <a:spcAft>
                <a:spcPts val="0"/>
              </a:spcAft>
              <a:buSzPts val="1800"/>
              <a:buChar char="○"/>
            </a:pPr>
            <a:r>
              <a:rPr lang="en" sz="1800"/>
              <a:t>int input;</a:t>
            </a:r>
            <a:endParaRPr sz="1800"/>
          </a:p>
          <a:p>
            <a:pPr indent="0" lvl="0" marL="457200" rtl="0" algn="l">
              <a:spcBef>
                <a:spcPts val="600"/>
              </a:spcBef>
              <a:spcAft>
                <a:spcPts val="0"/>
              </a:spcAft>
              <a:buNone/>
            </a:pPr>
            <a:r>
              <a:t/>
            </a:r>
            <a:endParaRPr sz="1800"/>
          </a:p>
          <a:p>
            <a:pPr indent="-336550" lvl="0" marL="457200" rtl="0" algn="l">
              <a:spcBef>
                <a:spcPts val="600"/>
              </a:spcBef>
              <a:spcAft>
                <a:spcPts val="0"/>
              </a:spcAft>
              <a:buSzPts val="1700"/>
              <a:buChar char="◎"/>
            </a:pPr>
            <a:r>
              <a:rPr b="1" lang="en" sz="1700"/>
              <a:t>void admin(void)</a:t>
            </a:r>
            <a:endParaRPr b="1" sz="1700"/>
          </a:p>
          <a:p>
            <a:pPr indent="-336550" lvl="1" marL="914400" rtl="0" algn="l">
              <a:spcBef>
                <a:spcPts val="0"/>
              </a:spcBef>
              <a:spcAft>
                <a:spcPts val="0"/>
              </a:spcAft>
              <a:buSzPts val="1700"/>
              <a:buChar char="○"/>
            </a:pPr>
            <a:r>
              <a:rPr lang="en" sz="1700"/>
              <a:t>int option;</a:t>
            </a:r>
            <a:endParaRPr sz="1700"/>
          </a:p>
          <a:p>
            <a:pPr indent="-336550" lvl="1" marL="914400" rtl="0" algn="l">
              <a:spcBef>
                <a:spcPts val="0"/>
              </a:spcBef>
              <a:spcAft>
                <a:spcPts val="0"/>
              </a:spcAft>
              <a:buSzPts val="1700"/>
              <a:buChar char="○"/>
            </a:pPr>
            <a:r>
              <a:rPr lang="en" sz="1700"/>
              <a:t>char quit;</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b="1" lang="en" sz="1700"/>
              <a:t>int loginMenu(void)</a:t>
            </a:r>
            <a:endParaRPr b="1" sz="1700"/>
          </a:p>
          <a:p>
            <a:pPr indent="-336550" lvl="1" marL="914400" rtl="0" algn="l">
              <a:spcBef>
                <a:spcPts val="0"/>
              </a:spcBef>
              <a:spcAft>
                <a:spcPts val="0"/>
              </a:spcAft>
              <a:buSzPts val="1700"/>
              <a:buChar char="○"/>
            </a:pPr>
            <a:r>
              <a:rPr lang="en" sz="1700"/>
              <a:t>int input;</a:t>
            </a:r>
            <a:endParaRPr sz="1700"/>
          </a:p>
          <a:p>
            <a:pPr indent="0" lvl="0" marL="0" rtl="0" algn="l">
              <a:spcBef>
                <a:spcPts val="600"/>
              </a:spcBef>
              <a:spcAft>
                <a:spcPts val="0"/>
              </a:spcAft>
              <a:buNone/>
            </a:pPr>
            <a:r>
              <a:t/>
            </a:r>
            <a:endParaRPr b="1" sz="1800"/>
          </a:p>
        </p:txBody>
      </p:sp>
      <p:sp>
        <p:nvSpPr>
          <p:cNvPr id="170" name="Google Shape;170;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6"/>
          <p:cNvSpPr txBox="1"/>
          <p:nvPr>
            <p:ph idx="1" type="body"/>
          </p:nvPr>
        </p:nvSpPr>
        <p:spPr>
          <a:xfrm>
            <a:off x="4572000" y="1342950"/>
            <a:ext cx="3785700" cy="35187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b="1" lang="en" sz="1700"/>
              <a:t>int guestMenu(void)</a:t>
            </a:r>
            <a:endParaRPr b="1" sz="1700"/>
          </a:p>
          <a:p>
            <a:pPr indent="-336550" lvl="1" marL="914400" rtl="0" algn="l">
              <a:spcBef>
                <a:spcPts val="0"/>
              </a:spcBef>
              <a:spcAft>
                <a:spcPts val="0"/>
              </a:spcAft>
              <a:buSzPts val="1700"/>
              <a:buChar char="○"/>
            </a:pPr>
            <a:r>
              <a:rPr lang="en" sz="1700"/>
              <a:t>int input;</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b="1" lang="en" sz="1700"/>
              <a:t>void guestMain(void)</a:t>
            </a:r>
            <a:endParaRPr b="1" sz="1700"/>
          </a:p>
          <a:p>
            <a:pPr indent="-336550" lvl="1" marL="914400" rtl="0" algn="l">
              <a:spcBef>
                <a:spcPts val="0"/>
              </a:spcBef>
              <a:spcAft>
                <a:spcPts val="0"/>
              </a:spcAft>
              <a:buSzPts val="1700"/>
              <a:buChar char="○"/>
            </a:pPr>
            <a:r>
              <a:rPr lang="en" sz="1700"/>
              <a:t>int task;</a:t>
            </a:r>
            <a:endParaRPr sz="1700"/>
          </a:p>
          <a:p>
            <a:pPr indent="-336550" lvl="1" marL="914400" rtl="0" algn="l">
              <a:spcBef>
                <a:spcPts val="0"/>
              </a:spcBef>
              <a:spcAft>
                <a:spcPts val="0"/>
              </a:spcAft>
              <a:buSzPts val="1700"/>
              <a:buChar char="○"/>
            </a:pPr>
            <a:r>
              <a:rPr lang="en" sz="1700"/>
              <a:t>char quit;</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b="1" lang="en" sz="1700"/>
              <a:t>void main(void)</a:t>
            </a:r>
            <a:endParaRPr b="1" sz="1700"/>
          </a:p>
          <a:p>
            <a:pPr indent="-336550" lvl="1" marL="914400" rtl="0" algn="l">
              <a:spcBef>
                <a:spcPts val="0"/>
              </a:spcBef>
              <a:spcAft>
                <a:spcPts val="0"/>
              </a:spcAft>
              <a:buSzPts val="1700"/>
              <a:buChar char="○"/>
            </a:pPr>
            <a:r>
              <a:rPr lang="en" sz="1700"/>
              <a:t>int choice</a:t>
            </a:r>
            <a:endParaRPr sz="1700"/>
          </a:p>
          <a:p>
            <a:pPr indent="-336550" lvl="1" marL="914400" rtl="0" algn="l">
              <a:spcBef>
                <a:spcPts val="0"/>
              </a:spcBef>
              <a:spcAft>
                <a:spcPts val="0"/>
              </a:spcAft>
              <a:buSzPts val="1700"/>
              <a:buChar char="○"/>
            </a:pPr>
            <a:r>
              <a:rPr lang="en" sz="1700"/>
              <a:t>char quit;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 Description </a:t>
            </a:r>
            <a:r>
              <a:rPr b="1" lang="en" sz="2500"/>
              <a:t>(cont.)</a:t>
            </a:r>
            <a:endParaRPr b="1" sz="2500"/>
          </a:p>
        </p:txBody>
      </p:sp>
      <p:sp>
        <p:nvSpPr>
          <p:cNvPr id="177" name="Google Shape;177;p27"/>
          <p:cNvSpPr txBox="1"/>
          <p:nvPr>
            <p:ph idx="1" type="body"/>
          </p:nvPr>
        </p:nvSpPr>
        <p:spPr>
          <a:xfrm>
            <a:off x="786150" y="1010725"/>
            <a:ext cx="3786000" cy="382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Hammond</a:t>
            </a:r>
            <a:r>
              <a:rPr b="1" i="1" lang="en" sz="1800" u="sng"/>
              <a:t>:</a:t>
            </a:r>
            <a:endParaRPr b="1" i="1" sz="1800" u="sng"/>
          </a:p>
          <a:p>
            <a:pPr indent="-330200" lvl="0" marL="457200" rtl="0" algn="l">
              <a:spcBef>
                <a:spcPts val="1000"/>
              </a:spcBef>
              <a:spcAft>
                <a:spcPts val="0"/>
              </a:spcAft>
              <a:buSzPts val="1600"/>
              <a:buFont typeface="Arial"/>
              <a:buChar char="◎"/>
            </a:pPr>
            <a:r>
              <a:rPr b="1" lang="en" sz="1600">
                <a:solidFill>
                  <a:srgbClr val="000000"/>
                </a:solidFill>
                <a:highlight>
                  <a:schemeClr val="lt1"/>
                </a:highlight>
              </a:rPr>
              <a:t>int* adminLogin(void)</a:t>
            </a:r>
            <a:endParaRPr b="1" sz="1600">
              <a:solidFill>
                <a:srgbClr val="000000"/>
              </a:solidFill>
              <a:highlight>
                <a:schemeClr val="lt1"/>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chemeClr val="lt1"/>
                </a:highlight>
              </a:rPr>
              <a:t>int* guestLogin(void)</a:t>
            </a:r>
            <a:endParaRPr b="1" sz="1600">
              <a:solidFill>
                <a:srgbClr val="000000"/>
              </a:solidFill>
              <a:highlight>
                <a:schemeClr val="lt1"/>
              </a:highlight>
            </a:endParaRPr>
          </a:p>
          <a:p>
            <a:pPr indent="-330200" lvl="0" marL="457200" rtl="0" algn="l">
              <a:lnSpc>
                <a:spcPct val="115000"/>
              </a:lnSpc>
              <a:spcBef>
                <a:spcPts val="0"/>
              </a:spcBef>
              <a:spcAft>
                <a:spcPts val="0"/>
              </a:spcAft>
              <a:buClr>
                <a:srgbClr val="000000"/>
              </a:buClr>
              <a:buSzPts val="1600"/>
              <a:buFont typeface="Arial"/>
              <a:buChar char="◎"/>
            </a:pPr>
            <a:r>
              <a:rPr b="1" lang="en" sz="1600">
                <a:solidFill>
                  <a:srgbClr val="000000"/>
                </a:solidFill>
                <a:highlight>
                  <a:schemeClr val="lt1"/>
                </a:highlight>
              </a:rPr>
              <a:t>int* search(void) </a:t>
            </a:r>
            <a:endParaRPr b="1"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static int output[2]</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key[100]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input[100]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FILE *myfile</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myString[100]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line=0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find=0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fieldNumber=0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quit</a:t>
            </a:r>
            <a:endParaRPr sz="1600">
              <a:solidFill>
                <a:srgbClr val="000000"/>
              </a:solidFill>
              <a:highlight>
                <a:schemeClr val="lt1"/>
              </a:highlight>
            </a:endParaRPr>
          </a:p>
          <a:p>
            <a:pPr indent="-330200" lvl="0" marL="914400" rtl="0" algn="l">
              <a:spcBef>
                <a:spcPts val="0"/>
              </a:spcBef>
              <a:spcAft>
                <a:spcPts val="0"/>
              </a:spcAft>
              <a:buSzPts val="1600"/>
              <a:buChar char="-"/>
            </a:pPr>
            <a:r>
              <a:t/>
            </a:r>
            <a:endParaRPr sz="1600"/>
          </a:p>
        </p:txBody>
      </p:sp>
      <p:sp>
        <p:nvSpPr>
          <p:cNvPr id="178" name="Google Shape;178;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7"/>
          <p:cNvSpPr txBox="1"/>
          <p:nvPr/>
        </p:nvSpPr>
        <p:spPr>
          <a:xfrm>
            <a:off x="4934575" y="1716325"/>
            <a:ext cx="34698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0000"/>
              </a:buClr>
              <a:buSzPts val="1600"/>
              <a:buFont typeface="Source Sans Pro"/>
              <a:buChar char="◎"/>
            </a:pPr>
            <a:r>
              <a:rPr b="1" lang="en" sz="1600">
                <a:highlight>
                  <a:schemeClr val="lt1"/>
                </a:highlight>
                <a:latin typeface="Source Sans Pro"/>
                <a:ea typeface="Source Sans Pro"/>
                <a:cs typeface="Source Sans Pro"/>
                <a:sym typeface="Source Sans Pro"/>
              </a:rPr>
              <a:t>void view(void)</a:t>
            </a:r>
            <a:endParaRPr b="1"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struct entity</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char encrypt[20]</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char username[20]</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char password[20]</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struct entity new</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char myString[100]</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int pline=0</a:t>
            </a:r>
            <a:endParaRPr sz="1600">
              <a:solidFill>
                <a:schemeClr val="dk1"/>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 Description (cont.)</a:t>
            </a:r>
            <a:endParaRPr b="1" sz="2500"/>
          </a:p>
        </p:txBody>
      </p:sp>
      <p:sp>
        <p:nvSpPr>
          <p:cNvPr id="185" name="Google Shape;185;p28"/>
          <p:cNvSpPr txBox="1"/>
          <p:nvPr>
            <p:ph idx="1" type="body"/>
          </p:nvPr>
        </p:nvSpPr>
        <p:spPr>
          <a:xfrm>
            <a:off x="786150" y="1010725"/>
            <a:ext cx="3985500" cy="382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Hammond:</a:t>
            </a:r>
            <a:endParaRPr b="1" i="1" sz="1800" u="sng"/>
          </a:p>
          <a:p>
            <a:pPr indent="-330200" lvl="0" marL="457200" rtl="0" algn="l">
              <a:lnSpc>
                <a:spcPct val="115000"/>
              </a:lnSpc>
              <a:spcBef>
                <a:spcPts val="1000"/>
              </a:spcBef>
              <a:spcAft>
                <a:spcPts val="0"/>
              </a:spcAft>
              <a:buClr>
                <a:srgbClr val="000000"/>
              </a:buClr>
              <a:buSzPts val="1600"/>
              <a:buFont typeface="Arial"/>
              <a:buChar char="◎"/>
            </a:pPr>
            <a:r>
              <a:rPr b="1" lang="en" sz="1600">
                <a:solidFill>
                  <a:srgbClr val="000000"/>
                </a:solidFill>
                <a:highlight>
                  <a:schemeClr val="lt1"/>
                </a:highlight>
              </a:rPr>
              <a:t>void edit(void)  </a:t>
            </a:r>
            <a:endParaRPr b="1"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place=search()</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line=place[1]</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find=place[0]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username[20], password[20]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FILE *invfile</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FILE *temp</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myString[100]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pline=0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quit</a:t>
            </a:r>
            <a:endParaRPr sz="1600">
              <a:solidFill>
                <a:srgbClr val="000000"/>
              </a:solidFill>
              <a:highlight>
                <a:schemeClr val="lt1"/>
              </a:highlight>
            </a:endParaRPr>
          </a:p>
          <a:p>
            <a:pPr indent="-330200" lvl="0" marL="914400" rtl="0" algn="l">
              <a:spcBef>
                <a:spcPts val="0"/>
              </a:spcBef>
              <a:spcAft>
                <a:spcPts val="0"/>
              </a:spcAft>
              <a:buSzPts val="1600"/>
              <a:buChar char="-"/>
            </a:pPr>
            <a:r>
              <a:t/>
            </a:r>
            <a:endParaRPr sz="1600"/>
          </a:p>
        </p:txBody>
      </p:sp>
      <p:sp>
        <p:nvSpPr>
          <p:cNvPr id="186" name="Google Shape;186;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28"/>
          <p:cNvSpPr txBox="1"/>
          <p:nvPr/>
        </p:nvSpPr>
        <p:spPr>
          <a:xfrm>
            <a:off x="4888050" y="1365000"/>
            <a:ext cx="34698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0000"/>
              </a:buClr>
              <a:buSzPts val="1600"/>
              <a:buFont typeface="Arial"/>
              <a:buChar char="◎"/>
            </a:pPr>
            <a:r>
              <a:rPr b="1" lang="en" sz="1600">
                <a:highlight>
                  <a:schemeClr val="lt1"/>
                </a:highlight>
                <a:latin typeface="Source Sans Pro"/>
                <a:ea typeface="Source Sans Pro"/>
                <a:cs typeface="Source Sans Pro"/>
                <a:sym typeface="Source Sans Pro"/>
              </a:rPr>
              <a:t>void add(void) </a:t>
            </a:r>
            <a:endParaRPr b="1" sz="1600">
              <a:highlight>
                <a:schemeClr val="lt1"/>
              </a:highlight>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struct entity</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char encrypt[20]</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char username[20]</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char password[20]</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struct entity new</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FILE *myfile</a:t>
            </a:r>
            <a:endParaRPr sz="1600">
              <a:solidFill>
                <a:schemeClr val="dk1"/>
              </a:solidFill>
              <a:latin typeface="Source Sans Pro"/>
              <a:ea typeface="Source Sans Pro"/>
              <a:cs typeface="Source Sans Pro"/>
              <a:sym typeface="Source Sans Pro"/>
            </a:endParaRPr>
          </a:p>
          <a:p>
            <a:pPr indent="-330200" lvl="1" marL="914400" rtl="0" algn="l">
              <a:lnSpc>
                <a:spcPct val="115000"/>
              </a:lnSpc>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char quit</a:t>
            </a:r>
            <a:endParaRPr sz="1600">
              <a:solidFill>
                <a:schemeClr val="dk1"/>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 Description (cont.)</a:t>
            </a:r>
            <a:endParaRPr b="1" sz="2500"/>
          </a:p>
        </p:txBody>
      </p:sp>
      <p:sp>
        <p:nvSpPr>
          <p:cNvPr id="193" name="Google Shape;193;p29"/>
          <p:cNvSpPr txBox="1"/>
          <p:nvPr>
            <p:ph idx="1" type="body"/>
          </p:nvPr>
        </p:nvSpPr>
        <p:spPr>
          <a:xfrm>
            <a:off x="2452800" y="1010725"/>
            <a:ext cx="4238400" cy="373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Hammond:</a:t>
            </a:r>
            <a:endParaRPr b="1" i="1" sz="1800" u="sng"/>
          </a:p>
          <a:p>
            <a:pPr indent="-330200" lvl="0" marL="457200" rtl="0" algn="l">
              <a:lnSpc>
                <a:spcPct val="115000"/>
              </a:lnSpc>
              <a:spcBef>
                <a:spcPts val="1000"/>
              </a:spcBef>
              <a:spcAft>
                <a:spcPts val="0"/>
              </a:spcAft>
              <a:buClr>
                <a:srgbClr val="000000"/>
              </a:buClr>
              <a:buSzPts val="1600"/>
              <a:buFont typeface="Arial"/>
              <a:buChar char="◎"/>
            </a:pPr>
            <a:r>
              <a:rPr b="1" lang="en" sz="1600">
                <a:solidFill>
                  <a:srgbClr val="000000"/>
                </a:solidFill>
                <a:highlight>
                  <a:schemeClr val="lt1"/>
                </a:highlight>
              </a:rPr>
              <a:t>void delete(void)</a:t>
            </a:r>
            <a:endParaRPr b="1"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place=search()</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line=place[0]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find=place[0]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FILE *originalfile</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FILE *tempfile</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myString[100]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pline=0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quit</a:t>
            </a:r>
            <a:endParaRPr sz="1600">
              <a:solidFill>
                <a:srgbClr val="000000"/>
              </a:solidFill>
              <a:highlight>
                <a:schemeClr val="lt1"/>
              </a:highlight>
            </a:endParaRPr>
          </a:p>
          <a:p>
            <a:pPr indent="-330200" lvl="0" marL="914400" rtl="0" algn="l">
              <a:spcBef>
                <a:spcPts val="0"/>
              </a:spcBef>
              <a:spcAft>
                <a:spcPts val="0"/>
              </a:spcAft>
              <a:buSzPts val="1600"/>
              <a:buChar char="-"/>
            </a:pPr>
            <a:r>
              <a:t/>
            </a:r>
            <a:endParaRPr sz="1600"/>
          </a:p>
        </p:txBody>
      </p:sp>
      <p:sp>
        <p:nvSpPr>
          <p:cNvPr id="194" name="Google Shape;194;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 Description </a:t>
            </a:r>
            <a:r>
              <a:rPr b="1" lang="en" sz="2500"/>
              <a:t>(cont.)</a:t>
            </a:r>
            <a:endParaRPr sz="2500"/>
          </a:p>
        </p:txBody>
      </p:sp>
      <p:sp>
        <p:nvSpPr>
          <p:cNvPr id="200" name="Google Shape;200;p30"/>
          <p:cNvSpPr txBox="1"/>
          <p:nvPr>
            <p:ph idx="1" type="body"/>
          </p:nvPr>
        </p:nvSpPr>
        <p:spPr>
          <a:xfrm>
            <a:off x="786150" y="1290450"/>
            <a:ext cx="32595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Vita</a:t>
            </a:r>
            <a:r>
              <a:rPr b="1" i="1" lang="en" sz="1800" u="sng"/>
              <a:t>:</a:t>
            </a:r>
            <a:endParaRPr b="1" i="1" sz="1800" u="sng"/>
          </a:p>
          <a:p>
            <a:pPr indent="-330200" lvl="0" marL="457200" rtl="0" algn="l">
              <a:spcBef>
                <a:spcPts val="1000"/>
              </a:spcBef>
              <a:spcAft>
                <a:spcPts val="0"/>
              </a:spcAft>
              <a:buSzPts val="1600"/>
              <a:buChar char="◎"/>
            </a:pPr>
            <a:r>
              <a:rPr b="1" lang="en" sz="1600"/>
              <a:t>void addItems (void)</a:t>
            </a:r>
            <a:endParaRPr b="1" sz="1600"/>
          </a:p>
          <a:p>
            <a:pPr indent="-330200" lvl="1" marL="914400" rtl="0" algn="l">
              <a:spcBef>
                <a:spcPts val="0"/>
              </a:spcBef>
              <a:spcAft>
                <a:spcPts val="0"/>
              </a:spcAft>
              <a:buSzPts val="1600"/>
              <a:buChar char="○"/>
            </a:pPr>
            <a:r>
              <a:rPr lang="en" sz="1600"/>
              <a:t>struct entity </a:t>
            </a:r>
            <a:endParaRPr sz="1600"/>
          </a:p>
          <a:p>
            <a:pPr indent="-330200" lvl="1" marL="914400" rtl="0" algn="l">
              <a:spcBef>
                <a:spcPts val="0"/>
              </a:spcBef>
              <a:spcAft>
                <a:spcPts val="0"/>
              </a:spcAft>
              <a:buSzPts val="1600"/>
              <a:buChar char="○"/>
            </a:pPr>
            <a:r>
              <a:rPr lang="en" sz="1600"/>
              <a:t>char Type...[100]</a:t>
            </a:r>
            <a:endParaRPr sz="1600"/>
          </a:p>
          <a:p>
            <a:pPr indent="-330200" lvl="1" marL="914400" rtl="0" algn="l">
              <a:spcBef>
                <a:spcPts val="0"/>
              </a:spcBef>
              <a:spcAft>
                <a:spcPts val="0"/>
              </a:spcAft>
              <a:buSzPts val="1600"/>
              <a:buChar char="○"/>
            </a:pPr>
            <a:r>
              <a:rPr lang="en" sz="1600"/>
              <a:t>struct entity new</a:t>
            </a:r>
            <a:endParaRPr sz="1600"/>
          </a:p>
          <a:p>
            <a:pPr indent="-330200" lvl="1" marL="914400" rtl="0" algn="l">
              <a:spcBef>
                <a:spcPts val="0"/>
              </a:spcBef>
              <a:spcAft>
                <a:spcPts val="0"/>
              </a:spcAft>
              <a:buSzPts val="1600"/>
              <a:buChar char="○"/>
            </a:pPr>
            <a:r>
              <a:rPr lang="en" sz="1600"/>
              <a:t>FILE *invfile</a:t>
            </a:r>
            <a:endParaRPr sz="1600"/>
          </a:p>
          <a:p>
            <a:pPr indent="-330200" lvl="1" marL="914400" rtl="0" algn="l">
              <a:spcBef>
                <a:spcPts val="0"/>
              </a:spcBef>
              <a:spcAft>
                <a:spcPts val="0"/>
              </a:spcAft>
              <a:buSzPts val="1600"/>
              <a:buChar char="○"/>
            </a:pPr>
            <a:r>
              <a:rPr lang="en" sz="1600"/>
              <a:t>char quit</a:t>
            </a:r>
            <a:endParaRPr sz="1600"/>
          </a:p>
        </p:txBody>
      </p:sp>
      <p:sp>
        <p:nvSpPr>
          <p:cNvPr id="201" name="Google Shape;201;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0"/>
          <p:cNvSpPr txBox="1"/>
          <p:nvPr>
            <p:ph idx="1" type="body"/>
          </p:nvPr>
        </p:nvSpPr>
        <p:spPr>
          <a:xfrm>
            <a:off x="4595263" y="1290450"/>
            <a:ext cx="32595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600"/>
          </a:p>
          <a:p>
            <a:pPr indent="-330200" lvl="0" marL="457200" rtl="0" algn="l">
              <a:spcBef>
                <a:spcPts val="600"/>
              </a:spcBef>
              <a:spcAft>
                <a:spcPts val="0"/>
              </a:spcAft>
              <a:buSzPts val="1600"/>
              <a:buChar char="◎"/>
            </a:pPr>
            <a:r>
              <a:rPr b="1" lang="en" sz="1600"/>
              <a:t>int* searchItems(void)</a:t>
            </a:r>
            <a:endParaRPr b="1" sz="1600"/>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static int output[2]</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key[100]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input[100]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FILE *invfile</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myString[100]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line=0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find=0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fieldNumber=0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pline=0</a:t>
            </a:r>
            <a:endParaRPr sz="1600">
              <a:solidFill>
                <a:srgbClr val="000000"/>
              </a:solidFill>
              <a:highlight>
                <a:schemeClr val="lt1"/>
              </a:highlight>
            </a:endParaRPr>
          </a:p>
          <a:p>
            <a:pPr indent="0" lvl="0" marL="914400" rtl="0" algn="l">
              <a:spcBef>
                <a:spcPts val="600"/>
              </a:spcBef>
              <a:spcAft>
                <a:spcPts val="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 Description (cont.)</a:t>
            </a:r>
            <a:endParaRPr sz="2500"/>
          </a:p>
        </p:txBody>
      </p:sp>
      <p:sp>
        <p:nvSpPr>
          <p:cNvPr id="208" name="Google Shape;208;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1"/>
          <p:cNvSpPr txBox="1"/>
          <p:nvPr>
            <p:ph idx="1" type="body"/>
          </p:nvPr>
        </p:nvSpPr>
        <p:spPr>
          <a:xfrm>
            <a:off x="578575" y="1176250"/>
            <a:ext cx="36531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Vita:</a:t>
            </a:r>
            <a:endParaRPr b="1" i="1" sz="1800" u="sng"/>
          </a:p>
          <a:p>
            <a:pPr indent="-330200" lvl="0" marL="457200" rtl="0" algn="l">
              <a:spcBef>
                <a:spcPts val="600"/>
              </a:spcBef>
              <a:spcAft>
                <a:spcPts val="0"/>
              </a:spcAft>
              <a:buSzPts val="1600"/>
              <a:buChar char="◎"/>
            </a:pPr>
            <a:r>
              <a:rPr b="1" lang="en" sz="1600"/>
              <a:t>void editItems (void)</a:t>
            </a:r>
            <a:endParaRPr b="1" sz="1600"/>
          </a:p>
          <a:p>
            <a:pPr indent="-330200" lvl="1" marL="914400" rtl="0" algn="l">
              <a:spcBef>
                <a:spcPts val="0"/>
              </a:spcBef>
              <a:spcAft>
                <a:spcPts val="0"/>
              </a:spcAft>
              <a:buSzPts val="1600"/>
              <a:buChar char="○"/>
            </a:pPr>
            <a:r>
              <a:rPr lang="en" sz="1600"/>
              <a:t>int* place=searchItems(</a:t>
            </a:r>
            <a:r>
              <a:rPr lang="en" sz="1600"/>
              <a:t>)</a:t>
            </a:r>
            <a:endParaRPr sz="1600"/>
          </a:p>
          <a:p>
            <a:pPr indent="-330200" lvl="1" marL="914400" rtl="0" algn="l">
              <a:spcBef>
                <a:spcPts val="0"/>
              </a:spcBef>
              <a:spcAft>
                <a:spcPts val="0"/>
              </a:spcAft>
              <a:buSzPts val="1600"/>
              <a:buChar char="○"/>
            </a:pPr>
            <a:r>
              <a:rPr lang="en" sz="1600"/>
              <a:t>int find = 0</a:t>
            </a:r>
            <a:endParaRPr sz="1600"/>
          </a:p>
          <a:p>
            <a:pPr indent="-330200" lvl="1" marL="914400" rtl="0" algn="l">
              <a:spcBef>
                <a:spcPts val="0"/>
              </a:spcBef>
              <a:spcAft>
                <a:spcPts val="0"/>
              </a:spcAft>
              <a:buSzPts val="1600"/>
              <a:buChar char="○"/>
            </a:pPr>
            <a:r>
              <a:rPr lang="en" sz="1600"/>
              <a:t>int line = 0</a:t>
            </a:r>
            <a:endParaRPr sz="1600"/>
          </a:p>
          <a:p>
            <a:pPr indent="-330200" lvl="1" marL="914400" rtl="0" algn="l">
              <a:spcBef>
                <a:spcPts val="0"/>
              </a:spcBef>
              <a:spcAft>
                <a:spcPts val="0"/>
              </a:spcAft>
              <a:buSzPts val="1600"/>
              <a:buChar char="○"/>
            </a:pPr>
            <a:r>
              <a:rPr lang="en" sz="1600"/>
              <a:t>char Type….[100]</a:t>
            </a:r>
            <a:endParaRPr sz="1600"/>
          </a:p>
          <a:p>
            <a:pPr indent="-330200" lvl="1" marL="914400" rtl="0" algn="l">
              <a:spcBef>
                <a:spcPts val="0"/>
              </a:spcBef>
              <a:spcAft>
                <a:spcPts val="0"/>
              </a:spcAft>
              <a:buSzPts val="1600"/>
              <a:buChar char="○"/>
            </a:pPr>
            <a:r>
              <a:rPr lang="en" sz="1600"/>
              <a:t>FILE *invfile</a:t>
            </a:r>
            <a:endParaRPr sz="1600"/>
          </a:p>
          <a:p>
            <a:pPr indent="-330200" lvl="1" marL="914400" rtl="0" algn="l">
              <a:spcBef>
                <a:spcPts val="0"/>
              </a:spcBef>
              <a:spcAft>
                <a:spcPts val="0"/>
              </a:spcAft>
              <a:buSzPts val="1600"/>
              <a:buChar char="○"/>
            </a:pPr>
            <a:r>
              <a:rPr lang="en" sz="1600"/>
              <a:t>FILE *tempfile</a:t>
            </a:r>
            <a:endParaRPr sz="1600"/>
          </a:p>
          <a:p>
            <a:pPr indent="-330200" lvl="1" marL="914400" rtl="0" algn="l">
              <a:spcBef>
                <a:spcPts val="0"/>
              </a:spcBef>
              <a:spcAft>
                <a:spcPts val="0"/>
              </a:spcAft>
              <a:buSzPts val="1600"/>
              <a:buChar char="○"/>
            </a:pPr>
            <a:r>
              <a:rPr lang="en" sz="1600"/>
              <a:t>char myString[100]</a:t>
            </a:r>
            <a:endParaRPr sz="1600"/>
          </a:p>
          <a:p>
            <a:pPr indent="-330200" lvl="1" marL="914400" rtl="0" algn="l">
              <a:spcBef>
                <a:spcPts val="0"/>
              </a:spcBef>
              <a:spcAft>
                <a:spcPts val="0"/>
              </a:spcAft>
              <a:buSzPts val="1600"/>
              <a:buChar char="○"/>
            </a:pPr>
            <a:r>
              <a:rPr lang="en" sz="1600"/>
              <a:t>i</a:t>
            </a:r>
            <a:r>
              <a:rPr lang="en" sz="1600"/>
              <a:t>nt pline=0</a:t>
            </a:r>
            <a:endParaRPr sz="1600"/>
          </a:p>
          <a:p>
            <a:pPr indent="-330200" lvl="1" marL="914400" rtl="0" algn="l">
              <a:spcBef>
                <a:spcPts val="0"/>
              </a:spcBef>
              <a:spcAft>
                <a:spcPts val="0"/>
              </a:spcAft>
              <a:buSzPts val="1600"/>
              <a:buChar char="○"/>
            </a:pPr>
            <a:r>
              <a:rPr lang="en" sz="1600"/>
              <a:t>char quit</a:t>
            </a:r>
            <a:endParaRPr sz="1600"/>
          </a:p>
        </p:txBody>
      </p:sp>
      <p:sp>
        <p:nvSpPr>
          <p:cNvPr id="210" name="Google Shape;210;p31"/>
          <p:cNvSpPr txBox="1"/>
          <p:nvPr/>
        </p:nvSpPr>
        <p:spPr>
          <a:xfrm>
            <a:off x="4850275" y="1639300"/>
            <a:ext cx="35541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600"/>
              </a:spcBef>
              <a:spcAft>
                <a:spcPts val="0"/>
              </a:spcAft>
              <a:buClr>
                <a:schemeClr val="accent4"/>
              </a:buClr>
              <a:buSzPts val="1600"/>
              <a:buFont typeface="Source Sans Pro"/>
              <a:buChar char="◎"/>
            </a:pPr>
            <a:r>
              <a:rPr b="1" lang="en" sz="1600">
                <a:solidFill>
                  <a:schemeClr val="dk1"/>
                </a:solidFill>
                <a:latin typeface="Source Sans Pro"/>
                <a:ea typeface="Source Sans Pro"/>
                <a:cs typeface="Source Sans Pro"/>
                <a:sym typeface="Source Sans Pro"/>
              </a:rPr>
              <a:t>void deleteItems(void)</a:t>
            </a:r>
            <a:endParaRPr b="1" sz="1600">
              <a:solidFill>
                <a:schemeClr val="dk1"/>
              </a:solidFill>
              <a:latin typeface="Source Sans Pro"/>
              <a:ea typeface="Source Sans Pro"/>
              <a:cs typeface="Source Sans Pro"/>
              <a:sym typeface="Source Sans Pro"/>
            </a:endParaRPr>
          </a:p>
          <a:p>
            <a:pPr indent="-330200" lvl="1" marL="914400" rtl="0" algn="l">
              <a:spcBef>
                <a:spcPts val="0"/>
              </a:spcBef>
              <a:spcAft>
                <a:spcPts val="0"/>
              </a:spcAft>
              <a:buClr>
                <a:schemeClr val="accent4"/>
              </a:buClr>
              <a:buSzPts val="1600"/>
              <a:buFont typeface="Source Sans Pro"/>
              <a:buChar char="○"/>
            </a:pPr>
            <a:r>
              <a:rPr lang="en" sz="1600">
                <a:solidFill>
                  <a:schemeClr val="dk1"/>
                </a:solidFill>
                <a:latin typeface="Source Sans Pro"/>
                <a:ea typeface="Source Sans Pro"/>
                <a:cs typeface="Source Sans Pro"/>
                <a:sym typeface="Source Sans Pro"/>
              </a:rPr>
              <a:t>int* place=searchItems() </a:t>
            </a:r>
            <a:endParaRPr sz="1600">
              <a:solidFill>
                <a:schemeClr val="dk1"/>
              </a:solidFill>
              <a:latin typeface="Source Sans Pro"/>
              <a:ea typeface="Source Sans Pro"/>
              <a:cs typeface="Source Sans Pro"/>
              <a:sym typeface="Source Sans Pro"/>
            </a:endParaRPr>
          </a:p>
          <a:p>
            <a:pPr indent="-330200" lvl="1" marL="914400" rtl="0" algn="l">
              <a:spcBef>
                <a:spcPts val="0"/>
              </a:spcBef>
              <a:spcAft>
                <a:spcPts val="0"/>
              </a:spcAft>
              <a:buClr>
                <a:schemeClr val="accent4"/>
              </a:buClr>
              <a:buSzPts val="1600"/>
              <a:buFont typeface="Source Sans Pro"/>
              <a:buChar char="○"/>
            </a:pPr>
            <a:r>
              <a:rPr lang="en" sz="1600">
                <a:solidFill>
                  <a:schemeClr val="dk1"/>
                </a:solidFill>
                <a:latin typeface="Source Sans Pro"/>
                <a:ea typeface="Source Sans Pro"/>
                <a:cs typeface="Source Sans Pro"/>
                <a:sym typeface="Source Sans Pro"/>
              </a:rPr>
              <a:t>int find=</a:t>
            </a:r>
            <a:r>
              <a:rPr lang="en" sz="1600">
                <a:solidFill>
                  <a:schemeClr val="dk1"/>
                </a:solidFill>
                <a:latin typeface="Source Sans Pro"/>
                <a:ea typeface="Source Sans Pro"/>
                <a:cs typeface="Source Sans Pro"/>
                <a:sym typeface="Source Sans Pro"/>
              </a:rPr>
              <a:t>place[0]</a:t>
            </a:r>
            <a:endParaRPr sz="1600">
              <a:solidFill>
                <a:schemeClr val="dk1"/>
              </a:solidFill>
              <a:latin typeface="Source Sans Pro"/>
              <a:ea typeface="Source Sans Pro"/>
              <a:cs typeface="Source Sans Pro"/>
              <a:sym typeface="Source Sans Pro"/>
            </a:endParaRPr>
          </a:p>
          <a:p>
            <a:pPr indent="-330200" lvl="1" marL="914400" rtl="0" algn="l">
              <a:spcBef>
                <a:spcPts val="0"/>
              </a:spcBef>
              <a:spcAft>
                <a:spcPts val="0"/>
              </a:spcAft>
              <a:buClr>
                <a:schemeClr val="accent4"/>
              </a:buClr>
              <a:buSzPts val="1600"/>
              <a:buFont typeface="Source Sans Pro"/>
              <a:buChar char="○"/>
            </a:pPr>
            <a:r>
              <a:rPr lang="en" sz="1600">
                <a:solidFill>
                  <a:schemeClr val="dk1"/>
                </a:solidFill>
                <a:latin typeface="Source Sans Pro"/>
                <a:ea typeface="Source Sans Pro"/>
                <a:cs typeface="Source Sans Pro"/>
                <a:sym typeface="Source Sans Pro"/>
              </a:rPr>
              <a:t>int line=</a:t>
            </a:r>
            <a:r>
              <a:rPr lang="en" sz="1600">
                <a:solidFill>
                  <a:schemeClr val="dk1"/>
                </a:solidFill>
                <a:latin typeface="Source Sans Pro"/>
                <a:ea typeface="Source Sans Pro"/>
                <a:cs typeface="Source Sans Pro"/>
                <a:sym typeface="Source Sans Pro"/>
              </a:rPr>
              <a:t>place[1]</a:t>
            </a:r>
            <a:endParaRPr sz="1600">
              <a:solidFill>
                <a:schemeClr val="dk1"/>
              </a:solidFill>
              <a:latin typeface="Source Sans Pro"/>
              <a:ea typeface="Source Sans Pro"/>
              <a:cs typeface="Source Sans Pro"/>
              <a:sym typeface="Source Sans Pro"/>
            </a:endParaRPr>
          </a:p>
          <a:p>
            <a:pPr indent="-330200" lvl="1" marL="914400" rtl="0" algn="l">
              <a:spcBef>
                <a:spcPts val="0"/>
              </a:spcBef>
              <a:spcAft>
                <a:spcPts val="0"/>
              </a:spcAft>
              <a:buClr>
                <a:schemeClr val="accent4"/>
              </a:buClr>
              <a:buSzPts val="1600"/>
              <a:buFont typeface="Source Sans Pro"/>
              <a:buChar char="○"/>
            </a:pPr>
            <a:r>
              <a:rPr lang="en" sz="1600">
                <a:solidFill>
                  <a:schemeClr val="dk1"/>
                </a:solidFill>
                <a:latin typeface="Source Sans Pro"/>
                <a:ea typeface="Source Sans Pro"/>
                <a:cs typeface="Source Sans Pro"/>
                <a:sym typeface="Source Sans Pro"/>
              </a:rPr>
              <a:t>FILE *invfile</a:t>
            </a:r>
            <a:endParaRPr sz="1600">
              <a:solidFill>
                <a:schemeClr val="dk1"/>
              </a:solidFill>
              <a:latin typeface="Source Sans Pro"/>
              <a:ea typeface="Source Sans Pro"/>
              <a:cs typeface="Source Sans Pro"/>
              <a:sym typeface="Source Sans Pro"/>
            </a:endParaRPr>
          </a:p>
          <a:p>
            <a:pPr indent="-330200" lvl="1" marL="914400" rtl="0" algn="l">
              <a:spcBef>
                <a:spcPts val="0"/>
              </a:spcBef>
              <a:spcAft>
                <a:spcPts val="0"/>
              </a:spcAft>
              <a:buClr>
                <a:schemeClr val="accent4"/>
              </a:buClr>
              <a:buSzPts val="1600"/>
              <a:buFont typeface="Source Sans Pro"/>
              <a:buChar char="○"/>
            </a:pPr>
            <a:r>
              <a:rPr lang="en" sz="1600">
                <a:solidFill>
                  <a:schemeClr val="dk1"/>
                </a:solidFill>
                <a:latin typeface="Source Sans Pro"/>
                <a:ea typeface="Source Sans Pro"/>
                <a:cs typeface="Source Sans Pro"/>
                <a:sym typeface="Source Sans Pro"/>
              </a:rPr>
              <a:t>FILE *tempfile</a:t>
            </a:r>
            <a:endParaRPr sz="1600">
              <a:solidFill>
                <a:schemeClr val="dk1"/>
              </a:solidFill>
              <a:latin typeface="Source Sans Pro"/>
              <a:ea typeface="Source Sans Pro"/>
              <a:cs typeface="Source Sans Pro"/>
              <a:sym typeface="Source Sans Pro"/>
            </a:endParaRPr>
          </a:p>
          <a:p>
            <a:pPr indent="-330200" lvl="1" marL="914400" rtl="0" algn="l">
              <a:spcBef>
                <a:spcPts val="0"/>
              </a:spcBef>
              <a:spcAft>
                <a:spcPts val="0"/>
              </a:spcAft>
              <a:buClr>
                <a:schemeClr val="accent4"/>
              </a:buClr>
              <a:buSzPts val="1600"/>
              <a:buFont typeface="Source Sans Pro"/>
              <a:buChar char="○"/>
            </a:pPr>
            <a:r>
              <a:rPr lang="en" sz="1600">
                <a:solidFill>
                  <a:schemeClr val="dk1"/>
                </a:solidFill>
                <a:latin typeface="Source Sans Pro"/>
                <a:ea typeface="Source Sans Pro"/>
                <a:cs typeface="Source Sans Pro"/>
                <a:sym typeface="Source Sans Pro"/>
              </a:rPr>
              <a:t>char myString[100]</a:t>
            </a:r>
            <a:endParaRPr sz="1600">
              <a:solidFill>
                <a:schemeClr val="dk1"/>
              </a:solidFill>
              <a:latin typeface="Source Sans Pro"/>
              <a:ea typeface="Source Sans Pro"/>
              <a:cs typeface="Source Sans Pro"/>
              <a:sym typeface="Source Sans Pro"/>
            </a:endParaRPr>
          </a:p>
          <a:p>
            <a:pPr indent="-330200" lvl="1" marL="914400" rtl="0" algn="l">
              <a:spcBef>
                <a:spcPts val="0"/>
              </a:spcBef>
              <a:spcAft>
                <a:spcPts val="0"/>
              </a:spcAft>
              <a:buClr>
                <a:schemeClr val="accent4"/>
              </a:buClr>
              <a:buSzPts val="1600"/>
              <a:buFont typeface="Source Sans Pro"/>
              <a:buChar char="○"/>
            </a:pPr>
            <a:r>
              <a:rPr lang="en" sz="1600">
                <a:solidFill>
                  <a:schemeClr val="dk1"/>
                </a:solidFill>
                <a:latin typeface="Source Sans Pro"/>
                <a:ea typeface="Source Sans Pro"/>
                <a:cs typeface="Source Sans Pro"/>
                <a:sym typeface="Source Sans Pro"/>
              </a:rPr>
              <a:t>int pline=0</a:t>
            </a:r>
            <a:endParaRPr sz="1600">
              <a:solidFill>
                <a:schemeClr val="dk1"/>
              </a:solidFill>
              <a:latin typeface="Source Sans Pro"/>
              <a:ea typeface="Source Sans Pro"/>
              <a:cs typeface="Source Sans Pro"/>
              <a:sym typeface="Source Sans Pro"/>
            </a:endParaRPr>
          </a:p>
          <a:p>
            <a:pPr indent="-330200" lvl="1" marL="914400" rtl="0" algn="l">
              <a:spcBef>
                <a:spcPts val="0"/>
              </a:spcBef>
              <a:spcAft>
                <a:spcPts val="0"/>
              </a:spcAft>
              <a:buClr>
                <a:schemeClr val="accent4"/>
              </a:buClr>
              <a:buSzPts val="1600"/>
              <a:buFont typeface="Source Sans Pro"/>
              <a:buChar char="○"/>
            </a:pPr>
            <a:r>
              <a:rPr lang="en" sz="1600">
                <a:solidFill>
                  <a:schemeClr val="dk1"/>
                </a:solidFill>
                <a:latin typeface="Source Sans Pro"/>
                <a:ea typeface="Source Sans Pro"/>
                <a:cs typeface="Source Sans Pro"/>
                <a:sym typeface="Source Sans Pro"/>
              </a:rPr>
              <a:t>char quit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Table of Contents</a:t>
            </a:r>
            <a:endParaRPr b="1" sz="2500"/>
          </a:p>
        </p:txBody>
      </p:sp>
      <p:sp>
        <p:nvSpPr>
          <p:cNvPr id="84" name="Google Shape;84;p14"/>
          <p:cNvSpPr txBox="1"/>
          <p:nvPr>
            <p:ph idx="1" type="body"/>
          </p:nvPr>
        </p:nvSpPr>
        <p:spPr>
          <a:xfrm>
            <a:off x="786125" y="1200150"/>
            <a:ext cx="67209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Title</a:t>
            </a:r>
            <a:r>
              <a:rPr lang="en"/>
              <a:t>………………………………………………………………</a:t>
            </a:r>
            <a:r>
              <a:rPr lang="en"/>
              <a:t>...</a:t>
            </a:r>
            <a:endParaRPr/>
          </a:p>
          <a:p>
            <a:pPr indent="0" lvl="0" marL="0" rtl="0" algn="l">
              <a:spcBef>
                <a:spcPts val="600"/>
              </a:spcBef>
              <a:spcAft>
                <a:spcPts val="0"/>
              </a:spcAft>
              <a:buNone/>
            </a:pPr>
            <a:r>
              <a:rPr b="1" lang="en"/>
              <a:t>Table of Contents</a:t>
            </a:r>
            <a:r>
              <a:rPr lang="en"/>
              <a:t>……………………………</a:t>
            </a:r>
            <a:r>
              <a:rPr lang="en"/>
              <a:t>...</a:t>
            </a:r>
            <a:r>
              <a:rPr lang="en"/>
              <a:t>………………….</a:t>
            </a:r>
            <a:endParaRPr/>
          </a:p>
          <a:p>
            <a:pPr indent="0" lvl="0" marL="0" rtl="0" algn="l">
              <a:spcBef>
                <a:spcPts val="600"/>
              </a:spcBef>
              <a:spcAft>
                <a:spcPts val="0"/>
              </a:spcAft>
              <a:buNone/>
            </a:pPr>
            <a:r>
              <a:rPr b="1" lang="en"/>
              <a:t>Team Description</a:t>
            </a:r>
            <a:r>
              <a:rPr lang="en"/>
              <a:t>…………………………</a:t>
            </a:r>
            <a:r>
              <a:rPr lang="en"/>
              <a:t>...</a:t>
            </a:r>
            <a:r>
              <a:rPr lang="en"/>
              <a:t>……………………</a:t>
            </a:r>
            <a:r>
              <a:rPr lang="en"/>
              <a:t>.</a:t>
            </a:r>
            <a:endParaRPr/>
          </a:p>
          <a:p>
            <a:pPr indent="0" lvl="0" marL="0" rtl="0" algn="l">
              <a:spcBef>
                <a:spcPts val="600"/>
              </a:spcBef>
              <a:spcAft>
                <a:spcPts val="0"/>
              </a:spcAft>
              <a:buNone/>
            </a:pPr>
            <a:r>
              <a:rPr b="1" lang="en"/>
              <a:t>System Description</a:t>
            </a:r>
            <a:r>
              <a:rPr lang="en"/>
              <a:t>………………..……………………………</a:t>
            </a:r>
            <a:r>
              <a:rPr lang="en"/>
              <a:t>..</a:t>
            </a:r>
            <a:endParaRPr/>
          </a:p>
          <a:p>
            <a:pPr indent="0" lvl="0" marL="0" rtl="0" algn="l">
              <a:spcBef>
                <a:spcPts val="600"/>
              </a:spcBef>
              <a:spcAft>
                <a:spcPts val="0"/>
              </a:spcAft>
              <a:buNone/>
            </a:pPr>
            <a:r>
              <a:rPr b="1" lang="en"/>
              <a:t>Functions Description</a:t>
            </a:r>
            <a:r>
              <a:rPr lang="en"/>
              <a:t>……….…………………………………..</a:t>
            </a:r>
            <a:endParaRPr/>
          </a:p>
          <a:p>
            <a:pPr indent="0" lvl="0" marL="0" rtl="0" algn="l">
              <a:spcBef>
                <a:spcPts val="600"/>
              </a:spcBef>
              <a:spcAft>
                <a:spcPts val="0"/>
              </a:spcAft>
              <a:buNone/>
            </a:pPr>
            <a:r>
              <a:rPr b="1" lang="en"/>
              <a:t>Variable Descriptions</a:t>
            </a:r>
            <a:r>
              <a:rPr lang="en"/>
              <a:t>….………………………………………</a:t>
            </a:r>
            <a:r>
              <a:rPr lang="en"/>
              <a:t>...</a:t>
            </a:r>
            <a:endParaRPr/>
          </a:p>
          <a:p>
            <a:pPr indent="0" lvl="0" marL="0" rtl="0" algn="l">
              <a:spcBef>
                <a:spcPts val="600"/>
              </a:spcBef>
              <a:spcAft>
                <a:spcPts val="0"/>
              </a:spcAft>
              <a:buNone/>
            </a:pPr>
            <a:r>
              <a:rPr b="1" lang="en"/>
              <a:t>Figures</a:t>
            </a:r>
            <a:r>
              <a:rPr lang="en"/>
              <a:t>…….</a:t>
            </a:r>
            <a:r>
              <a:rPr lang="en"/>
              <a:t>…</a:t>
            </a:r>
            <a:r>
              <a:rPr lang="en"/>
              <a:t>…………………………………………………….</a:t>
            </a:r>
            <a:endParaRPr/>
          </a:p>
          <a:p>
            <a:pPr indent="0" lvl="0" marL="0" rtl="0" algn="l">
              <a:spcBef>
                <a:spcPts val="600"/>
              </a:spcBef>
              <a:spcAft>
                <a:spcPts val="0"/>
              </a:spcAft>
              <a:buNone/>
            </a:pPr>
            <a:r>
              <a:rPr b="1" lang="en"/>
              <a:t>References</a:t>
            </a:r>
            <a:r>
              <a:rPr lang="en"/>
              <a:t>...</a:t>
            </a:r>
            <a:r>
              <a:rPr lang="en"/>
              <a:t>…</a:t>
            </a:r>
            <a:r>
              <a:rPr lang="en"/>
              <a:t>…………………………………………………</a:t>
            </a:r>
            <a:r>
              <a:rPr lang="en"/>
              <a:t>...</a:t>
            </a:r>
            <a:r>
              <a:rPr lang="en"/>
              <a:t>.</a:t>
            </a:r>
            <a:endParaRPr/>
          </a:p>
          <a:p>
            <a:pPr indent="0" lvl="0" marL="0" rtl="0" algn="l">
              <a:spcBef>
                <a:spcPts val="600"/>
              </a:spcBef>
              <a:spcAft>
                <a:spcPts val="0"/>
              </a:spcAft>
              <a:buNone/>
            </a:pPr>
            <a:r>
              <a:rPr b="1" lang="en"/>
              <a:t>Thank You</a:t>
            </a:r>
            <a:r>
              <a:rPr lang="en"/>
              <a:t>…</a:t>
            </a:r>
            <a:r>
              <a:rPr lang="en"/>
              <a:t>...</a:t>
            </a:r>
            <a:r>
              <a:rPr lang="en"/>
              <a:t>……………………………………………………..</a:t>
            </a:r>
            <a:endParaRPr/>
          </a:p>
        </p:txBody>
      </p:sp>
      <p:sp>
        <p:nvSpPr>
          <p:cNvPr id="85" name="Google Shape;85;p14"/>
          <p:cNvSpPr txBox="1"/>
          <p:nvPr>
            <p:ph idx="2" type="body"/>
          </p:nvPr>
        </p:nvSpPr>
        <p:spPr>
          <a:xfrm>
            <a:off x="7507026" y="1200150"/>
            <a:ext cx="997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a:t>
            </a:r>
            <a:endParaRPr/>
          </a:p>
          <a:p>
            <a:pPr indent="0" lvl="0" marL="0" rtl="0" algn="l">
              <a:spcBef>
                <a:spcPts val="600"/>
              </a:spcBef>
              <a:spcAft>
                <a:spcPts val="0"/>
              </a:spcAft>
              <a:buNone/>
            </a:pPr>
            <a:r>
              <a:rPr lang="en"/>
              <a:t>2</a:t>
            </a:r>
            <a:endParaRPr/>
          </a:p>
          <a:p>
            <a:pPr indent="0" lvl="0" marL="0" rtl="0" algn="l">
              <a:spcBef>
                <a:spcPts val="600"/>
              </a:spcBef>
              <a:spcAft>
                <a:spcPts val="0"/>
              </a:spcAft>
              <a:buNone/>
            </a:pPr>
            <a:r>
              <a:rPr lang="en"/>
              <a:t>3 - 4</a:t>
            </a:r>
            <a:endParaRPr/>
          </a:p>
          <a:p>
            <a:pPr indent="0" lvl="0" marL="0" rtl="0" algn="l">
              <a:spcBef>
                <a:spcPts val="600"/>
              </a:spcBef>
              <a:spcAft>
                <a:spcPts val="0"/>
              </a:spcAft>
              <a:buNone/>
            </a:pPr>
            <a:r>
              <a:rPr lang="en"/>
              <a:t>5 - 6</a:t>
            </a:r>
            <a:endParaRPr/>
          </a:p>
          <a:p>
            <a:pPr indent="0" lvl="0" marL="0" rtl="0" algn="l">
              <a:spcBef>
                <a:spcPts val="600"/>
              </a:spcBef>
              <a:spcAft>
                <a:spcPts val="0"/>
              </a:spcAft>
              <a:buNone/>
            </a:pPr>
            <a:r>
              <a:rPr lang="en"/>
              <a:t>7 - 13</a:t>
            </a:r>
            <a:endParaRPr/>
          </a:p>
          <a:p>
            <a:pPr indent="0" lvl="0" marL="0" rtl="0" algn="l">
              <a:spcBef>
                <a:spcPts val="600"/>
              </a:spcBef>
              <a:spcAft>
                <a:spcPts val="0"/>
              </a:spcAft>
              <a:buNone/>
            </a:pPr>
            <a:r>
              <a:rPr lang="en"/>
              <a:t>14 - 23</a:t>
            </a:r>
            <a:endParaRPr/>
          </a:p>
          <a:p>
            <a:pPr indent="0" lvl="0" marL="0" rtl="0" algn="l">
              <a:spcBef>
                <a:spcPts val="600"/>
              </a:spcBef>
              <a:spcAft>
                <a:spcPts val="0"/>
              </a:spcAft>
              <a:buNone/>
            </a:pPr>
            <a:r>
              <a:rPr lang="en"/>
              <a:t>24 - 27</a:t>
            </a:r>
            <a:endParaRPr/>
          </a:p>
          <a:p>
            <a:pPr indent="0" lvl="0" marL="0" rtl="0" algn="l">
              <a:spcBef>
                <a:spcPts val="600"/>
              </a:spcBef>
              <a:spcAft>
                <a:spcPts val="0"/>
              </a:spcAft>
              <a:buNone/>
            </a:pPr>
            <a:r>
              <a:rPr lang="en"/>
              <a:t>28</a:t>
            </a:r>
            <a:endParaRPr/>
          </a:p>
          <a:p>
            <a:pPr indent="0" lvl="0" marL="0" rtl="0" algn="l">
              <a:spcBef>
                <a:spcPts val="600"/>
              </a:spcBef>
              <a:spcAft>
                <a:spcPts val="0"/>
              </a:spcAft>
              <a:buNone/>
            </a:pPr>
            <a:r>
              <a:rPr lang="en"/>
              <a:t>29</a:t>
            </a:r>
            <a:endParaRPr/>
          </a:p>
        </p:txBody>
      </p:sp>
      <p:sp>
        <p:nvSpPr>
          <p:cNvPr id="86" name="Google Shape;86;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 Description (cont.)</a:t>
            </a:r>
            <a:endParaRPr sz="2500"/>
          </a:p>
        </p:txBody>
      </p:sp>
      <p:sp>
        <p:nvSpPr>
          <p:cNvPr id="216" name="Google Shape;216;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2"/>
          <p:cNvSpPr txBox="1"/>
          <p:nvPr>
            <p:ph idx="1" type="body"/>
          </p:nvPr>
        </p:nvSpPr>
        <p:spPr>
          <a:xfrm>
            <a:off x="2745450" y="1176250"/>
            <a:ext cx="36531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Vita: </a:t>
            </a:r>
            <a:endParaRPr b="1" i="1" sz="1800" u="sng"/>
          </a:p>
          <a:p>
            <a:pPr indent="-330200" lvl="0" marL="457200" rtl="0" algn="l">
              <a:spcBef>
                <a:spcPts val="600"/>
              </a:spcBef>
              <a:spcAft>
                <a:spcPts val="0"/>
              </a:spcAft>
              <a:buSzPts val="1600"/>
              <a:buChar char="◎"/>
            </a:pPr>
            <a:r>
              <a:rPr b="1" lang="en" sz="1600"/>
              <a:t>viewItems(void)</a:t>
            </a:r>
            <a:endParaRPr b="1" sz="1600"/>
          </a:p>
          <a:p>
            <a:pPr indent="-330200" lvl="1" marL="914400" rtl="0" algn="l">
              <a:spcBef>
                <a:spcPts val="0"/>
              </a:spcBef>
              <a:spcAft>
                <a:spcPts val="0"/>
              </a:spcAft>
              <a:buSzPts val="1600"/>
              <a:buChar char="○"/>
            </a:pPr>
            <a:r>
              <a:rPr lang="en" sz="1600"/>
              <a:t>FILE *invfile</a:t>
            </a:r>
            <a:endParaRPr sz="1600"/>
          </a:p>
          <a:p>
            <a:pPr indent="-330200" lvl="1" marL="914400" rtl="0" algn="l">
              <a:spcBef>
                <a:spcPts val="0"/>
              </a:spcBef>
              <a:spcAft>
                <a:spcPts val="0"/>
              </a:spcAft>
              <a:buSzPts val="1600"/>
              <a:buChar char="○"/>
            </a:pPr>
            <a:r>
              <a:rPr lang="en" sz="1600"/>
              <a:t>struct entity</a:t>
            </a:r>
            <a:endParaRPr sz="1600"/>
          </a:p>
          <a:p>
            <a:pPr indent="-330200" lvl="1" marL="914400" rtl="0" algn="l">
              <a:spcBef>
                <a:spcPts val="0"/>
              </a:spcBef>
              <a:spcAft>
                <a:spcPts val="0"/>
              </a:spcAft>
              <a:buSzPts val="1600"/>
              <a:buChar char="○"/>
            </a:pPr>
            <a:r>
              <a:rPr lang="en" sz="1600"/>
              <a:t>char Type….[100;</a:t>
            </a:r>
            <a:endParaRPr sz="1600"/>
          </a:p>
          <a:p>
            <a:pPr indent="-330200" lvl="1" marL="914400" rtl="0" algn="l">
              <a:spcBef>
                <a:spcPts val="0"/>
              </a:spcBef>
              <a:spcAft>
                <a:spcPts val="0"/>
              </a:spcAft>
              <a:buSzPts val="1600"/>
              <a:buChar char="○"/>
            </a:pPr>
            <a:r>
              <a:rPr lang="en" sz="1600"/>
              <a:t>struct entity new</a:t>
            </a:r>
            <a:endParaRPr sz="1600"/>
          </a:p>
          <a:p>
            <a:pPr indent="-330200" lvl="1" marL="914400" rtl="0" algn="l">
              <a:spcBef>
                <a:spcPts val="0"/>
              </a:spcBef>
              <a:spcAft>
                <a:spcPts val="0"/>
              </a:spcAft>
              <a:buSzPts val="1600"/>
              <a:buChar char="○"/>
            </a:pPr>
            <a:r>
              <a:rPr lang="en" sz="1600"/>
              <a:t>char Type….[100];</a:t>
            </a:r>
            <a:endParaRPr sz="1600"/>
          </a:p>
          <a:p>
            <a:pPr indent="-330200" lvl="1" marL="914400" rtl="0" algn="l">
              <a:spcBef>
                <a:spcPts val="0"/>
              </a:spcBef>
              <a:spcAft>
                <a:spcPts val="0"/>
              </a:spcAft>
              <a:buSzPts val="1600"/>
              <a:buChar char="○"/>
            </a:pPr>
            <a:r>
              <a:rPr lang="en" sz="1600"/>
              <a:t>char myString[100000]</a:t>
            </a:r>
            <a:endParaRPr sz="1600"/>
          </a:p>
          <a:p>
            <a:pPr indent="-330200" lvl="1" marL="914400" rtl="0" algn="l">
              <a:spcBef>
                <a:spcPts val="0"/>
              </a:spcBef>
              <a:spcAft>
                <a:spcPts val="0"/>
              </a:spcAft>
              <a:buSzPts val="1600"/>
              <a:buChar char="○"/>
            </a:pPr>
            <a:r>
              <a:rPr lang="en" sz="1600"/>
              <a:t>int pline=0</a:t>
            </a:r>
            <a:endParaRPr sz="1600"/>
          </a:p>
          <a:p>
            <a:pPr indent="0" lvl="0" marL="914400" rtl="0" algn="l">
              <a:spcBef>
                <a:spcPts val="60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 Description (cont.)</a:t>
            </a:r>
            <a:endParaRPr b="1" sz="2500"/>
          </a:p>
        </p:txBody>
      </p:sp>
      <p:sp>
        <p:nvSpPr>
          <p:cNvPr id="223" name="Google Shape;223;p33"/>
          <p:cNvSpPr txBox="1"/>
          <p:nvPr>
            <p:ph idx="1" type="body"/>
          </p:nvPr>
        </p:nvSpPr>
        <p:spPr>
          <a:xfrm>
            <a:off x="932325" y="1335325"/>
            <a:ext cx="7425600" cy="487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Ross</a:t>
            </a:r>
            <a:endParaRPr b="1" i="1" sz="1800" u="sng"/>
          </a:p>
        </p:txBody>
      </p:sp>
      <p:sp>
        <p:nvSpPr>
          <p:cNvPr id="224" name="Google Shape;224;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3"/>
          <p:cNvSpPr txBox="1"/>
          <p:nvPr/>
        </p:nvSpPr>
        <p:spPr>
          <a:xfrm>
            <a:off x="932325" y="1736950"/>
            <a:ext cx="32685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ource Sans Pro"/>
              <a:buChar char="●"/>
            </a:pPr>
            <a:r>
              <a:rPr b="1" lang="en" sz="1600">
                <a:latin typeface="Source Sans Pro"/>
                <a:ea typeface="Source Sans Pro"/>
                <a:cs typeface="Source Sans Pro"/>
                <a:sym typeface="Source Sans Pro"/>
              </a:rPr>
              <a:t>void viewBorrowing(void)</a:t>
            </a:r>
            <a:endParaRPr b="1"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FILE myfile*</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struct entity</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char Type...[100]</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s</a:t>
            </a:r>
            <a:r>
              <a:rPr lang="en" sz="1600">
                <a:latin typeface="Source Sans Pro"/>
                <a:ea typeface="Source Sans Pro"/>
                <a:cs typeface="Source Sans Pro"/>
                <a:sym typeface="Source Sans Pro"/>
              </a:rPr>
              <a:t>truct entity new</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c</a:t>
            </a:r>
            <a:r>
              <a:rPr lang="en" sz="1600">
                <a:latin typeface="Source Sans Pro"/>
                <a:ea typeface="Source Sans Pro"/>
                <a:cs typeface="Source Sans Pro"/>
                <a:sym typeface="Source Sans Pro"/>
              </a:rPr>
              <a:t>har myString[10000]</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int pline = 0</a:t>
            </a:r>
            <a:endParaRPr sz="1600">
              <a:latin typeface="Source Sans Pro"/>
              <a:ea typeface="Source Sans Pro"/>
              <a:cs typeface="Source Sans Pro"/>
              <a:sym typeface="Source Sans Pro"/>
            </a:endParaRPr>
          </a:p>
        </p:txBody>
      </p:sp>
      <p:sp>
        <p:nvSpPr>
          <p:cNvPr id="226" name="Google Shape;226;p33"/>
          <p:cNvSpPr txBox="1"/>
          <p:nvPr/>
        </p:nvSpPr>
        <p:spPr>
          <a:xfrm>
            <a:off x="4368300" y="1736950"/>
            <a:ext cx="43893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ource Sans Pro"/>
              <a:buChar char="●"/>
            </a:pPr>
            <a:r>
              <a:rPr b="1" lang="en" sz="1600">
                <a:latin typeface="Source Sans Pro"/>
                <a:ea typeface="Source Sans Pro"/>
                <a:cs typeface="Source Sans Pro"/>
                <a:sym typeface="Source Sans Pro"/>
              </a:rPr>
              <a:t>v</a:t>
            </a:r>
            <a:r>
              <a:rPr b="1" lang="en" sz="1600">
                <a:latin typeface="Source Sans Pro"/>
                <a:ea typeface="Source Sans Pro"/>
                <a:cs typeface="Source Sans Pro"/>
                <a:sym typeface="Source Sans Pro"/>
              </a:rPr>
              <a:t>oid acceptDeny(void)</a:t>
            </a:r>
            <a:endParaRPr b="1"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struct entity</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char ID[20]</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char accept[20]</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char deny[20]</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FILE myfile*</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char quit</a:t>
            </a:r>
            <a:endParaRPr sz="1600">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786150" y="174600"/>
            <a:ext cx="7571700" cy="65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 Description (cont.)</a:t>
            </a:r>
            <a:endParaRPr b="1" sz="2500"/>
          </a:p>
        </p:txBody>
      </p:sp>
      <p:sp>
        <p:nvSpPr>
          <p:cNvPr id="232" name="Google Shape;232;p34"/>
          <p:cNvSpPr txBox="1"/>
          <p:nvPr>
            <p:ph idx="1" type="body"/>
          </p:nvPr>
        </p:nvSpPr>
        <p:spPr>
          <a:xfrm>
            <a:off x="462600" y="917975"/>
            <a:ext cx="4109400" cy="403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Parra López:</a:t>
            </a:r>
            <a:endParaRPr b="1" i="1" sz="1800" u="sng"/>
          </a:p>
          <a:p>
            <a:pPr indent="-336550" lvl="0" marL="457200" rtl="0" algn="l">
              <a:spcBef>
                <a:spcPts val="1000"/>
              </a:spcBef>
              <a:spcAft>
                <a:spcPts val="0"/>
              </a:spcAft>
              <a:buSzPts val="1700"/>
              <a:buChar char="◎"/>
            </a:pPr>
            <a:r>
              <a:rPr b="1" lang="en" sz="1700"/>
              <a:t>v</a:t>
            </a:r>
            <a:r>
              <a:rPr b="1" lang="en" sz="1700"/>
              <a:t>oid registration(void)</a:t>
            </a:r>
            <a:endParaRPr b="1" sz="1700"/>
          </a:p>
          <a:p>
            <a:pPr indent="-330200" lvl="1" marL="914400" rtl="0" algn="l">
              <a:lnSpc>
                <a:spcPct val="115000"/>
              </a:lnSpc>
              <a:spcBef>
                <a:spcPts val="0"/>
              </a:spcBef>
              <a:spcAft>
                <a:spcPts val="0"/>
              </a:spcAft>
              <a:buClr>
                <a:schemeClr val="dk1"/>
              </a:buClr>
              <a:buSzPts val="1600"/>
              <a:buChar char="○"/>
            </a:pPr>
            <a:r>
              <a:rPr lang="en" sz="1600"/>
              <a:t>struct entity</a:t>
            </a:r>
            <a:endParaRPr sz="1600"/>
          </a:p>
          <a:p>
            <a:pPr indent="-330200" lvl="1" marL="914400" rtl="0" algn="l">
              <a:lnSpc>
                <a:spcPct val="115000"/>
              </a:lnSpc>
              <a:spcBef>
                <a:spcPts val="0"/>
              </a:spcBef>
              <a:spcAft>
                <a:spcPts val="0"/>
              </a:spcAft>
              <a:buClr>
                <a:schemeClr val="dk1"/>
              </a:buClr>
              <a:buSzPts val="1600"/>
              <a:buChar char="○"/>
            </a:pPr>
            <a:r>
              <a:rPr lang="en" sz="1600"/>
              <a:t>char encrypt[20]</a:t>
            </a:r>
            <a:endParaRPr sz="1600"/>
          </a:p>
          <a:p>
            <a:pPr indent="-330200" lvl="1" marL="914400" rtl="0" algn="l">
              <a:lnSpc>
                <a:spcPct val="115000"/>
              </a:lnSpc>
              <a:spcBef>
                <a:spcPts val="0"/>
              </a:spcBef>
              <a:spcAft>
                <a:spcPts val="0"/>
              </a:spcAft>
              <a:buClr>
                <a:schemeClr val="dk1"/>
              </a:buClr>
              <a:buSzPts val="1600"/>
              <a:buChar char="○"/>
            </a:pPr>
            <a:r>
              <a:rPr lang="en" sz="1600"/>
              <a:t>char username[20]</a:t>
            </a:r>
            <a:endParaRPr sz="1600"/>
          </a:p>
          <a:p>
            <a:pPr indent="-330200" lvl="1" marL="914400" rtl="0" algn="l">
              <a:lnSpc>
                <a:spcPct val="115000"/>
              </a:lnSpc>
              <a:spcBef>
                <a:spcPts val="0"/>
              </a:spcBef>
              <a:spcAft>
                <a:spcPts val="0"/>
              </a:spcAft>
              <a:buClr>
                <a:schemeClr val="dk1"/>
              </a:buClr>
              <a:buSzPts val="1600"/>
              <a:buChar char="○"/>
            </a:pPr>
            <a:r>
              <a:rPr lang="en" sz="1600"/>
              <a:t>char password[20]</a:t>
            </a:r>
            <a:endParaRPr sz="1600"/>
          </a:p>
          <a:p>
            <a:pPr indent="-330200" lvl="1" marL="914400" rtl="0" algn="l">
              <a:lnSpc>
                <a:spcPct val="115000"/>
              </a:lnSpc>
              <a:spcBef>
                <a:spcPts val="0"/>
              </a:spcBef>
              <a:spcAft>
                <a:spcPts val="0"/>
              </a:spcAft>
              <a:buClr>
                <a:schemeClr val="dk1"/>
              </a:buClr>
              <a:buSzPts val="1600"/>
              <a:buChar char="○"/>
            </a:pPr>
            <a:r>
              <a:rPr lang="en" sz="1600"/>
              <a:t>struct entity new</a:t>
            </a:r>
            <a:endParaRPr sz="1600"/>
          </a:p>
          <a:p>
            <a:pPr indent="-330200" lvl="1" marL="914400" rtl="0" algn="l">
              <a:lnSpc>
                <a:spcPct val="115000"/>
              </a:lnSpc>
              <a:spcBef>
                <a:spcPts val="0"/>
              </a:spcBef>
              <a:spcAft>
                <a:spcPts val="0"/>
              </a:spcAft>
              <a:buClr>
                <a:schemeClr val="dk1"/>
              </a:buClr>
              <a:buSzPts val="1600"/>
              <a:buChar char="○"/>
            </a:pPr>
            <a:r>
              <a:rPr lang="en" sz="1600"/>
              <a:t>FILE *myfile</a:t>
            </a:r>
            <a:endParaRPr sz="1600"/>
          </a:p>
          <a:p>
            <a:pPr indent="-330200" lvl="1" marL="914400" rtl="0" algn="l">
              <a:lnSpc>
                <a:spcPct val="115000"/>
              </a:lnSpc>
              <a:spcBef>
                <a:spcPts val="0"/>
              </a:spcBef>
              <a:spcAft>
                <a:spcPts val="0"/>
              </a:spcAft>
              <a:buClr>
                <a:schemeClr val="dk1"/>
              </a:buClr>
              <a:buSzPts val="1600"/>
              <a:buChar char="○"/>
            </a:pPr>
            <a:r>
              <a:rPr lang="en" sz="1600"/>
              <a:t>char quit</a:t>
            </a:r>
            <a:endParaRPr sz="1700"/>
          </a:p>
          <a:p>
            <a:pPr indent="0" lvl="0" marL="0" rtl="0" algn="l">
              <a:spcBef>
                <a:spcPts val="600"/>
              </a:spcBef>
              <a:spcAft>
                <a:spcPts val="1000"/>
              </a:spcAft>
              <a:buNone/>
            </a:pPr>
            <a:r>
              <a:t/>
            </a:r>
            <a:endParaRPr b="1" sz="1700"/>
          </a:p>
        </p:txBody>
      </p:sp>
      <p:sp>
        <p:nvSpPr>
          <p:cNvPr id="233" name="Google Shape;233;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4"/>
          <p:cNvSpPr txBox="1"/>
          <p:nvPr>
            <p:ph idx="1" type="body"/>
          </p:nvPr>
        </p:nvSpPr>
        <p:spPr>
          <a:xfrm>
            <a:off x="4727800" y="917975"/>
            <a:ext cx="4109400" cy="403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i="1" sz="1900" u="sng"/>
          </a:p>
          <a:p>
            <a:pPr indent="-336550" lvl="0" marL="457200" rtl="0" algn="l">
              <a:spcBef>
                <a:spcPts val="1000"/>
              </a:spcBef>
              <a:spcAft>
                <a:spcPts val="0"/>
              </a:spcAft>
              <a:buSzPts val="1700"/>
              <a:buChar char="◎"/>
            </a:pPr>
            <a:r>
              <a:rPr b="1" lang="en" sz="1700"/>
              <a:t>int* searchWMS(void)</a:t>
            </a:r>
            <a:endParaRPr b="1" sz="1700"/>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static int output[2]</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ID[100]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input[100]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FILE *myfile</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myString[100]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line=0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find=0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int fieldNumber=0</a:t>
            </a:r>
            <a:endParaRPr sz="1600">
              <a:solidFill>
                <a:srgbClr val="000000"/>
              </a:solidFill>
              <a:highlight>
                <a:schemeClr val="lt1"/>
              </a:highlight>
            </a:endParaRPr>
          </a:p>
          <a:p>
            <a:pPr indent="-330200" lvl="1" marL="914400" rtl="0" algn="l">
              <a:spcBef>
                <a:spcPts val="0"/>
              </a:spcBef>
              <a:spcAft>
                <a:spcPts val="0"/>
              </a:spcAft>
              <a:buClr>
                <a:srgbClr val="000000"/>
              </a:buClr>
              <a:buSzPts val="1600"/>
              <a:buChar char="○"/>
            </a:pPr>
            <a:r>
              <a:rPr lang="en" sz="1600">
                <a:solidFill>
                  <a:srgbClr val="000000"/>
                </a:solidFill>
                <a:highlight>
                  <a:schemeClr val="lt1"/>
                </a:highlight>
              </a:rPr>
              <a:t>char quit</a:t>
            </a:r>
            <a:endParaRPr b="1" sz="1700"/>
          </a:p>
          <a:p>
            <a:pPr indent="0" lvl="0" marL="0" rtl="0" algn="l">
              <a:spcBef>
                <a:spcPts val="600"/>
              </a:spcBef>
              <a:spcAft>
                <a:spcPts val="1000"/>
              </a:spcAft>
              <a:buNone/>
            </a:pPr>
            <a:r>
              <a:t/>
            </a:r>
            <a:endParaRPr b="1"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786150" y="174600"/>
            <a:ext cx="7571700" cy="65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Variables Description (cont.)</a:t>
            </a:r>
            <a:endParaRPr b="1" sz="2500"/>
          </a:p>
        </p:txBody>
      </p:sp>
      <p:sp>
        <p:nvSpPr>
          <p:cNvPr id="240" name="Google Shape;240;p35"/>
          <p:cNvSpPr txBox="1"/>
          <p:nvPr>
            <p:ph idx="1" type="body"/>
          </p:nvPr>
        </p:nvSpPr>
        <p:spPr>
          <a:xfrm>
            <a:off x="462600" y="917975"/>
            <a:ext cx="4109400" cy="403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Parra López:</a:t>
            </a:r>
            <a:endParaRPr b="1" i="1" sz="1800" u="sng"/>
          </a:p>
          <a:p>
            <a:pPr indent="-336550" lvl="0" marL="457200" rtl="0" algn="l">
              <a:spcBef>
                <a:spcPts val="1000"/>
              </a:spcBef>
              <a:spcAft>
                <a:spcPts val="0"/>
              </a:spcAft>
              <a:buSzPts val="1700"/>
              <a:buChar char="◎"/>
            </a:pPr>
            <a:r>
              <a:rPr b="1" lang="en" sz="1700"/>
              <a:t>void viewList(void)</a:t>
            </a:r>
            <a:endParaRPr b="1" sz="1700"/>
          </a:p>
          <a:p>
            <a:pPr indent="-336550" lvl="0" marL="457200" rtl="0" algn="l">
              <a:spcBef>
                <a:spcPts val="0"/>
              </a:spcBef>
              <a:spcAft>
                <a:spcPts val="0"/>
              </a:spcAft>
              <a:buSzPts val="1700"/>
              <a:buChar char="◎"/>
            </a:pPr>
            <a:r>
              <a:rPr b="1" lang="en" sz="1700"/>
              <a:t>v</a:t>
            </a:r>
            <a:r>
              <a:rPr b="1" lang="en" sz="1700"/>
              <a:t>oid viewHistory(void)</a:t>
            </a:r>
            <a:endParaRPr b="1" sz="1700"/>
          </a:p>
          <a:p>
            <a:pPr indent="-330200" lvl="1" marL="914400" rtl="0" algn="l">
              <a:lnSpc>
                <a:spcPct val="115000"/>
              </a:lnSpc>
              <a:spcBef>
                <a:spcPts val="0"/>
              </a:spcBef>
              <a:spcAft>
                <a:spcPts val="0"/>
              </a:spcAft>
              <a:buClr>
                <a:schemeClr val="dk1"/>
              </a:buClr>
              <a:buSzPts val="1600"/>
              <a:buChar char="○"/>
            </a:pPr>
            <a:r>
              <a:rPr lang="en" sz="1600"/>
              <a:t>FILE *myfile</a:t>
            </a:r>
            <a:endParaRPr sz="1600"/>
          </a:p>
          <a:p>
            <a:pPr indent="-330200" lvl="1" marL="914400" rtl="0" algn="l">
              <a:lnSpc>
                <a:spcPct val="115000"/>
              </a:lnSpc>
              <a:spcBef>
                <a:spcPts val="0"/>
              </a:spcBef>
              <a:spcAft>
                <a:spcPts val="0"/>
              </a:spcAft>
              <a:buClr>
                <a:schemeClr val="dk1"/>
              </a:buClr>
              <a:buSzPts val="1600"/>
              <a:buChar char="○"/>
            </a:pPr>
            <a:r>
              <a:rPr lang="en" sz="1600"/>
              <a:t>struct entity</a:t>
            </a:r>
            <a:endParaRPr sz="1600"/>
          </a:p>
          <a:p>
            <a:pPr indent="-330200" lvl="1" marL="914400" rtl="0" algn="l">
              <a:lnSpc>
                <a:spcPct val="115000"/>
              </a:lnSpc>
              <a:spcBef>
                <a:spcPts val="0"/>
              </a:spcBef>
              <a:spcAft>
                <a:spcPts val="0"/>
              </a:spcAft>
              <a:buClr>
                <a:schemeClr val="dk1"/>
              </a:buClr>
              <a:buSzPts val="1600"/>
              <a:buChar char="○"/>
            </a:pPr>
            <a:r>
              <a:rPr lang="en" sz="1600"/>
              <a:t>char Type...[100]</a:t>
            </a:r>
            <a:endParaRPr sz="1600"/>
          </a:p>
          <a:p>
            <a:pPr indent="-330200" lvl="1" marL="914400" rtl="0" algn="l">
              <a:lnSpc>
                <a:spcPct val="115000"/>
              </a:lnSpc>
              <a:spcBef>
                <a:spcPts val="0"/>
              </a:spcBef>
              <a:spcAft>
                <a:spcPts val="0"/>
              </a:spcAft>
              <a:buClr>
                <a:schemeClr val="dk1"/>
              </a:buClr>
              <a:buSzPts val="1600"/>
              <a:buChar char="○"/>
            </a:pPr>
            <a:r>
              <a:rPr lang="en" sz="1600"/>
              <a:t>struct entity new</a:t>
            </a:r>
            <a:endParaRPr sz="1600"/>
          </a:p>
          <a:p>
            <a:pPr indent="-330200" lvl="1" marL="914400" rtl="0" algn="l">
              <a:lnSpc>
                <a:spcPct val="115000"/>
              </a:lnSpc>
              <a:spcBef>
                <a:spcPts val="0"/>
              </a:spcBef>
              <a:spcAft>
                <a:spcPts val="0"/>
              </a:spcAft>
              <a:buClr>
                <a:schemeClr val="dk1"/>
              </a:buClr>
              <a:buSzPts val="1600"/>
              <a:buChar char="○"/>
            </a:pPr>
            <a:r>
              <a:rPr lang="en" sz="1600"/>
              <a:t>c</a:t>
            </a:r>
            <a:r>
              <a:rPr lang="en" sz="1600"/>
              <a:t>har myString[10000]</a:t>
            </a:r>
            <a:endParaRPr sz="1600"/>
          </a:p>
          <a:p>
            <a:pPr indent="-330200" lvl="1" marL="914400" rtl="0" algn="l">
              <a:lnSpc>
                <a:spcPct val="115000"/>
              </a:lnSpc>
              <a:spcBef>
                <a:spcPts val="0"/>
              </a:spcBef>
              <a:spcAft>
                <a:spcPts val="0"/>
              </a:spcAft>
              <a:buSzPts val="1600"/>
              <a:buChar char="○"/>
            </a:pPr>
            <a:r>
              <a:rPr lang="en" sz="1600"/>
              <a:t>i</a:t>
            </a:r>
            <a:r>
              <a:rPr lang="en" sz="1600"/>
              <a:t>nt pline=0</a:t>
            </a:r>
            <a:endParaRPr sz="1600"/>
          </a:p>
          <a:p>
            <a:pPr indent="0" lvl="0" marL="0" rtl="0" algn="l">
              <a:spcBef>
                <a:spcPts val="600"/>
              </a:spcBef>
              <a:spcAft>
                <a:spcPts val="1000"/>
              </a:spcAft>
              <a:buNone/>
            </a:pPr>
            <a:r>
              <a:t/>
            </a:r>
            <a:endParaRPr b="1" sz="1700"/>
          </a:p>
        </p:txBody>
      </p:sp>
      <p:sp>
        <p:nvSpPr>
          <p:cNvPr id="241" name="Google Shape;241;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5"/>
          <p:cNvSpPr txBox="1"/>
          <p:nvPr>
            <p:ph idx="1" type="body"/>
          </p:nvPr>
        </p:nvSpPr>
        <p:spPr>
          <a:xfrm>
            <a:off x="4727800" y="917975"/>
            <a:ext cx="4109400" cy="403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i="1" sz="1900" u="sng"/>
          </a:p>
          <a:p>
            <a:pPr indent="-336550" lvl="0" marL="457200" rtl="0" algn="l">
              <a:spcBef>
                <a:spcPts val="1000"/>
              </a:spcBef>
              <a:spcAft>
                <a:spcPts val="0"/>
              </a:spcAft>
              <a:buSzPts val="1700"/>
              <a:buChar char="◎"/>
            </a:pPr>
            <a:r>
              <a:rPr b="1" lang="en" sz="1700"/>
              <a:t>void makeList(void)</a:t>
            </a:r>
            <a:endParaRPr b="1" sz="1700"/>
          </a:p>
          <a:p>
            <a:pPr indent="-336550" lvl="0" marL="457200" rtl="0" algn="l">
              <a:spcBef>
                <a:spcPts val="0"/>
              </a:spcBef>
              <a:spcAft>
                <a:spcPts val="0"/>
              </a:spcAft>
              <a:buSzPts val="1700"/>
              <a:buChar char="◎"/>
            </a:pPr>
            <a:r>
              <a:rPr b="1" lang="en" sz="1700"/>
              <a:t>void requestList</a:t>
            </a:r>
            <a:r>
              <a:rPr b="1" lang="en" sz="1700"/>
              <a:t>(void)</a:t>
            </a:r>
            <a:endParaRPr b="1" sz="1700"/>
          </a:p>
          <a:p>
            <a:pPr indent="-330200" lvl="1" marL="914400" rtl="0" algn="l">
              <a:lnSpc>
                <a:spcPct val="115000"/>
              </a:lnSpc>
              <a:spcBef>
                <a:spcPts val="0"/>
              </a:spcBef>
              <a:spcAft>
                <a:spcPts val="0"/>
              </a:spcAft>
              <a:buClr>
                <a:schemeClr val="dk1"/>
              </a:buClr>
              <a:buSzPts val="1600"/>
              <a:buChar char="○"/>
            </a:pPr>
            <a:r>
              <a:rPr lang="en" sz="1600"/>
              <a:t>struct entity</a:t>
            </a:r>
            <a:endParaRPr sz="1600"/>
          </a:p>
          <a:p>
            <a:pPr indent="-330200" lvl="1" marL="914400" rtl="0" algn="l">
              <a:lnSpc>
                <a:spcPct val="115000"/>
              </a:lnSpc>
              <a:spcBef>
                <a:spcPts val="0"/>
              </a:spcBef>
              <a:spcAft>
                <a:spcPts val="0"/>
              </a:spcAft>
              <a:buClr>
                <a:schemeClr val="dk1"/>
              </a:buClr>
              <a:buSzPts val="1600"/>
              <a:buChar char="○"/>
            </a:pPr>
            <a:r>
              <a:rPr lang="en" sz="1600"/>
              <a:t>char Type...[100]</a:t>
            </a:r>
            <a:endParaRPr sz="1600"/>
          </a:p>
          <a:p>
            <a:pPr indent="-330200" lvl="1" marL="914400" rtl="0" algn="l">
              <a:lnSpc>
                <a:spcPct val="115000"/>
              </a:lnSpc>
              <a:spcBef>
                <a:spcPts val="0"/>
              </a:spcBef>
              <a:spcAft>
                <a:spcPts val="0"/>
              </a:spcAft>
              <a:buClr>
                <a:schemeClr val="dk1"/>
              </a:buClr>
              <a:buSzPts val="1600"/>
              <a:buChar char="○"/>
            </a:pPr>
            <a:r>
              <a:rPr lang="en" sz="1600"/>
              <a:t>char Length[100]</a:t>
            </a:r>
            <a:endParaRPr sz="1600"/>
          </a:p>
          <a:p>
            <a:pPr indent="-330200" lvl="1" marL="914400" rtl="0" algn="l">
              <a:lnSpc>
                <a:spcPct val="115000"/>
              </a:lnSpc>
              <a:spcBef>
                <a:spcPts val="0"/>
              </a:spcBef>
              <a:spcAft>
                <a:spcPts val="0"/>
              </a:spcAft>
              <a:buClr>
                <a:schemeClr val="dk1"/>
              </a:buClr>
              <a:buSzPts val="1600"/>
              <a:buChar char="○"/>
            </a:pPr>
            <a:r>
              <a:rPr lang="en" sz="1600"/>
              <a:t>struct entity new</a:t>
            </a:r>
            <a:endParaRPr sz="1600"/>
          </a:p>
          <a:p>
            <a:pPr indent="-330200" lvl="1" marL="914400" rtl="0" algn="l">
              <a:lnSpc>
                <a:spcPct val="115000"/>
              </a:lnSpc>
              <a:spcBef>
                <a:spcPts val="0"/>
              </a:spcBef>
              <a:spcAft>
                <a:spcPts val="0"/>
              </a:spcAft>
              <a:buClr>
                <a:schemeClr val="dk1"/>
              </a:buClr>
              <a:buSzPts val="1600"/>
              <a:buChar char="○"/>
            </a:pPr>
            <a:r>
              <a:rPr lang="en" sz="1600"/>
              <a:t>FILE *myfile</a:t>
            </a:r>
            <a:endParaRPr sz="1600"/>
          </a:p>
          <a:p>
            <a:pPr indent="-330200" lvl="1" marL="914400" rtl="0" algn="l">
              <a:lnSpc>
                <a:spcPct val="115000"/>
              </a:lnSpc>
              <a:spcBef>
                <a:spcPts val="0"/>
              </a:spcBef>
              <a:spcAft>
                <a:spcPts val="0"/>
              </a:spcAft>
              <a:buClr>
                <a:schemeClr val="dk1"/>
              </a:buClr>
              <a:buSzPts val="1600"/>
              <a:buChar char="○"/>
            </a:pPr>
            <a:r>
              <a:rPr lang="en" sz="1600"/>
              <a:t>char quit</a:t>
            </a:r>
            <a:endParaRPr sz="1600"/>
          </a:p>
          <a:p>
            <a:pPr indent="0" lvl="0" marL="0" rtl="0" algn="l">
              <a:spcBef>
                <a:spcPts val="600"/>
              </a:spcBef>
              <a:spcAft>
                <a:spcPts val="0"/>
              </a:spcAft>
              <a:buNone/>
            </a:pPr>
            <a:r>
              <a:t/>
            </a:r>
            <a:endParaRPr sz="1600">
              <a:solidFill>
                <a:srgbClr val="000000"/>
              </a:solidFill>
              <a:highlight>
                <a:schemeClr val="lt1"/>
              </a:highlight>
            </a:endParaRPr>
          </a:p>
          <a:p>
            <a:pPr indent="0" lvl="0" marL="0" rtl="0" algn="l">
              <a:spcBef>
                <a:spcPts val="600"/>
              </a:spcBef>
              <a:spcAft>
                <a:spcPts val="1000"/>
              </a:spcAft>
              <a:buNone/>
            </a:pPr>
            <a:r>
              <a:t/>
            </a:r>
            <a:endParaRPr b="1"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pic>
        <p:nvPicPr>
          <p:cNvPr id="248" name="Google Shape;248;p36"/>
          <p:cNvPicPr preferRelativeResize="0"/>
          <p:nvPr/>
        </p:nvPicPr>
        <p:blipFill rotWithShape="1">
          <a:blip r:embed="rId3">
            <a:alphaModFix/>
          </a:blip>
          <a:srcRect b="29006" l="31972" r="32581" t="30465"/>
          <a:stretch/>
        </p:blipFill>
        <p:spPr>
          <a:xfrm>
            <a:off x="0" y="1102175"/>
            <a:ext cx="4571999" cy="2939149"/>
          </a:xfrm>
          <a:prstGeom prst="rect">
            <a:avLst/>
          </a:prstGeom>
          <a:noFill/>
          <a:ln>
            <a:noFill/>
          </a:ln>
        </p:spPr>
      </p:pic>
      <p:pic>
        <p:nvPicPr>
          <p:cNvPr id="249" name="Google Shape;249;p36"/>
          <p:cNvPicPr preferRelativeResize="0"/>
          <p:nvPr/>
        </p:nvPicPr>
        <p:blipFill rotWithShape="1">
          <a:blip r:embed="rId4">
            <a:alphaModFix/>
          </a:blip>
          <a:srcRect b="26964" l="33039" r="32765" t="17993"/>
          <a:stretch/>
        </p:blipFill>
        <p:spPr>
          <a:xfrm>
            <a:off x="4572000" y="502925"/>
            <a:ext cx="4571999" cy="4137638"/>
          </a:xfrm>
          <a:prstGeom prst="rect">
            <a:avLst/>
          </a:prstGeom>
          <a:noFill/>
          <a:ln>
            <a:noFill/>
          </a:ln>
        </p:spPr>
      </p:pic>
      <p:sp>
        <p:nvSpPr>
          <p:cNvPr id="250" name="Google Shape;250;p36"/>
          <p:cNvSpPr txBox="1"/>
          <p:nvPr>
            <p:ph idx="4294967295" type="ctrTitle"/>
          </p:nvPr>
        </p:nvSpPr>
        <p:spPr>
          <a:xfrm>
            <a:off x="729600" y="265783"/>
            <a:ext cx="3112800" cy="54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Figures</a:t>
            </a:r>
            <a:endParaRPr b="1" sz="2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7"/>
          <p:cNvPicPr preferRelativeResize="0"/>
          <p:nvPr/>
        </p:nvPicPr>
        <p:blipFill rotWithShape="1">
          <a:blip r:embed="rId3">
            <a:alphaModFix/>
          </a:blip>
          <a:srcRect b="11025" l="21243" r="22048" t="18118"/>
          <a:stretch/>
        </p:blipFill>
        <p:spPr>
          <a:xfrm>
            <a:off x="911113" y="0"/>
            <a:ext cx="7321767" cy="5143500"/>
          </a:xfrm>
          <a:prstGeom prst="rect">
            <a:avLst/>
          </a:prstGeom>
          <a:noFill/>
          <a:ln>
            <a:noFill/>
          </a:ln>
        </p:spPr>
      </p:pic>
      <p:sp>
        <p:nvSpPr>
          <p:cNvPr id="257" name="Google Shape;257;p37"/>
          <p:cNvSpPr txBox="1"/>
          <p:nvPr>
            <p:ph idx="4294967295" type="ctrTitle"/>
          </p:nvPr>
        </p:nvSpPr>
        <p:spPr>
          <a:xfrm>
            <a:off x="-453375" y="953683"/>
            <a:ext cx="3112800" cy="54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Figures (cont.)</a:t>
            </a:r>
            <a:endParaRPr b="1"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8"/>
          <p:cNvPicPr preferRelativeResize="0"/>
          <p:nvPr/>
        </p:nvPicPr>
        <p:blipFill rotWithShape="1">
          <a:blip r:embed="rId3">
            <a:alphaModFix/>
          </a:blip>
          <a:srcRect b="42827" l="32772" r="33032" t="15204"/>
          <a:stretch/>
        </p:blipFill>
        <p:spPr>
          <a:xfrm>
            <a:off x="2476216" y="2251250"/>
            <a:ext cx="4191574" cy="2892200"/>
          </a:xfrm>
          <a:prstGeom prst="rect">
            <a:avLst/>
          </a:prstGeom>
          <a:noFill/>
          <a:ln>
            <a:noFill/>
          </a:ln>
        </p:spPr>
      </p:pic>
      <p:pic>
        <p:nvPicPr>
          <p:cNvPr id="265" name="Google Shape;265;p38"/>
          <p:cNvPicPr preferRelativeResize="0"/>
          <p:nvPr/>
        </p:nvPicPr>
        <p:blipFill rotWithShape="1">
          <a:blip r:embed="rId4">
            <a:alphaModFix/>
          </a:blip>
          <a:srcRect b="49520" l="22098" r="20726" t="22298"/>
          <a:stretch/>
        </p:blipFill>
        <p:spPr>
          <a:xfrm>
            <a:off x="509950" y="0"/>
            <a:ext cx="8124101" cy="2251250"/>
          </a:xfrm>
          <a:prstGeom prst="rect">
            <a:avLst/>
          </a:prstGeom>
          <a:noFill/>
          <a:ln>
            <a:noFill/>
          </a:ln>
        </p:spPr>
      </p:pic>
      <p:sp>
        <p:nvSpPr>
          <p:cNvPr id="266" name="Google Shape;266;p38"/>
          <p:cNvSpPr txBox="1"/>
          <p:nvPr>
            <p:ph idx="4294967295" type="ctrTitle"/>
          </p:nvPr>
        </p:nvSpPr>
        <p:spPr>
          <a:xfrm>
            <a:off x="-328325" y="3189308"/>
            <a:ext cx="3112800" cy="54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Figures (cont.)</a:t>
            </a:r>
            <a:endParaRPr b="1"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9"/>
          <p:cNvPicPr preferRelativeResize="0"/>
          <p:nvPr/>
        </p:nvPicPr>
        <p:blipFill rotWithShape="1">
          <a:blip r:embed="rId3">
            <a:alphaModFix/>
          </a:blip>
          <a:srcRect b="42986" l="31746" r="31514" t="27608"/>
          <a:stretch/>
        </p:blipFill>
        <p:spPr>
          <a:xfrm>
            <a:off x="2683777" y="2196525"/>
            <a:ext cx="5827810" cy="2622499"/>
          </a:xfrm>
          <a:prstGeom prst="rect">
            <a:avLst/>
          </a:prstGeom>
          <a:noFill/>
          <a:ln>
            <a:noFill/>
          </a:ln>
        </p:spPr>
      </p:pic>
      <p:pic>
        <p:nvPicPr>
          <p:cNvPr id="273" name="Google Shape;273;p39"/>
          <p:cNvPicPr preferRelativeResize="0"/>
          <p:nvPr/>
        </p:nvPicPr>
        <p:blipFill rotWithShape="1">
          <a:blip r:embed="rId4">
            <a:alphaModFix/>
          </a:blip>
          <a:srcRect b="8830" l="27101" r="24512" t="60293"/>
          <a:stretch/>
        </p:blipFill>
        <p:spPr>
          <a:xfrm>
            <a:off x="0" y="0"/>
            <a:ext cx="5827800" cy="2090842"/>
          </a:xfrm>
          <a:prstGeom prst="rect">
            <a:avLst/>
          </a:prstGeom>
          <a:noFill/>
          <a:ln>
            <a:noFill/>
          </a:ln>
        </p:spPr>
      </p:pic>
      <p:sp>
        <p:nvSpPr>
          <p:cNvPr id="274" name="Google Shape;274;p39"/>
          <p:cNvSpPr txBox="1"/>
          <p:nvPr>
            <p:ph idx="4294967295" type="ctrTitle"/>
          </p:nvPr>
        </p:nvSpPr>
        <p:spPr>
          <a:xfrm>
            <a:off x="6031200" y="8"/>
            <a:ext cx="3112800" cy="54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Figures (cont.)</a:t>
            </a:r>
            <a:endParaRPr b="1"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References</a:t>
            </a:r>
            <a:endParaRPr b="1" sz="2500"/>
          </a:p>
        </p:txBody>
      </p:sp>
      <p:sp>
        <p:nvSpPr>
          <p:cNvPr id="280" name="Google Shape;280;p4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rgbClr val="000000"/>
              </a:buClr>
              <a:buSzPts val="1700"/>
              <a:buAutoNum type="arabicPeriod"/>
            </a:pPr>
            <a:r>
              <a:rPr lang="en" sz="1700">
                <a:solidFill>
                  <a:srgbClr val="000000"/>
                </a:solidFill>
              </a:rPr>
              <a:t>Fischer, A. E., Fischer, M. J., &amp; Eggert, D. W. (2016, August 30). </a:t>
            </a:r>
            <a:r>
              <a:rPr i="1" lang="en" sz="1700">
                <a:solidFill>
                  <a:srgbClr val="000000"/>
                </a:solidFill>
              </a:rPr>
              <a:t>Applied Introductory C Programming - University of New Haven</a:t>
            </a:r>
            <a:r>
              <a:rPr lang="en" sz="1700">
                <a:solidFill>
                  <a:srgbClr val="000000"/>
                </a:solidFill>
              </a:rPr>
              <a:t>. Chapters from 2nd edition. http://eliza.newhaven.edu/apc/.</a:t>
            </a:r>
            <a:endParaRPr sz="1700">
              <a:solidFill>
                <a:srgbClr val="000000"/>
              </a:solidFill>
            </a:endParaRPr>
          </a:p>
          <a:p>
            <a:pPr indent="-336550" lvl="0" marL="457200" rtl="0" algn="l">
              <a:lnSpc>
                <a:spcPct val="115000"/>
              </a:lnSpc>
              <a:spcBef>
                <a:spcPts val="0"/>
              </a:spcBef>
              <a:spcAft>
                <a:spcPts val="0"/>
              </a:spcAft>
              <a:buClr>
                <a:srgbClr val="000000"/>
              </a:buClr>
              <a:buSzPts val="1700"/>
              <a:buAutoNum type="arabicPeriod"/>
            </a:pPr>
            <a:r>
              <a:rPr lang="en" sz="1700">
                <a:solidFill>
                  <a:srgbClr val="000000"/>
                </a:solidFill>
              </a:rPr>
              <a:t>Sadeghi, R. (2020, December 14). </a:t>
            </a:r>
            <a:r>
              <a:rPr i="1" lang="en" sz="1700">
                <a:solidFill>
                  <a:srgbClr val="000000"/>
                </a:solidFill>
              </a:rPr>
              <a:t>RezaSadeghiWSU/LMS</a:t>
            </a:r>
            <a:r>
              <a:rPr lang="en" sz="1700">
                <a:solidFill>
                  <a:srgbClr val="000000"/>
                </a:solidFill>
              </a:rPr>
              <a:t>. GitHub. https://github.com/RezaSadeghiWSU/LMS.</a:t>
            </a:r>
            <a:endParaRPr sz="1700">
              <a:solidFill>
                <a:srgbClr val="000000"/>
              </a:solidFill>
            </a:endParaRPr>
          </a:p>
          <a:p>
            <a:pPr indent="-336550" lvl="0" marL="457200" rtl="0" algn="l">
              <a:lnSpc>
                <a:spcPct val="115000"/>
              </a:lnSpc>
              <a:spcBef>
                <a:spcPts val="0"/>
              </a:spcBef>
              <a:spcAft>
                <a:spcPts val="0"/>
              </a:spcAft>
              <a:buClr>
                <a:srgbClr val="000000"/>
              </a:buClr>
              <a:buSzPts val="1700"/>
              <a:buAutoNum type="arabicPeriod"/>
            </a:pPr>
            <a:r>
              <a:rPr lang="en" sz="1700">
                <a:solidFill>
                  <a:srgbClr val="000000"/>
                </a:solidFill>
              </a:rPr>
              <a:t>Sadeghi, R. (2020, December 15). </a:t>
            </a:r>
            <a:r>
              <a:rPr i="1" lang="en" sz="1700">
                <a:solidFill>
                  <a:srgbClr val="000000"/>
                </a:solidFill>
              </a:rPr>
              <a:t>RezaSadeghiWSU/Calendar-Management-System</a:t>
            </a:r>
            <a:r>
              <a:rPr lang="en" sz="1700">
                <a:solidFill>
                  <a:srgbClr val="000000"/>
                </a:solidFill>
              </a:rPr>
              <a:t>. GitHub. https://github.com/RezaSadeghiWSU/Calendar-Management-System.</a:t>
            </a:r>
            <a:endParaRPr sz="1700">
              <a:solidFill>
                <a:srgbClr val="000000"/>
              </a:solidFill>
            </a:endParaRPr>
          </a:p>
          <a:p>
            <a:pPr indent="-336550" lvl="0" marL="457200" rtl="0" algn="l">
              <a:lnSpc>
                <a:spcPct val="115000"/>
              </a:lnSpc>
              <a:spcBef>
                <a:spcPts val="0"/>
              </a:spcBef>
              <a:spcAft>
                <a:spcPts val="0"/>
              </a:spcAft>
              <a:buClr>
                <a:srgbClr val="000000"/>
              </a:buClr>
              <a:buSzPts val="1700"/>
              <a:buAutoNum type="arabicPeriod"/>
            </a:pPr>
            <a:r>
              <a:rPr lang="en" sz="1700">
                <a:solidFill>
                  <a:srgbClr val="000000"/>
                </a:solidFill>
              </a:rPr>
              <a:t>Sadeghi, R. (2021). passwordSystem.c. West Haven; Reza Sadeghi.</a:t>
            </a:r>
            <a:endParaRPr b="1"/>
          </a:p>
        </p:txBody>
      </p:sp>
      <p:sp>
        <p:nvSpPr>
          <p:cNvPr id="281" name="Google Shape;281;p4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
        <p:nvSpPr>
          <p:cNvPr id="287" name="Google Shape;28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Team Description</a:t>
            </a:r>
            <a:endParaRPr b="1" sz="2500"/>
          </a:p>
        </p:txBody>
      </p:sp>
      <p:sp>
        <p:nvSpPr>
          <p:cNvPr id="92" name="Google Shape;92;p15"/>
          <p:cNvSpPr txBox="1"/>
          <p:nvPr>
            <p:ph idx="1" type="body"/>
          </p:nvPr>
        </p:nvSpPr>
        <p:spPr>
          <a:xfrm>
            <a:off x="786150" y="1208650"/>
            <a:ext cx="7571700" cy="381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2000" u="sng"/>
              <a:t>Arely J. Parra López</a:t>
            </a:r>
            <a:r>
              <a:rPr lang="en" sz="2000"/>
              <a:t> - Allowing the user to view, request, and save items from the Warehouse Management System as well as providing the admin and guest user an exit function.</a:t>
            </a:r>
            <a:endParaRPr sz="2000"/>
          </a:p>
          <a:p>
            <a:pPr indent="0" lvl="0" marL="0" rtl="0" algn="l">
              <a:spcBef>
                <a:spcPts val="600"/>
              </a:spcBef>
              <a:spcAft>
                <a:spcPts val="0"/>
              </a:spcAft>
              <a:buNone/>
            </a:pPr>
            <a:r>
              <a:rPr lang="en" sz="2000"/>
              <a:t>	          </a:t>
            </a:r>
            <a:endParaRPr sz="2000"/>
          </a:p>
          <a:p>
            <a:pPr indent="0" lvl="0" marL="0" rtl="0" algn="l">
              <a:spcBef>
                <a:spcPts val="600"/>
              </a:spcBef>
              <a:spcAft>
                <a:spcPts val="0"/>
              </a:spcAft>
              <a:buNone/>
            </a:pPr>
            <a:r>
              <a:rPr b="1" i="1" lang="en" sz="2000" u="sng"/>
              <a:t>Alexander Vita</a:t>
            </a:r>
            <a:r>
              <a:rPr lang="en" sz="2000"/>
              <a:t> - Adding, deleting, and editing items with varied details (i.e., Type, Stored Time, ID, etc) from Warehouse Management System.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b="1" i="1" lang="en" sz="2000" u="sng"/>
              <a:t>Kamryn Hammond</a:t>
            </a:r>
            <a:r>
              <a:rPr lang="en" sz="2000"/>
              <a:t> - Creating login page for admin and guest users to enter username &amp; password for Warehouse Management System. </a:t>
            </a:r>
            <a:endParaRPr sz="2000"/>
          </a:p>
        </p:txBody>
      </p:sp>
      <p:sp>
        <p:nvSpPr>
          <p:cNvPr id="93" name="Google Shape;93;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Team Description </a:t>
            </a:r>
            <a:r>
              <a:rPr b="1" lang="en" sz="2500"/>
              <a:t> (cont.)</a:t>
            </a:r>
            <a:endParaRPr b="1" sz="2500"/>
          </a:p>
        </p:txBody>
      </p:sp>
      <p:sp>
        <p:nvSpPr>
          <p:cNvPr id="99" name="Google Shape;99;p16"/>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2000" u="sng"/>
              <a:t>Jarred </a:t>
            </a:r>
            <a:r>
              <a:rPr b="1" i="1" lang="en" sz="2000" u="sng"/>
              <a:t>Crystal</a:t>
            </a:r>
            <a:r>
              <a:rPr b="1" lang="en" sz="2000"/>
              <a:t> </a:t>
            </a:r>
            <a:r>
              <a:rPr lang="en" sz="2000"/>
              <a:t>- Generating user-friendly software that provides a welcome page, a menu of all functions that users have access to, and tabular format of all requested information from the Warehouse Management System.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b="1" i="1" lang="en" sz="2000" u="sng"/>
              <a:t>Sophie </a:t>
            </a:r>
            <a:r>
              <a:rPr b="1" i="1" lang="en" sz="2000" u="sng"/>
              <a:t>Ross</a:t>
            </a:r>
            <a:r>
              <a:rPr b="1" i="1" lang="en" sz="2000"/>
              <a:t> </a:t>
            </a:r>
            <a:r>
              <a:rPr lang="en" sz="2000"/>
              <a:t>- Allowing admin to view the list of borrowing requests as well as accept/reject borrowing requests made by guest users in the Warehouse Management System. </a:t>
            </a:r>
            <a:endParaRPr sz="2000"/>
          </a:p>
          <a:p>
            <a:pPr indent="0" lvl="0" marL="0" rtl="0" algn="l">
              <a:spcBef>
                <a:spcPts val="600"/>
              </a:spcBef>
              <a:spcAft>
                <a:spcPts val="0"/>
              </a:spcAft>
              <a:buNone/>
            </a:pPr>
            <a:r>
              <a:t/>
            </a:r>
            <a:endParaRPr sz="2000"/>
          </a:p>
        </p:txBody>
      </p:sp>
      <p:sp>
        <p:nvSpPr>
          <p:cNvPr id="100" name="Google Shape;100;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System Description</a:t>
            </a:r>
            <a:endParaRPr b="1" sz="2500"/>
          </a:p>
        </p:txBody>
      </p:sp>
      <p:sp>
        <p:nvSpPr>
          <p:cNvPr id="106" name="Google Shape;106;p17"/>
          <p:cNvSpPr txBox="1"/>
          <p:nvPr>
            <p:ph idx="1" type="body"/>
          </p:nvPr>
        </p:nvSpPr>
        <p:spPr>
          <a:xfrm>
            <a:off x="786150" y="1154925"/>
            <a:ext cx="7571700" cy="3680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Greeted by a WMS Welcome Page with  registration or login.</a:t>
            </a:r>
            <a:endParaRPr b="1" sz="2000"/>
          </a:p>
          <a:p>
            <a:pPr indent="-355600" lvl="0" marL="457200" rtl="0" algn="l">
              <a:spcBef>
                <a:spcPts val="1000"/>
              </a:spcBef>
              <a:spcAft>
                <a:spcPts val="0"/>
              </a:spcAft>
              <a:buSzPts val="2000"/>
              <a:buChar char="◎"/>
            </a:pPr>
            <a:r>
              <a:rPr b="1" lang="en" sz="2000"/>
              <a:t>If  logging in as an Admin, individual is able to:</a:t>
            </a:r>
            <a:endParaRPr b="1" sz="2000"/>
          </a:p>
          <a:p>
            <a:pPr indent="-355600" lvl="1" marL="914400" rtl="0" algn="l">
              <a:spcBef>
                <a:spcPts val="0"/>
              </a:spcBef>
              <a:spcAft>
                <a:spcPts val="0"/>
              </a:spcAft>
              <a:buSzPts val="2000"/>
              <a:buChar char="○"/>
            </a:pPr>
            <a:r>
              <a:rPr lang="en" sz="2000"/>
              <a:t>View a list of  usernames &amp; passwords</a:t>
            </a:r>
            <a:endParaRPr sz="2000"/>
          </a:p>
          <a:p>
            <a:pPr indent="-355600" lvl="1" marL="914400" rtl="0" algn="l">
              <a:spcBef>
                <a:spcPts val="0"/>
              </a:spcBef>
              <a:spcAft>
                <a:spcPts val="0"/>
              </a:spcAft>
              <a:buSzPts val="2000"/>
              <a:buChar char="○"/>
            </a:pPr>
            <a:r>
              <a:rPr lang="en" sz="2000"/>
              <a:t>Search for usernames &amp; passwords in the system</a:t>
            </a:r>
            <a:endParaRPr sz="2000"/>
          </a:p>
          <a:p>
            <a:pPr indent="-355600" lvl="1" marL="914400" rtl="0" algn="l">
              <a:spcBef>
                <a:spcPts val="0"/>
              </a:spcBef>
              <a:spcAft>
                <a:spcPts val="0"/>
              </a:spcAft>
              <a:buSzPts val="2000"/>
              <a:buChar char="○"/>
            </a:pPr>
            <a:r>
              <a:rPr lang="en" sz="2000"/>
              <a:t>C</a:t>
            </a:r>
            <a:r>
              <a:rPr lang="en" sz="2000"/>
              <a:t>hange</a:t>
            </a:r>
            <a:r>
              <a:rPr lang="en" sz="2000"/>
              <a:t> usernames/passwords for admin &amp; guest</a:t>
            </a:r>
            <a:endParaRPr sz="2000"/>
          </a:p>
          <a:p>
            <a:pPr indent="-355600" lvl="1" marL="914400" rtl="0" algn="l">
              <a:spcBef>
                <a:spcPts val="0"/>
              </a:spcBef>
              <a:spcAft>
                <a:spcPts val="0"/>
              </a:spcAft>
              <a:buSzPts val="2000"/>
              <a:buChar char="○"/>
            </a:pPr>
            <a:r>
              <a:rPr lang="en" sz="2000"/>
              <a:t>Add/Remove admin &amp; guest</a:t>
            </a:r>
            <a:endParaRPr sz="2000"/>
          </a:p>
          <a:p>
            <a:pPr indent="-355600" lvl="1" marL="914400" rtl="0" algn="l">
              <a:spcBef>
                <a:spcPts val="0"/>
              </a:spcBef>
              <a:spcAft>
                <a:spcPts val="0"/>
              </a:spcAft>
              <a:buSzPts val="2000"/>
              <a:buChar char="○"/>
            </a:pPr>
            <a:r>
              <a:rPr lang="en" sz="2000"/>
              <a:t>Add/Remove/Edit items from the WMS</a:t>
            </a:r>
            <a:endParaRPr sz="2000"/>
          </a:p>
          <a:p>
            <a:pPr indent="-355600" lvl="1" marL="914400" rtl="0" algn="l">
              <a:spcBef>
                <a:spcPts val="0"/>
              </a:spcBef>
              <a:spcAft>
                <a:spcPts val="0"/>
              </a:spcAft>
              <a:buSzPts val="2000"/>
              <a:buChar char="○"/>
            </a:pPr>
            <a:r>
              <a:rPr lang="en" sz="2000"/>
              <a:t>View/S</a:t>
            </a:r>
            <a:r>
              <a:rPr lang="en" sz="2000"/>
              <a:t>earch</a:t>
            </a:r>
            <a:r>
              <a:rPr lang="en" sz="2000"/>
              <a:t> for items from the WMS</a:t>
            </a:r>
            <a:endParaRPr sz="2000"/>
          </a:p>
          <a:p>
            <a:pPr indent="-355600" lvl="1" marL="914400" rtl="0" algn="l">
              <a:spcBef>
                <a:spcPts val="0"/>
              </a:spcBef>
              <a:spcAft>
                <a:spcPts val="0"/>
              </a:spcAft>
              <a:buSzPts val="2000"/>
              <a:buChar char="○"/>
            </a:pPr>
            <a:r>
              <a:rPr lang="en" sz="2000"/>
              <a:t>View list of borrowing requests from guest users</a:t>
            </a:r>
            <a:endParaRPr sz="2000"/>
          </a:p>
          <a:p>
            <a:pPr indent="-355600" lvl="1" marL="914400" rtl="0" algn="l">
              <a:spcBef>
                <a:spcPts val="0"/>
              </a:spcBef>
              <a:spcAft>
                <a:spcPts val="0"/>
              </a:spcAft>
              <a:buSzPts val="2000"/>
              <a:buChar char="○"/>
            </a:pPr>
            <a:r>
              <a:rPr lang="en" sz="2000"/>
              <a:t>Accept/Deny borrowing requests from guest users</a:t>
            </a:r>
            <a:endParaRPr sz="2000"/>
          </a:p>
        </p:txBody>
      </p:sp>
      <p:sp>
        <p:nvSpPr>
          <p:cNvPr id="107" name="Google Shape;107;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System Description </a:t>
            </a:r>
            <a:r>
              <a:rPr b="1" lang="en" sz="2500"/>
              <a:t> (cont.)</a:t>
            </a:r>
            <a:endParaRPr b="1" sz="2500"/>
          </a:p>
        </p:txBody>
      </p:sp>
      <p:sp>
        <p:nvSpPr>
          <p:cNvPr id="113" name="Google Shape;113;p1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If  logging in as Guest User, individual is able to:</a:t>
            </a:r>
            <a:endParaRPr b="1" sz="2000"/>
          </a:p>
          <a:p>
            <a:pPr indent="-355600" lvl="1" marL="914400" rtl="0" algn="l">
              <a:spcBef>
                <a:spcPts val="0"/>
              </a:spcBef>
              <a:spcAft>
                <a:spcPts val="0"/>
              </a:spcAft>
              <a:buSzPts val="2000"/>
              <a:buChar char="○"/>
            </a:pPr>
            <a:r>
              <a:rPr lang="en" sz="2000"/>
              <a:t>Search for items in the WMS</a:t>
            </a:r>
            <a:endParaRPr sz="2000"/>
          </a:p>
          <a:p>
            <a:pPr indent="-355600" lvl="1" marL="914400" rtl="0" algn="l">
              <a:spcBef>
                <a:spcPts val="0"/>
              </a:spcBef>
              <a:spcAft>
                <a:spcPts val="0"/>
              </a:spcAft>
              <a:buSzPts val="2000"/>
              <a:buChar char="○"/>
            </a:pPr>
            <a:r>
              <a:rPr lang="en" sz="2000"/>
              <a:t>Make a list of favorite items from the WMS</a:t>
            </a:r>
            <a:endParaRPr sz="2000"/>
          </a:p>
          <a:p>
            <a:pPr indent="-355600" lvl="1" marL="914400" rtl="0" algn="l">
              <a:spcBef>
                <a:spcPts val="0"/>
              </a:spcBef>
              <a:spcAft>
                <a:spcPts val="0"/>
              </a:spcAft>
              <a:buSzPts val="2000"/>
              <a:buChar char="○"/>
            </a:pPr>
            <a:r>
              <a:rPr lang="en" sz="2000"/>
              <a:t>Request items to borrow/buy</a:t>
            </a:r>
            <a:endParaRPr sz="2000"/>
          </a:p>
          <a:p>
            <a:pPr indent="-355600" lvl="1" marL="914400" rtl="0" algn="l">
              <a:spcBef>
                <a:spcPts val="0"/>
              </a:spcBef>
              <a:spcAft>
                <a:spcPts val="0"/>
              </a:spcAft>
              <a:buSzPts val="2000"/>
              <a:buChar char="○"/>
            </a:pPr>
            <a:r>
              <a:rPr lang="en" sz="2000"/>
              <a:t>View item’s borrowing history</a:t>
            </a:r>
            <a:endParaRPr sz="2000"/>
          </a:p>
          <a:p>
            <a:pPr indent="-355600" lvl="0" marL="457200" rtl="0" algn="l">
              <a:spcBef>
                <a:spcPts val="1000"/>
              </a:spcBef>
              <a:spcAft>
                <a:spcPts val="0"/>
              </a:spcAft>
              <a:buSzPts val="2000"/>
              <a:buChar char="◎"/>
            </a:pPr>
            <a:r>
              <a:rPr b="1" lang="en" sz="2000"/>
              <a:t>All users can exit from the WMS when in the Login Menu, Admin Menu, or the Guest Menu.</a:t>
            </a:r>
            <a:endParaRPr b="1" sz="2000"/>
          </a:p>
        </p:txBody>
      </p:sp>
      <p:sp>
        <p:nvSpPr>
          <p:cNvPr id="114" name="Google Shape;114;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Functions Description</a:t>
            </a:r>
            <a:endParaRPr b="1" sz="2500"/>
          </a:p>
        </p:txBody>
      </p:sp>
      <p:sp>
        <p:nvSpPr>
          <p:cNvPr id="120" name="Google Shape;120;p19"/>
          <p:cNvSpPr txBox="1"/>
          <p:nvPr>
            <p:ph idx="1" type="body"/>
          </p:nvPr>
        </p:nvSpPr>
        <p:spPr>
          <a:xfrm>
            <a:off x="786150" y="1010725"/>
            <a:ext cx="7571700" cy="382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Crystal:</a:t>
            </a:r>
            <a:endParaRPr b="1" i="1" sz="1800" u="sng"/>
          </a:p>
          <a:p>
            <a:pPr indent="-330200" lvl="0" marL="457200" rtl="0" algn="l">
              <a:spcBef>
                <a:spcPts val="1000"/>
              </a:spcBef>
              <a:spcAft>
                <a:spcPts val="0"/>
              </a:spcAft>
              <a:buSzPts val="1600"/>
              <a:buChar char="◎"/>
            </a:pPr>
            <a:r>
              <a:rPr b="1" lang="en" sz="1600"/>
              <a:t>int loginMenu(void)</a:t>
            </a:r>
            <a:endParaRPr b="1" sz="1600"/>
          </a:p>
          <a:p>
            <a:pPr indent="-330200" lvl="1" marL="914400" rtl="0" algn="l">
              <a:spcBef>
                <a:spcPts val="0"/>
              </a:spcBef>
              <a:spcAft>
                <a:spcPts val="0"/>
              </a:spcAft>
              <a:buSzPts val="1600"/>
              <a:buChar char="○"/>
            </a:pPr>
            <a:r>
              <a:rPr lang="en" sz="1600"/>
              <a:t>Allows for new registration of users and the selection of </a:t>
            </a:r>
            <a:r>
              <a:rPr lang="en" sz="1600"/>
              <a:t>either</a:t>
            </a:r>
            <a:r>
              <a:rPr lang="en" sz="1600"/>
              <a:t> the admin or guest login prompt</a:t>
            </a:r>
            <a:endParaRPr sz="1600"/>
          </a:p>
          <a:p>
            <a:pPr indent="-330200" lvl="0" marL="457200" rtl="0" algn="l">
              <a:spcBef>
                <a:spcPts val="0"/>
              </a:spcBef>
              <a:spcAft>
                <a:spcPts val="0"/>
              </a:spcAft>
              <a:buSzPts val="1600"/>
              <a:buChar char="◎"/>
            </a:pPr>
            <a:r>
              <a:rPr b="1" lang="en" sz="1600"/>
              <a:t>void main(void)</a:t>
            </a:r>
            <a:endParaRPr b="1" sz="1600"/>
          </a:p>
          <a:p>
            <a:pPr indent="-330200" lvl="1" marL="914400" rtl="0" algn="l">
              <a:spcBef>
                <a:spcPts val="0"/>
              </a:spcBef>
              <a:spcAft>
                <a:spcPts val="0"/>
              </a:spcAft>
              <a:buSzPts val="1600"/>
              <a:buChar char="○"/>
            </a:pPr>
            <a:r>
              <a:rPr lang="en" sz="1600"/>
              <a:t>Provides the main interface to the login menu dictating which function will be executed following user input</a:t>
            </a:r>
            <a:endParaRPr sz="1600"/>
          </a:p>
          <a:p>
            <a:pPr indent="-330200" lvl="0" marL="457200" rtl="0" algn="l">
              <a:spcBef>
                <a:spcPts val="0"/>
              </a:spcBef>
              <a:spcAft>
                <a:spcPts val="0"/>
              </a:spcAft>
              <a:buSzPts val="1600"/>
              <a:buChar char="◎"/>
            </a:pPr>
            <a:r>
              <a:rPr b="1" lang="en" sz="1600"/>
              <a:t>int adminMenu(void)</a:t>
            </a:r>
            <a:endParaRPr b="1" sz="1600"/>
          </a:p>
          <a:p>
            <a:pPr indent="-330200" lvl="1" marL="914400" rtl="0" algn="l">
              <a:spcBef>
                <a:spcPts val="0"/>
              </a:spcBef>
              <a:spcAft>
                <a:spcPts val="0"/>
              </a:spcAft>
              <a:buSzPts val="1600"/>
              <a:buChar char="○"/>
            </a:pPr>
            <a:r>
              <a:rPr lang="en" sz="1600"/>
              <a:t>Provides the menu options within the admin menu</a:t>
            </a:r>
            <a:endParaRPr sz="1600"/>
          </a:p>
          <a:p>
            <a:pPr indent="-330200" lvl="0" marL="457200" rtl="0" algn="l">
              <a:spcBef>
                <a:spcPts val="0"/>
              </a:spcBef>
              <a:spcAft>
                <a:spcPts val="0"/>
              </a:spcAft>
              <a:buSzPts val="1600"/>
              <a:buChar char="◎"/>
            </a:pPr>
            <a:r>
              <a:rPr b="1" lang="en" sz="1600"/>
              <a:t>void admin(void)</a:t>
            </a:r>
            <a:endParaRPr b="1" sz="1600"/>
          </a:p>
          <a:p>
            <a:pPr indent="-330200" lvl="1" marL="914400" rtl="0" algn="l">
              <a:spcBef>
                <a:spcPts val="0"/>
              </a:spcBef>
              <a:spcAft>
                <a:spcPts val="0"/>
              </a:spcAft>
              <a:buSzPts val="1600"/>
              <a:buChar char="○"/>
            </a:pPr>
            <a:r>
              <a:rPr lang="en" sz="1600"/>
              <a:t>Provides the main interface to the admin menu dictating which function will be executed following user input</a:t>
            </a:r>
            <a:endParaRPr sz="1600"/>
          </a:p>
          <a:p>
            <a:pPr indent="0" lvl="0" marL="0" rtl="0" algn="l">
              <a:spcBef>
                <a:spcPts val="600"/>
              </a:spcBef>
              <a:spcAft>
                <a:spcPts val="0"/>
              </a:spcAft>
              <a:buNone/>
            </a:pPr>
            <a:r>
              <a:t/>
            </a:r>
            <a:endParaRPr sz="1600"/>
          </a:p>
        </p:txBody>
      </p:sp>
      <p:sp>
        <p:nvSpPr>
          <p:cNvPr id="121" name="Google Shape;121;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Functions Description (cont.)</a:t>
            </a:r>
            <a:endParaRPr/>
          </a:p>
        </p:txBody>
      </p:sp>
      <p:sp>
        <p:nvSpPr>
          <p:cNvPr id="127" name="Google Shape;127;p20"/>
          <p:cNvSpPr txBox="1"/>
          <p:nvPr>
            <p:ph idx="1" type="body"/>
          </p:nvPr>
        </p:nvSpPr>
        <p:spPr>
          <a:xfrm>
            <a:off x="786150" y="1010725"/>
            <a:ext cx="7571700" cy="382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Crystal:</a:t>
            </a:r>
            <a:endParaRPr b="1" i="1" sz="1800" u="sng"/>
          </a:p>
          <a:p>
            <a:pPr indent="-330200" lvl="0" marL="457200" rtl="0" algn="l">
              <a:spcBef>
                <a:spcPts val="600"/>
              </a:spcBef>
              <a:spcAft>
                <a:spcPts val="0"/>
              </a:spcAft>
              <a:buSzPts val="1600"/>
              <a:buChar char="◎"/>
            </a:pPr>
            <a:r>
              <a:rPr b="1" lang="en" sz="1600"/>
              <a:t>int guestMenu(void)</a:t>
            </a:r>
            <a:endParaRPr b="1" sz="1600"/>
          </a:p>
          <a:p>
            <a:pPr indent="-330200" lvl="1" marL="914400" rtl="0" algn="l">
              <a:spcBef>
                <a:spcPts val="0"/>
              </a:spcBef>
              <a:spcAft>
                <a:spcPts val="0"/>
              </a:spcAft>
              <a:buSzPts val="1600"/>
              <a:buChar char="○"/>
            </a:pPr>
            <a:r>
              <a:rPr lang="en" sz="1600"/>
              <a:t>Provides the menu options within the guest menu</a:t>
            </a:r>
            <a:endParaRPr sz="1600"/>
          </a:p>
          <a:p>
            <a:pPr indent="-330200" lvl="0" marL="457200" rtl="0" algn="l">
              <a:spcBef>
                <a:spcPts val="0"/>
              </a:spcBef>
              <a:spcAft>
                <a:spcPts val="0"/>
              </a:spcAft>
              <a:buSzPts val="1600"/>
              <a:buChar char="◎"/>
            </a:pPr>
            <a:r>
              <a:rPr b="1" lang="en" sz="1600"/>
              <a:t>void guestMain(void)</a:t>
            </a:r>
            <a:endParaRPr b="1" sz="1600"/>
          </a:p>
          <a:p>
            <a:pPr indent="-330200" lvl="1" marL="914400" rtl="0" algn="l">
              <a:spcBef>
                <a:spcPts val="0"/>
              </a:spcBef>
              <a:spcAft>
                <a:spcPts val="0"/>
              </a:spcAft>
              <a:buSzPts val="1600"/>
              <a:buChar char="○"/>
            </a:pPr>
            <a:r>
              <a:rPr lang="en" sz="1600"/>
              <a:t>Provides the main interface to the guest menu dictating which function will be executed following user input</a:t>
            </a:r>
            <a:endParaRPr sz="1600"/>
          </a:p>
          <a:p>
            <a:pPr indent="0" lvl="0" marL="457200" rtl="0" algn="l">
              <a:spcBef>
                <a:spcPts val="600"/>
              </a:spcBef>
              <a:spcAft>
                <a:spcPts val="0"/>
              </a:spcAft>
              <a:buNone/>
            </a:pPr>
            <a:r>
              <a:t/>
            </a:r>
            <a:endParaRPr/>
          </a:p>
        </p:txBody>
      </p:sp>
      <p:sp>
        <p:nvSpPr>
          <p:cNvPr id="128" name="Google Shape;128;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Functions Description (cont.)</a:t>
            </a:r>
            <a:endParaRPr b="1" sz="2500"/>
          </a:p>
        </p:txBody>
      </p:sp>
      <p:sp>
        <p:nvSpPr>
          <p:cNvPr id="134" name="Google Shape;134;p21"/>
          <p:cNvSpPr txBox="1"/>
          <p:nvPr>
            <p:ph idx="1" type="body"/>
          </p:nvPr>
        </p:nvSpPr>
        <p:spPr>
          <a:xfrm>
            <a:off x="786150" y="1010725"/>
            <a:ext cx="7571700" cy="382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u="sng"/>
              <a:t>Hammond</a:t>
            </a:r>
            <a:r>
              <a:rPr b="1" i="1" lang="en" sz="1800" u="sng"/>
              <a:t>:</a:t>
            </a:r>
            <a:endParaRPr b="1" i="1" sz="1800" u="sng"/>
          </a:p>
          <a:p>
            <a:pPr indent="-330200" lvl="0" marL="457200" rtl="0" algn="l">
              <a:lnSpc>
                <a:spcPct val="115000"/>
              </a:lnSpc>
              <a:spcBef>
                <a:spcPts val="1000"/>
              </a:spcBef>
              <a:spcAft>
                <a:spcPts val="0"/>
              </a:spcAft>
              <a:buClr>
                <a:srgbClr val="000000"/>
              </a:buClr>
              <a:buSzPts val="1600"/>
              <a:buChar char="◎"/>
            </a:pPr>
            <a:r>
              <a:rPr b="1" lang="en" sz="1600">
                <a:solidFill>
                  <a:srgbClr val="000000"/>
                </a:solidFill>
                <a:highlight>
                  <a:srgbClr val="FFFFFF"/>
                </a:highlight>
              </a:rPr>
              <a:t>int* adminLogin(void) </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Allows admin to search for their login from the WMS inventory.</a:t>
            </a:r>
            <a:endParaRPr sz="16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rgbClr val="FFFFFF"/>
                </a:highlight>
              </a:rPr>
              <a:t>int* guestLogin(void)</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Allows guest users to search for their login from the WMS inventory using their private encryption key. </a:t>
            </a:r>
            <a:endParaRPr sz="16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rgbClr val="FFFFFF"/>
                </a:highlight>
              </a:rPr>
              <a:t>void view(void)</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Provides an organized view of all the Admin &amp; Guest User’s encryption keys, usernames, and passwords. </a:t>
            </a:r>
            <a:endParaRPr sz="16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Font typeface="Arial"/>
              <a:buChar char="◎"/>
            </a:pPr>
            <a:r>
              <a:rPr b="1" lang="en" sz="1600">
                <a:solidFill>
                  <a:srgbClr val="000000"/>
                </a:solidFill>
                <a:highlight>
                  <a:srgbClr val="FFFFFF"/>
                </a:highlight>
              </a:rPr>
              <a:t>int* search(void) </a:t>
            </a:r>
            <a:endParaRPr b="1"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Allows the Admin to search the WMS LogIn.txt file for a specific encryption key, username, and password. </a:t>
            </a:r>
            <a:endParaRPr b="1"/>
          </a:p>
        </p:txBody>
      </p:sp>
      <p:sp>
        <p:nvSpPr>
          <p:cNvPr id="135" name="Google Shape;135;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