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6" r:id="rId30"/>
    <p:sldId id="287" r:id="rId31"/>
    <p:sldId id="288" r:id="rId32"/>
    <p:sldId id="284" r:id="rId33"/>
    <p:sldId id="285" r:id="rId34"/>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2F61"/>
    <a:srgbClr val="1B81C7"/>
    <a:srgbClr val="C10B0F"/>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BB1AE92-298D-4A5E-ABCE-E48E3D67E507}"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AE24955-8FC1-4764-A49C-CF6835BC0946}" type="slidenum">
              <a:rPr lang="es-GT" smtClean="0"/>
              <a:t>‹Nº›</a:t>
            </a:fld>
            <a:endParaRPr lang="es-G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269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BB1AE92-298D-4A5E-ABCE-E48E3D67E507}" type="datetimeFigureOut">
              <a:rPr lang="es-GT" smtClean="0"/>
              <a:t>25/06/2018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7AE24955-8FC1-4764-A49C-CF6835BC0946}" type="slidenum">
              <a:rPr lang="es-GT" smtClean="0"/>
              <a:t>‹Nº›</a:t>
            </a:fld>
            <a:endParaRPr lang="es-GT"/>
          </a:p>
        </p:txBody>
      </p:sp>
    </p:spTree>
    <p:extLst>
      <p:ext uri="{BB962C8B-B14F-4D97-AF65-F5344CB8AC3E}">
        <p14:creationId xmlns:p14="http://schemas.microsoft.com/office/powerpoint/2010/main" val="260035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BB1AE92-298D-4A5E-ABCE-E48E3D67E507}"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AE24955-8FC1-4764-A49C-CF6835BC0946}" type="slidenum">
              <a:rPr lang="es-GT" smtClean="0"/>
              <a:t>‹Nº›</a:t>
            </a:fld>
            <a:endParaRPr lang="es-GT"/>
          </a:p>
        </p:txBody>
      </p:sp>
    </p:spTree>
    <p:extLst>
      <p:ext uri="{BB962C8B-B14F-4D97-AF65-F5344CB8AC3E}">
        <p14:creationId xmlns:p14="http://schemas.microsoft.com/office/powerpoint/2010/main" val="1171869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BB1AE92-298D-4A5E-ABCE-E48E3D67E507}"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AE24955-8FC1-4764-A49C-CF6835BC0946}" type="slidenum">
              <a:rPr lang="es-GT" smtClean="0"/>
              <a:t>‹Nº›</a:t>
            </a:fld>
            <a:endParaRPr lang="es-G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41459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BB1AE92-298D-4A5E-ABCE-E48E3D67E507}"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AE24955-8FC1-4764-A49C-CF6835BC0946}" type="slidenum">
              <a:rPr lang="es-GT" smtClean="0"/>
              <a:t>‹Nº›</a:t>
            </a:fld>
            <a:endParaRPr lang="es-GT"/>
          </a:p>
        </p:txBody>
      </p:sp>
    </p:spTree>
    <p:extLst>
      <p:ext uri="{BB962C8B-B14F-4D97-AF65-F5344CB8AC3E}">
        <p14:creationId xmlns:p14="http://schemas.microsoft.com/office/powerpoint/2010/main" val="1025023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BB1AE92-298D-4A5E-ABCE-E48E3D67E507}"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AE24955-8FC1-4764-A49C-CF6835BC0946}" type="slidenum">
              <a:rPr lang="es-GT" smtClean="0"/>
              <a:t>‹Nº›</a:t>
            </a:fld>
            <a:endParaRPr lang="es-G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7539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BB1AE92-298D-4A5E-ABCE-E48E3D67E507}"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AE24955-8FC1-4764-A49C-CF6835BC0946}" type="slidenum">
              <a:rPr lang="es-GT" smtClean="0"/>
              <a:t>‹Nº›</a:t>
            </a:fld>
            <a:endParaRPr lang="es-GT"/>
          </a:p>
        </p:txBody>
      </p:sp>
    </p:spTree>
    <p:extLst>
      <p:ext uri="{BB962C8B-B14F-4D97-AF65-F5344CB8AC3E}">
        <p14:creationId xmlns:p14="http://schemas.microsoft.com/office/powerpoint/2010/main" val="2179700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BB1AE92-298D-4A5E-ABCE-E48E3D67E507}"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AE24955-8FC1-4764-A49C-CF6835BC0946}" type="slidenum">
              <a:rPr lang="es-GT" smtClean="0"/>
              <a:t>‹Nº›</a:t>
            </a:fld>
            <a:endParaRPr lang="es-GT"/>
          </a:p>
        </p:txBody>
      </p:sp>
    </p:spTree>
    <p:extLst>
      <p:ext uri="{BB962C8B-B14F-4D97-AF65-F5344CB8AC3E}">
        <p14:creationId xmlns:p14="http://schemas.microsoft.com/office/powerpoint/2010/main" val="759619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BB1AE92-298D-4A5E-ABCE-E48E3D67E507}"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AE24955-8FC1-4764-A49C-CF6835BC0946}" type="slidenum">
              <a:rPr lang="es-GT" smtClean="0"/>
              <a:t>‹Nº›</a:t>
            </a:fld>
            <a:endParaRPr lang="es-GT"/>
          </a:p>
        </p:txBody>
      </p:sp>
    </p:spTree>
    <p:extLst>
      <p:ext uri="{BB962C8B-B14F-4D97-AF65-F5344CB8AC3E}">
        <p14:creationId xmlns:p14="http://schemas.microsoft.com/office/powerpoint/2010/main" val="85023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BB1AE92-298D-4A5E-ABCE-E48E3D67E507}"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AE24955-8FC1-4764-A49C-CF6835BC0946}" type="slidenum">
              <a:rPr lang="es-GT" smtClean="0"/>
              <a:t>‹Nº›</a:t>
            </a:fld>
            <a:endParaRPr lang="es-GT"/>
          </a:p>
        </p:txBody>
      </p:sp>
    </p:spTree>
    <p:extLst>
      <p:ext uri="{BB962C8B-B14F-4D97-AF65-F5344CB8AC3E}">
        <p14:creationId xmlns:p14="http://schemas.microsoft.com/office/powerpoint/2010/main" val="118593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BB1AE92-298D-4A5E-ABCE-E48E3D67E507}"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AE24955-8FC1-4764-A49C-CF6835BC0946}" type="slidenum">
              <a:rPr lang="es-GT" smtClean="0"/>
              <a:t>‹Nº›</a:t>
            </a:fld>
            <a:endParaRPr lang="es-GT"/>
          </a:p>
        </p:txBody>
      </p:sp>
    </p:spTree>
    <p:extLst>
      <p:ext uri="{BB962C8B-B14F-4D97-AF65-F5344CB8AC3E}">
        <p14:creationId xmlns:p14="http://schemas.microsoft.com/office/powerpoint/2010/main" val="3863766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BB1AE92-298D-4A5E-ABCE-E48E3D67E507}" type="datetimeFigureOut">
              <a:rPr lang="es-GT" smtClean="0"/>
              <a:t>25/06/2018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7AE24955-8FC1-4764-A49C-CF6835BC0946}" type="slidenum">
              <a:rPr lang="es-GT" smtClean="0"/>
              <a:t>‹Nº›</a:t>
            </a:fld>
            <a:endParaRPr lang="es-GT"/>
          </a:p>
        </p:txBody>
      </p:sp>
    </p:spTree>
    <p:extLst>
      <p:ext uri="{BB962C8B-B14F-4D97-AF65-F5344CB8AC3E}">
        <p14:creationId xmlns:p14="http://schemas.microsoft.com/office/powerpoint/2010/main" val="2198350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BB1AE92-298D-4A5E-ABCE-E48E3D67E507}" type="datetimeFigureOut">
              <a:rPr lang="es-GT" smtClean="0"/>
              <a:t>25/06/2018</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7AE24955-8FC1-4764-A49C-CF6835BC0946}" type="slidenum">
              <a:rPr lang="es-GT" smtClean="0"/>
              <a:t>‹Nº›</a:t>
            </a:fld>
            <a:endParaRPr lang="es-GT"/>
          </a:p>
        </p:txBody>
      </p:sp>
    </p:spTree>
    <p:extLst>
      <p:ext uri="{BB962C8B-B14F-4D97-AF65-F5344CB8AC3E}">
        <p14:creationId xmlns:p14="http://schemas.microsoft.com/office/powerpoint/2010/main" val="162655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BB1AE92-298D-4A5E-ABCE-E48E3D67E507}" type="datetimeFigureOut">
              <a:rPr lang="es-GT" smtClean="0"/>
              <a:t>25/06/2018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7AE24955-8FC1-4764-A49C-CF6835BC0946}" type="slidenum">
              <a:rPr lang="es-GT" smtClean="0"/>
              <a:t>‹Nº›</a:t>
            </a:fld>
            <a:endParaRPr lang="es-GT"/>
          </a:p>
        </p:txBody>
      </p:sp>
    </p:spTree>
    <p:extLst>
      <p:ext uri="{BB962C8B-B14F-4D97-AF65-F5344CB8AC3E}">
        <p14:creationId xmlns:p14="http://schemas.microsoft.com/office/powerpoint/2010/main" val="81862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B1AE92-298D-4A5E-ABCE-E48E3D67E507}" type="datetimeFigureOut">
              <a:rPr lang="es-GT" smtClean="0"/>
              <a:t>25/06/2018</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7AE24955-8FC1-4764-A49C-CF6835BC0946}" type="slidenum">
              <a:rPr lang="es-GT" smtClean="0"/>
              <a:t>‹Nº›</a:t>
            </a:fld>
            <a:endParaRPr lang="es-GT"/>
          </a:p>
        </p:txBody>
      </p:sp>
    </p:spTree>
    <p:extLst>
      <p:ext uri="{BB962C8B-B14F-4D97-AF65-F5344CB8AC3E}">
        <p14:creationId xmlns:p14="http://schemas.microsoft.com/office/powerpoint/2010/main" val="291586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BB1AE92-298D-4A5E-ABCE-E48E3D67E507}" type="datetimeFigureOut">
              <a:rPr lang="es-GT" smtClean="0"/>
              <a:t>25/06/2018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7AE24955-8FC1-4764-A49C-CF6835BC0946}" type="slidenum">
              <a:rPr lang="es-GT" smtClean="0"/>
              <a:t>‹Nº›</a:t>
            </a:fld>
            <a:endParaRPr lang="es-GT"/>
          </a:p>
        </p:txBody>
      </p:sp>
    </p:spTree>
    <p:extLst>
      <p:ext uri="{BB962C8B-B14F-4D97-AF65-F5344CB8AC3E}">
        <p14:creationId xmlns:p14="http://schemas.microsoft.com/office/powerpoint/2010/main" val="2669062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BB1AE92-298D-4A5E-ABCE-E48E3D67E507}" type="datetimeFigureOut">
              <a:rPr lang="es-GT" smtClean="0"/>
              <a:t>25/06/2018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7AE24955-8FC1-4764-A49C-CF6835BC0946}" type="slidenum">
              <a:rPr lang="es-GT" smtClean="0"/>
              <a:t>‹Nº›</a:t>
            </a:fld>
            <a:endParaRPr lang="es-GT"/>
          </a:p>
        </p:txBody>
      </p:sp>
    </p:spTree>
    <p:extLst>
      <p:ext uri="{BB962C8B-B14F-4D97-AF65-F5344CB8AC3E}">
        <p14:creationId xmlns:p14="http://schemas.microsoft.com/office/powerpoint/2010/main" val="325946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BB1AE92-298D-4A5E-ABCE-E48E3D67E507}" type="datetimeFigureOut">
              <a:rPr lang="es-GT" smtClean="0"/>
              <a:t>25/06/2018</a:t>
            </a:fld>
            <a:endParaRPr lang="es-G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G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AE24955-8FC1-4764-A49C-CF6835BC0946}" type="slidenum">
              <a:rPr lang="es-GT" smtClean="0"/>
              <a:t>‹Nº›</a:t>
            </a:fld>
            <a:endParaRPr lang="es-GT"/>
          </a:p>
        </p:txBody>
      </p:sp>
    </p:spTree>
    <p:extLst>
      <p:ext uri="{BB962C8B-B14F-4D97-AF65-F5344CB8AC3E}">
        <p14:creationId xmlns:p14="http://schemas.microsoft.com/office/powerpoint/2010/main" val="619534042"/>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s.wikipedia.org/wiki/Ernst_%26_You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s.wikipedia.org/w/index.php?title=Sogeti&amp;action=edit&amp;redlink=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s.wikipedia.org/wiki/Accentur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s.wikipedia.org/wiki/Unilever" TargetMode="External"/><Relationship Id="rId2" Type="http://schemas.openxmlformats.org/officeDocument/2006/relationships/hyperlink" Target="https://es.wikipedia.org/w/index.php?title=Sarbanes-Oxley&amp;action=edit&amp;redlink=1" TargetMode="External"/><Relationship Id="rId1" Type="http://schemas.openxmlformats.org/officeDocument/2006/relationships/slideLayout" Target="../slideLayouts/slideLayout2.xml"/><Relationship Id="rId5" Type="http://schemas.openxmlformats.org/officeDocument/2006/relationships/hyperlink" Target="https://es.wikipedia.org/wiki/Chennai" TargetMode="External"/><Relationship Id="rId4" Type="http://schemas.openxmlformats.org/officeDocument/2006/relationships/hyperlink" Target="https://es.wikipedia.org/wiki/Bangalore"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es.wikipedia.org/w/index.php?title=Kanbay_Internacional&amp;action=edit&amp;redlink=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s.wikipedia.org/w/index.php?title=Serge_Kampf&amp;action=edit&amp;redlink=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s.wikipedia.org/wiki/Capgemini#cite_note-22" TargetMode="External"/><Relationship Id="rId2" Type="http://schemas.openxmlformats.org/officeDocument/2006/relationships/hyperlink" Target="https://es.wikipedia.org/w/index.php?title=Getronics_Aplicaciones_PinkRoccade_negocio_Services_BV&amp;action=edit&amp;redlink=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es.wikipedia.org/w/index.php?title=IBX_Group&amp;action=edit&amp;redlink=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s.wikipedia.org/w/index.php?title=BC_Hydro&amp;action=edit&amp;redlink=1" TargetMode="External"/><Relationship Id="rId2" Type="http://schemas.openxmlformats.org/officeDocument/2006/relationships/hyperlink" Target="https://es.wikipedia.org/w/index.php?title=Contadores_inteligentes&amp;action=edit&amp;redlink=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s.wikipedia.org/wiki/Reino_Unid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s.wikipedia.org/w/index.php?title=Christopher_Meyer_(autor)&amp;action=edit&amp;redlink=1" TargetMode="External"/><Relationship Id="rId2" Type="http://schemas.openxmlformats.org/officeDocument/2006/relationships/hyperlink" Target="https://web.archive.org/web/20110713192610/http:/www.leader-values.com/Downloads/CBI/Journal_Issue_5.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normAutofit/>
          </a:bodyPr>
          <a:lstStyle/>
          <a:p>
            <a:r>
              <a:rPr lang="es-GT" sz="2400" dirty="0" smtClean="0">
                <a:latin typeface="Adobe Arabic" panose="02040503050201020203" pitchFamily="18" charset="-78"/>
                <a:cs typeface="Adobe Arabic" panose="02040503050201020203" pitchFamily="18" charset="-78"/>
              </a:rPr>
              <a:t>LINEA  DE TIEMPO </a:t>
            </a:r>
            <a:endParaRPr lang="es-GT" sz="2400" dirty="0">
              <a:latin typeface="Adobe Arabic" panose="02040503050201020203" pitchFamily="18" charset="-78"/>
              <a:cs typeface="Adobe Arabic" panose="02040503050201020203" pitchFamily="18" charset="-78"/>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573" y="480216"/>
            <a:ext cx="11661732" cy="2939389"/>
          </a:xfrm>
          <a:prstGeom prst="rect">
            <a:avLst/>
          </a:prstGeom>
        </p:spPr>
      </p:pic>
    </p:spTree>
    <p:extLst>
      <p:ext uri="{BB962C8B-B14F-4D97-AF65-F5344CB8AC3E}">
        <p14:creationId xmlns:p14="http://schemas.microsoft.com/office/powerpoint/2010/main" val="28252659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22727" y="685800"/>
            <a:ext cx="8534400" cy="1507067"/>
          </a:xfrm>
          <a:solidFill>
            <a:srgbClr val="C00000">
              <a:alpha val="56000"/>
            </a:srgbClr>
          </a:solidFill>
        </p:spPr>
        <p:txBody>
          <a:bodyPr/>
          <a:lstStyle/>
          <a:p>
            <a:pPr algn="ctr"/>
            <a:r>
              <a:rPr lang="es-GT" dirty="0" smtClean="0"/>
              <a:t>1996</a:t>
            </a:r>
            <a:r>
              <a:rPr lang="es-GT" dirty="0"/>
              <a:t> </a:t>
            </a:r>
            <a:endParaRPr lang="es-GT" dirty="0"/>
          </a:p>
        </p:txBody>
      </p:sp>
      <p:sp>
        <p:nvSpPr>
          <p:cNvPr id="3" name="Marcador de contenido 2"/>
          <p:cNvSpPr>
            <a:spLocks noGrp="1"/>
          </p:cNvSpPr>
          <p:nvPr>
            <p:ph idx="1"/>
          </p:nvPr>
        </p:nvSpPr>
        <p:spPr>
          <a:xfrm>
            <a:off x="771894" y="2192867"/>
            <a:ext cx="8534400" cy="3615267"/>
          </a:xfrm>
        </p:spPr>
        <p:txBody>
          <a:bodyPr/>
          <a:lstStyle/>
          <a:p>
            <a:r>
              <a:rPr lang="es-GT" dirty="0"/>
              <a:t>el nombre fue simplificado a Cap Gemini con un nuevo logotipo del grupo. Todas las empresas que operan en todo el mundo fueron re-marca para operar como Cap </a:t>
            </a:r>
            <a:r>
              <a:rPr lang="es-GT" dirty="0" smtClean="0"/>
              <a:t>Gemini.</a:t>
            </a:r>
            <a:endParaRPr lang="es-GT" dirty="0"/>
          </a:p>
        </p:txBody>
      </p:sp>
    </p:spTree>
    <p:extLst>
      <p:ext uri="{BB962C8B-B14F-4D97-AF65-F5344CB8AC3E}">
        <p14:creationId xmlns:p14="http://schemas.microsoft.com/office/powerpoint/2010/main" val="16466008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28453" y="936333"/>
            <a:ext cx="8534400" cy="1507067"/>
          </a:xfrm>
          <a:solidFill>
            <a:srgbClr val="C00000">
              <a:alpha val="54000"/>
            </a:srgbClr>
          </a:solidFill>
        </p:spPr>
        <p:txBody>
          <a:bodyPr/>
          <a:lstStyle/>
          <a:p>
            <a:pPr algn="ctr"/>
            <a:r>
              <a:rPr lang="es-GT" dirty="0"/>
              <a:t> </a:t>
            </a:r>
            <a:r>
              <a:rPr lang="es-GT" dirty="0" smtClean="0"/>
              <a:t>2000</a:t>
            </a:r>
            <a:endParaRPr lang="es-GT" dirty="0"/>
          </a:p>
        </p:txBody>
      </p:sp>
      <p:sp>
        <p:nvSpPr>
          <p:cNvPr id="3" name="Marcador de contenido 2"/>
          <p:cNvSpPr>
            <a:spLocks noGrp="1"/>
          </p:cNvSpPr>
          <p:nvPr>
            <p:ph idx="1"/>
          </p:nvPr>
        </p:nvSpPr>
        <p:spPr>
          <a:xfrm>
            <a:off x="1122622" y="2765120"/>
            <a:ext cx="8534400" cy="3615267"/>
          </a:xfrm>
        </p:spPr>
        <p:txBody>
          <a:bodyPr/>
          <a:lstStyle/>
          <a:p>
            <a:r>
              <a:rPr lang="es-GT" dirty="0"/>
              <a:t>Cap Gemini </a:t>
            </a:r>
            <a:r>
              <a:rPr lang="es-GT" dirty="0">
                <a:hlinkClick r:id="rId2" tooltip="Ernst &amp; Young"/>
              </a:rPr>
              <a:t>Ernst &amp; Young</a:t>
            </a:r>
            <a:r>
              <a:rPr lang="es-GT" dirty="0"/>
              <a:t> adquirió Consulting. Al mismo tiempo se integra Gemini Consulting para formar Cap Gemini Ernst &amp; </a:t>
            </a:r>
            <a:r>
              <a:rPr lang="es-GT" dirty="0" smtClean="0"/>
              <a:t>Young.</a:t>
            </a:r>
            <a:endParaRPr lang="es-GT" dirty="0"/>
          </a:p>
        </p:txBody>
      </p:sp>
    </p:spTree>
    <p:extLst>
      <p:ext uri="{BB962C8B-B14F-4D97-AF65-F5344CB8AC3E}">
        <p14:creationId xmlns:p14="http://schemas.microsoft.com/office/powerpoint/2010/main" val="201005259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2206" y="1105304"/>
            <a:ext cx="8534400" cy="1507067"/>
          </a:xfrm>
          <a:solidFill>
            <a:srgbClr val="C00000">
              <a:alpha val="62000"/>
            </a:srgbClr>
          </a:solidFill>
        </p:spPr>
        <p:txBody>
          <a:bodyPr/>
          <a:lstStyle/>
          <a:p>
            <a:pPr algn="ctr"/>
            <a:r>
              <a:rPr lang="es-GT" dirty="0"/>
              <a:t> 2002</a:t>
            </a:r>
            <a:endParaRPr lang="es-GT" dirty="0"/>
          </a:p>
        </p:txBody>
      </p:sp>
      <p:sp>
        <p:nvSpPr>
          <p:cNvPr id="3" name="Marcador de contenido 2"/>
          <p:cNvSpPr>
            <a:spLocks noGrp="1"/>
          </p:cNvSpPr>
          <p:nvPr>
            <p:ph idx="1"/>
          </p:nvPr>
        </p:nvSpPr>
        <p:spPr>
          <a:xfrm>
            <a:off x="1185253" y="2379132"/>
            <a:ext cx="8534400" cy="3615267"/>
          </a:xfrm>
        </p:spPr>
        <p:txBody>
          <a:bodyPr/>
          <a:lstStyle/>
          <a:p>
            <a:r>
              <a:rPr lang="es-GT" dirty="0"/>
              <a:t>Cap Gemini relanzó su marca </a:t>
            </a:r>
            <a:r>
              <a:rPr lang="es-GT" dirty="0">
                <a:hlinkClick r:id="rId2" tooltip="Sogeti (aún no redactado)"/>
              </a:rPr>
              <a:t>Sogeti</a:t>
            </a:r>
            <a:r>
              <a:rPr lang="es-GT" dirty="0"/>
              <a:t>, la creación de una nueva entidad jurídica que lleva el nombre original de la compañía, con sede en Bruselas, Bélgica. La nueva compañía se centra en la entrega de servicios de TI a un rango más limitado de mercados.</a:t>
            </a:r>
            <a:endParaRPr lang="es-GT" dirty="0"/>
          </a:p>
        </p:txBody>
      </p:sp>
    </p:spTree>
    <p:extLst>
      <p:ext uri="{BB962C8B-B14F-4D97-AF65-F5344CB8AC3E}">
        <p14:creationId xmlns:p14="http://schemas.microsoft.com/office/powerpoint/2010/main" val="3678048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3">
                                            <p:txEl>
                                              <p:pRg st="0" end="0"/>
                                            </p:txEl>
                                          </p:spTgt>
                                        </p:tgtEl>
                                        <p:attrNameLst>
                                          <p:attrName>ppt_w</p:attrName>
                                        </p:attrNameLst>
                                      </p:cBhvr>
                                      <p:tavLst>
                                        <p:tav tm="0">
                                          <p:val>
                                            <p:strVal val="ppt_w"/>
                                          </p:val>
                                        </p:tav>
                                        <p:tav tm="100000">
                                          <p:val>
                                            <p:fltVal val="0"/>
                                          </p:val>
                                        </p:tav>
                                      </p:tavLst>
                                    </p:anim>
                                    <p:anim calcmode="lin" valueType="num">
                                      <p:cBhvr>
                                        <p:cTn id="7"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8" dur="500"/>
                                        <p:tgtEl>
                                          <p:spTgt spid="3">
                                            <p:txEl>
                                              <p:pRg st="0" end="0"/>
                                            </p:txEl>
                                          </p:spTgt>
                                        </p:tgtEl>
                                      </p:cBhvr>
                                    </p:animEffect>
                                    <p:set>
                                      <p:cBhvr>
                                        <p:cTn id="9"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9681" y="685800"/>
            <a:ext cx="8534400" cy="1507067"/>
          </a:xfrm>
          <a:solidFill>
            <a:srgbClr val="C00000">
              <a:alpha val="72000"/>
            </a:srgbClr>
          </a:solidFill>
        </p:spPr>
        <p:txBody>
          <a:bodyPr/>
          <a:lstStyle/>
          <a:p>
            <a:pPr algn="ctr"/>
            <a:r>
              <a:rPr lang="es-GT" dirty="0"/>
              <a:t> </a:t>
            </a:r>
            <a:r>
              <a:rPr lang="es-GT" dirty="0" smtClean="0"/>
              <a:t>2003</a:t>
            </a:r>
            <a:endParaRPr lang="es-GT" dirty="0"/>
          </a:p>
        </p:txBody>
      </p:sp>
      <p:sp>
        <p:nvSpPr>
          <p:cNvPr id="3" name="Marcador de contenido 2"/>
          <p:cNvSpPr>
            <a:spLocks noGrp="1"/>
          </p:cNvSpPr>
          <p:nvPr>
            <p:ph idx="1"/>
          </p:nvPr>
        </p:nvSpPr>
        <p:spPr>
          <a:xfrm>
            <a:off x="784421" y="2564704"/>
            <a:ext cx="8534400" cy="3615267"/>
          </a:xfrm>
        </p:spPr>
        <p:txBody>
          <a:bodyPr/>
          <a:lstStyle/>
          <a:p>
            <a:r>
              <a:rPr lang="es-GT" dirty="0"/>
              <a:t> la empresa adquirió Transiciel y fusionó las dos prácticas en </a:t>
            </a:r>
            <a:r>
              <a:rPr lang="es-GT" dirty="0" smtClean="0"/>
              <a:t>Sogeti-Transiciel.</a:t>
            </a:r>
            <a:endParaRPr lang="es-GT" dirty="0"/>
          </a:p>
        </p:txBody>
      </p:sp>
    </p:spTree>
    <p:extLst>
      <p:ext uri="{BB962C8B-B14F-4D97-AF65-F5344CB8AC3E}">
        <p14:creationId xmlns:p14="http://schemas.microsoft.com/office/powerpoint/2010/main" val="408478429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1845" y="695195"/>
            <a:ext cx="8534400" cy="1507067"/>
          </a:xfrm>
          <a:solidFill>
            <a:srgbClr val="C00000">
              <a:alpha val="80000"/>
            </a:srgbClr>
          </a:solidFill>
        </p:spPr>
        <p:txBody>
          <a:bodyPr/>
          <a:lstStyle/>
          <a:p>
            <a:pPr algn="ctr"/>
            <a:r>
              <a:rPr lang="es-GT" dirty="0"/>
              <a:t>abril de </a:t>
            </a:r>
            <a:r>
              <a:rPr lang="es-GT" dirty="0" smtClean="0"/>
              <a:t>2004</a:t>
            </a:r>
            <a:endParaRPr lang="es-GT" dirty="0"/>
          </a:p>
        </p:txBody>
      </p:sp>
      <p:sp>
        <p:nvSpPr>
          <p:cNvPr id="3" name="Marcador de contenido 2"/>
          <p:cNvSpPr>
            <a:spLocks noGrp="1"/>
          </p:cNvSpPr>
          <p:nvPr>
            <p:ph idx="1"/>
          </p:nvPr>
        </p:nvSpPr>
        <p:spPr>
          <a:xfrm>
            <a:off x="934732" y="2202262"/>
            <a:ext cx="8534400" cy="3615267"/>
          </a:xfrm>
        </p:spPr>
        <p:txBody>
          <a:bodyPr/>
          <a:lstStyle/>
          <a:p>
            <a:r>
              <a:rPr lang="es-GT" dirty="0"/>
              <a:t>el Grupo volvió a </a:t>
            </a:r>
            <a:r>
              <a:rPr lang="es-GT" dirty="0" smtClean="0"/>
              <a:t>Capgemini</a:t>
            </a:r>
            <a:endParaRPr lang="es-GT" dirty="0"/>
          </a:p>
        </p:txBody>
      </p:sp>
    </p:spTree>
    <p:extLst>
      <p:ext uri="{BB962C8B-B14F-4D97-AF65-F5344CB8AC3E}">
        <p14:creationId xmlns:p14="http://schemas.microsoft.com/office/powerpoint/2010/main" val="18428525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72727" y="685800"/>
            <a:ext cx="8534400" cy="1507067"/>
          </a:xfrm>
          <a:solidFill>
            <a:srgbClr val="C00000">
              <a:alpha val="76000"/>
            </a:srgbClr>
          </a:solidFill>
        </p:spPr>
        <p:txBody>
          <a:bodyPr/>
          <a:lstStyle/>
          <a:p>
            <a:pPr algn="ctr"/>
            <a:r>
              <a:rPr lang="es-GT" dirty="0"/>
              <a:t> verano de 2005</a:t>
            </a:r>
            <a:endParaRPr lang="es-GT" dirty="0"/>
          </a:p>
        </p:txBody>
      </p:sp>
      <p:sp>
        <p:nvSpPr>
          <p:cNvPr id="3" name="Marcador de contenido 2"/>
          <p:cNvSpPr>
            <a:spLocks noGrp="1"/>
          </p:cNvSpPr>
          <p:nvPr>
            <p:ph idx="1"/>
          </p:nvPr>
        </p:nvSpPr>
        <p:spPr>
          <a:xfrm>
            <a:off x="746842" y="2202262"/>
            <a:ext cx="8534400" cy="3615267"/>
          </a:xfrm>
        </p:spPr>
        <p:txBody>
          <a:bodyPr/>
          <a:lstStyle/>
          <a:p>
            <a:r>
              <a:rPr lang="es-GT" dirty="0"/>
              <a:t>debido a las grandes pérdidas financieras, Capgemini vendió su práctica de consultoría de la salud de América del Norte, incluyendo tanto las prácticas de pagadores y proveedores, a </a:t>
            </a:r>
            <a:r>
              <a:rPr lang="es-GT" dirty="0">
                <a:hlinkClick r:id="rId2" tooltip="Accenture"/>
              </a:rPr>
              <a:t>Accenture</a:t>
            </a:r>
            <a:r>
              <a:rPr lang="es-GT" dirty="0"/>
              <a:t>, pero conserva su práctica ciencias de la </a:t>
            </a:r>
            <a:r>
              <a:rPr lang="es-GT" dirty="0" smtClean="0"/>
              <a:t>vida.</a:t>
            </a:r>
            <a:endParaRPr lang="es-GT" dirty="0"/>
          </a:p>
        </p:txBody>
      </p:sp>
    </p:spTree>
    <p:extLst>
      <p:ext uri="{BB962C8B-B14F-4D97-AF65-F5344CB8AC3E}">
        <p14:creationId xmlns:p14="http://schemas.microsoft.com/office/powerpoint/2010/main" val="350582185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1998" y="685800"/>
            <a:ext cx="8534400" cy="1507067"/>
          </a:xfrm>
          <a:solidFill>
            <a:srgbClr val="C00000">
              <a:alpha val="76000"/>
            </a:srgbClr>
          </a:solidFill>
        </p:spPr>
        <p:txBody>
          <a:bodyPr/>
          <a:lstStyle/>
          <a:p>
            <a:pPr algn="ctr"/>
            <a:r>
              <a:rPr lang="es-GT" dirty="0"/>
              <a:t>agosto de 2006</a:t>
            </a:r>
            <a:endParaRPr lang="es-GT" dirty="0"/>
          </a:p>
        </p:txBody>
      </p:sp>
      <p:sp>
        <p:nvSpPr>
          <p:cNvPr id="3" name="Marcador de contenido 2"/>
          <p:cNvSpPr>
            <a:spLocks noGrp="1"/>
          </p:cNvSpPr>
          <p:nvPr>
            <p:ph idx="1"/>
          </p:nvPr>
        </p:nvSpPr>
        <p:spPr>
          <a:xfrm>
            <a:off x="721790" y="2177209"/>
            <a:ext cx="8534400" cy="3615267"/>
          </a:xfrm>
        </p:spPr>
        <p:txBody>
          <a:bodyPr/>
          <a:lstStyle/>
          <a:p>
            <a:r>
              <a:rPr lang="es-GT" dirty="0"/>
              <a:t>Capgemini adquirió Futuro </a:t>
            </a:r>
            <a:r>
              <a:rPr lang="es-GT" dirty="0" smtClean="0"/>
              <a:t>Ingeniería.</a:t>
            </a:r>
            <a:endParaRPr lang="es-GT" dirty="0"/>
          </a:p>
        </p:txBody>
      </p:sp>
    </p:spTree>
    <p:extLst>
      <p:ext uri="{BB962C8B-B14F-4D97-AF65-F5344CB8AC3E}">
        <p14:creationId xmlns:p14="http://schemas.microsoft.com/office/powerpoint/2010/main" val="35517454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272936" y="591737"/>
            <a:ext cx="8534400" cy="1507067"/>
          </a:xfrm>
          <a:solidFill>
            <a:srgbClr val="C00000">
              <a:alpha val="72000"/>
            </a:srgbClr>
          </a:solidFill>
        </p:spPr>
        <p:txBody>
          <a:bodyPr/>
          <a:lstStyle/>
          <a:p>
            <a:pPr algn="ctr"/>
            <a:r>
              <a:rPr lang="es-GT" dirty="0"/>
              <a:t> septiembre de 2006</a:t>
            </a:r>
            <a:endParaRPr lang="es-GT" dirty="0"/>
          </a:p>
        </p:txBody>
      </p:sp>
      <p:sp>
        <p:nvSpPr>
          <p:cNvPr id="3" name="Marcador de contenido 2"/>
          <p:cNvSpPr>
            <a:spLocks noGrp="1"/>
          </p:cNvSpPr>
          <p:nvPr>
            <p:ph idx="1"/>
          </p:nvPr>
        </p:nvSpPr>
        <p:spPr>
          <a:xfrm>
            <a:off x="734316" y="2798289"/>
            <a:ext cx="8534400" cy="3615267"/>
          </a:xfrm>
        </p:spPr>
        <p:txBody>
          <a:bodyPr/>
          <a:lstStyle/>
          <a:p>
            <a:r>
              <a:rPr lang="es-GT" dirty="0"/>
              <a:t>Capgemini adquirió una participación del 51% en Unilever India Shared Services Limited (Indigo), un proveedor de servicios financieros compartidos y servicios de cumplimiento de </a:t>
            </a:r>
            <a:r>
              <a:rPr lang="es-GT" dirty="0">
                <a:hlinkClick r:id="rId2" tooltip="Sarbanes-Oxley (aún no redactado)"/>
              </a:rPr>
              <a:t>Sarbanes-Oxley</a:t>
            </a:r>
            <a:r>
              <a:rPr lang="es-GT" dirty="0"/>
              <a:t> al Grupo mundial </a:t>
            </a:r>
            <a:r>
              <a:rPr lang="es-GT" dirty="0">
                <a:hlinkClick r:id="rId3" tooltip="Unilever"/>
              </a:rPr>
              <a:t>Unilever</a:t>
            </a:r>
            <a:r>
              <a:rPr lang="es-GT" dirty="0"/>
              <a:t>. Indigo cuenta con centros operativos en </a:t>
            </a:r>
            <a:r>
              <a:rPr lang="es-GT" dirty="0">
                <a:hlinkClick r:id="rId4" tooltip="Bangalore"/>
              </a:rPr>
              <a:t>Bangalore</a:t>
            </a:r>
            <a:r>
              <a:rPr lang="es-GT" dirty="0"/>
              <a:t> y </a:t>
            </a:r>
            <a:r>
              <a:rPr lang="es-GT" dirty="0">
                <a:hlinkClick r:id="rId5" tooltip="Chennai"/>
              </a:rPr>
              <a:t>Chennai</a:t>
            </a:r>
            <a:r>
              <a:rPr lang="es-GT" dirty="0"/>
              <a:t> y emplea a aproximadamente 600 personas.</a:t>
            </a:r>
            <a:endParaRPr lang="es-GT" dirty="0"/>
          </a:p>
        </p:txBody>
      </p:sp>
    </p:spTree>
    <p:extLst>
      <p:ext uri="{BB962C8B-B14F-4D97-AF65-F5344CB8AC3E}">
        <p14:creationId xmlns:p14="http://schemas.microsoft.com/office/powerpoint/2010/main" val="1268301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4837" y="479003"/>
            <a:ext cx="8534400" cy="1507067"/>
          </a:xfrm>
          <a:solidFill>
            <a:srgbClr val="C00000">
              <a:alpha val="84000"/>
            </a:srgbClr>
          </a:solidFill>
        </p:spPr>
        <p:txBody>
          <a:bodyPr/>
          <a:lstStyle/>
          <a:p>
            <a:pPr algn="ctr"/>
            <a:r>
              <a:rPr lang="es-GT" dirty="0"/>
              <a:t>octubre de 2006</a:t>
            </a:r>
            <a:endParaRPr lang="es-GT" dirty="0"/>
          </a:p>
        </p:txBody>
      </p:sp>
      <p:sp>
        <p:nvSpPr>
          <p:cNvPr id="3" name="Marcador de contenido 2"/>
          <p:cNvSpPr>
            <a:spLocks noGrp="1"/>
          </p:cNvSpPr>
          <p:nvPr>
            <p:ph idx="1"/>
          </p:nvPr>
        </p:nvSpPr>
        <p:spPr>
          <a:xfrm>
            <a:off x="821998" y="1825668"/>
            <a:ext cx="8534400" cy="3615267"/>
          </a:xfrm>
        </p:spPr>
        <p:txBody>
          <a:bodyPr/>
          <a:lstStyle/>
          <a:p>
            <a:r>
              <a:rPr lang="es-GT" dirty="0"/>
              <a:t>Capgemini acordó adquirir </a:t>
            </a:r>
            <a:r>
              <a:rPr lang="es-GT" dirty="0">
                <a:hlinkClick r:id="rId2" tooltip="Kanbay Internacional (aún no redactado)"/>
              </a:rPr>
              <a:t>Kanbay Internacional</a:t>
            </a:r>
            <a:r>
              <a:rPr lang="es-GT" dirty="0"/>
              <a:t> por US $ 1.2 mil millones en efectivo ($ 29 por acción). La adquisición aumentó el personal de Capgemini India de 12.000 (que se cultiva a 26.000+ en sólo 4 años de tiempo) </a:t>
            </a:r>
            <a:r>
              <a:rPr lang="es-GT" dirty="0" smtClean="0"/>
              <a:t>empleados.</a:t>
            </a:r>
            <a:endParaRPr lang="es-GT" dirty="0"/>
          </a:p>
        </p:txBody>
      </p:sp>
    </p:spTree>
    <p:extLst>
      <p:ext uri="{BB962C8B-B14F-4D97-AF65-F5344CB8AC3E}">
        <p14:creationId xmlns:p14="http://schemas.microsoft.com/office/powerpoint/2010/main" val="108279688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804680"/>
            <a:ext cx="8534400" cy="1507067"/>
          </a:xfrm>
          <a:solidFill>
            <a:srgbClr val="C00000">
              <a:alpha val="72000"/>
            </a:srgbClr>
          </a:solidFill>
        </p:spPr>
        <p:txBody>
          <a:bodyPr/>
          <a:lstStyle/>
          <a:p>
            <a:pPr algn="ctr"/>
            <a:r>
              <a:rPr lang="es-GT" dirty="0" smtClean="0"/>
              <a:t> </a:t>
            </a:r>
            <a:r>
              <a:rPr lang="es-GT" dirty="0"/>
              <a:t>8 de febrero de 2007</a:t>
            </a:r>
            <a:endParaRPr lang="es-GT" dirty="0"/>
          </a:p>
        </p:txBody>
      </p:sp>
      <p:sp>
        <p:nvSpPr>
          <p:cNvPr id="3" name="Marcador de contenido 2"/>
          <p:cNvSpPr>
            <a:spLocks noGrp="1"/>
          </p:cNvSpPr>
          <p:nvPr>
            <p:ph idx="1"/>
          </p:nvPr>
        </p:nvSpPr>
        <p:spPr>
          <a:xfrm>
            <a:off x="834524" y="2311747"/>
            <a:ext cx="8534400" cy="3615267"/>
          </a:xfrm>
        </p:spPr>
        <p:txBody>
          <a:bodyPr/>
          <a:lstStyle/>
          <a:p>
            <a:r>
              <a:rPr lang="es-GT" dirty="0"/>
              <a:t>Capgemini ha anunciado la adquisición de Arquitectos de Software, una empresa de consultoría con sede en EE.UU., para expandir su negocio en Estados Unidos.</a:t>
            </a:r>
            <a:endParaRPr lang="es-GT" dirty="0"/>
          </a:p>
        </p:txBody>
      </p:sp>
    </p:spTree>
    <p:extLst>
      <p:ext uri="{BB962C8B-B14F-4D97-AF65-F5344CB8AC3E}">
        <p14:creationId xmlns:p14="http://schemas.microsoft.com/office/powerpoint/2010/main" val="107922155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36280">
              <a:srgbClr val="49B0D3">
                <a:lumMod val="92000"/>
                <a:lumOff val="8000"/>
              </a:srgbClr>
            </a:gs>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342483" y="569122"/>
            <a:ext cx="8534400" cy="1507067"/>
          </a:xfrm>
          <a:solidFill>
            <a:srgbClr val="C10B0F"/>
          </a:solidFill>
          <a:effectLst>
            <a:glow rad="635000">
              <a:schemeClr val="accent1">
                <a:alpha val="24000"/>
              </a:schemeClr>
            </a:glow>
            <a:softEdge rad="381000"/>
          </a:effectLst>
        </p:spPr>
        <p:txBody>
          <a:bodyPr/>
          <a:lstStyle/>
          <a:p>
            <a:pPr algn="ctr"/>
            <a:r>
              <a:rPr lang="es-GT" dirty="0" smtClean="0"/>
              <a:t>1 DE OCTUBRE DE 1967</a:t>
            </a:r>
            <a:endParaRPr lang="es-GT" dirty="0"/>
          </a:p>
        </p:txBody>
      </p:sp>
      <p:sp>
        <p:nvSpPr>
          <p:cNvPr id="3" name="Marcador de contenido 2"/>
          <p:cNvSpPr>
            <a:spLocks noGrp="1"/>
          </p:cNvSpPr>
          <p:nvPr>
            <p:ph idx="1"/>
          </p:nvPr>
        </p:nvSpPr>
        <p:spPr>
          <a:xfrm>
            <a:off x="834525" y="2076189"/>
            <a:ext cx="8534400" cy="3615267"/>
          </a:xfrm>
        </p:spPr>
        <p:txBody>
          <a:bodyPr/>
          <a:lstStyle/>
          <a:p>
            <a:r>
              <a:rPr lang="es-GT" b="1" dirty="0"/>
              <a:t>Capgemini fue fundada por </a:t>
            </a:r>
            <a:r>
              <a:rPr lang="es-GT" b="1" dirty="0">
                <a:hlinkClick r:id="rId2" tooltip="Serge Kampf (aún no redactado)"/>
              </a:rPr>
              <a:t>Serge </a:t>
            </a:r>
            <a:r>
              <a:rPr lang="es-GT" b="1" dirty="0" err="1">
                <a:hlinkClick r:id="rId2" tooltip="Serge Kampf (aún no redactado)"/>
              </a:rPr>
              <a:t>Kampf</a:t>
            </a:r>
            <a:r>
              <a:rPr lang="es-GT" b="1" dirty="0"/>
              <a:t> en </a:t>
            </a:r>
            <a:r>
              <a:rPr lang="es-GT" b="1" dirty="0" smtClean="0"/>
              <a:t>compañía</a:t>
            </a:r>
            <a:r>
              <a:rPr lang="es-GT" b="1" baseline="30000" dirty="0"/>
              <a:t> </a:t>
            </a:r>
            <a:r>
              <a:rPr lang="es-GT" b="1" dirty="0" smtClean="0"/>
              <a:t>como </a:t>
            </a:r>
            <a:r>
              <a:rPr lang="es-GT" b="1" dirty="0"/>
              <a:t>una gestión de la empresa y de procesamiento de datos 1967. La empresa fue inaugurada como </a:t>
            </a:r>
            <a:r>
              <a:rPr lang="es-GT" b="1" dirty="0" smtClean="0"/>
              <a:t>la Empresa de Gestion Empresarial y Procesamiento de la Información.</a:t>
            </a:r>
            <a:endParaRPr lang="es-GT" b="1" dirty="0"/>
          </a:p>
        </p:txBody>
      </p:sp>
    </p:spTree>
    <p:extLst>
      <p:ext uri="{BB962C8B-B14F-4D97-AF65-F5344CB8AC3E}">
        <p14:creationId xmlns:p14="http://schemas.microsoft.com/office/powerpoint/2010/main" val="5888123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4732" y="328691"/>
            <a:ext cx="8534400" cy="1507067"/>
          </a:xfrm>
          <a:solidFill>
            <a:srgbClr val="C00000">
              <a:alpha val="78000"/>
            </a:srgbClr>
          </a:solidFill>
        </p:spPr>
        <p:txBody>
          <a:bodyPr/>
          <a:lstStyle/>
          <a:p>
            <a:pPr algn="ctr"/>
            <a:r>
              <a:rPr lang="es-GT" dirty="0"/>
              <a:t>25 de julio de 2008</a:t>
            </a:r>
            <a:endParaRPr lang="es-GT" dirty="0"/>
          </a:p>
        </p:txBody>
      </p:sp>
      <p:sp>
        <p:nvSpPr>
          <p:cNvPr id="3" name="Marcador de contenido 2"/>
          <p:cNvSpPr>
            <a:spLocks noGrp="1"/>
          </p:cNvSpPr>
          <p:nvPr>
            <p:ph idx="1"/>
          </p:nvPr>
        </p:nvSpPr>
        <p:spPr>
          <a:xfrm>
            <a:off x="621582" y="2301657"/>
            <a:ext cx="8534400" cy="3615267"/>
          </a:xfrm>
        </p:spPr>
        <p:txBody>
          <a:bodyPr/>
          <a:lstStyle/>
          <a:p>
            <a:r>
              <a:rPr lang="es-GT" dirty="0"/>
              <a:t>Capgemini ha anunciado la adquisición de </a:t>
            </a:r>
            <a:r>
              <a:rPr lang="es-GT" dirty="0">
                <a:hlinkClick r:id="rId2" tooltip="Getronics Aplicaciones PinkRoccade negocio Services BV (aún no redactado)"/>
              </a:rPr>
              <a:t>Getronics Aplicaciones PinkRoccade negocio Services BV</a:t>
            </a:r>
            <a:r>
              <a:rPr lang="es-GT" baseline="30000" dirty="0">
                <a:hlinkClick r:id="rId3"/>
              </a:rPr>
              <a:t>22</a:t>
            </a:r>
            <a:r>
              <a:rPr lang="es-GT" dirty="0"/>
              <a:t>​ de los Países Bajos. La adquisición ascendió a un valor patrimonial de € 255 millones pagados en efectivo.</a:t>
            </a:r>
            <a:endParaRPr lang="es-GT" dirty="0"/>
          </a:p>
        </p:txBody>
      </p:sp>
    </p:spTree>
    <p:extLst>
      <p:ext uri="{BB962C8B-B14F-4D97-AF65-F5344CB8AC3E}">
        <p14:creationId xmlns:p14="http://schemas.microsoft.com/office/powerpoint/2010/main" val="147148240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571" y="479003"/>
            <a:ext cx="8534400" cy="1507067"/>
          </a:xfrm>
          <a:solidFill>
            <a:srgbClr val="C00000">
              <a:alpha val="62000"/>
            </a:srgbClr>
          </a:solidFill>
        </p:spPr>
        <p:txBody>
          <a:bodyPr/>
          <a:lstStyle/>
          <a:p>
            <a:pPr algn="ctr"/>
            <a:r>
              <a:rPr lang="es-GT" dirty="0"/>
              <a:t>octubre de 2008</a:t>
            </a:r>
            <a:endParaRPr lang="es-GT" dirty="0"/>
          </a:p>
        </p:txBody>
      </p:sp>
      <p:sp>
        <p:nvSpPr>
          <p:cNvPr id="3" name="Marcador de contenido 2"/>
          <p:cNvSpPr>
            <a:spLocks noGrp="1"/>
          </p:cNvSpPr>
          <p:nvPr>
            <p:ph idx="1"/>
          </p:nvPr>
        </p:nvSpPr>
        <p:spPr>
          <a:xfrm>
            <a:off x="834524" y="2539653"/>
            <a:ext cx="8534400" cy="3615267"/>
          </a:xfrm>
        </p:spPr>
        <p:txBody>
          <a:bodyPr/>
          <a:lstStyle/>
          <a:p>
            <a:r>
              <a:rPr lang="es-GT" dirty="0"/>
              <a:t> Capgemini adquiere especialista Prueba UK </a:t>
            </a:r>
            <a:r>
              <a:rPr lang="es-GT" dirty="0" smtClean="0"/>
              <a:t>Vizuri.</a:t>
            </a:r>
            <a:endParaRPr lang="es-GT" dirty="0"/>
          </a:p>
        </p:txBody>
      </p:sp>
    </p:spTree>
    <p:extLst>
      <p:ext uri="{BB962C8B-B14F-4D97-AF65-F5344CB8AC3E}">
        <p14:creationId xmlns:p14="http://schemas.microsoft.com/office/powerpoint/2010/main" val="317105921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4941" y="685800"/>
            <a:ext cx="8534400" cy="1507067"/>
          </a:xfrm>
          <a:solidFill>
            <a:srgbClr val="C00000">
              <a:alpha val="72000"/>
            </a:srgbClr>
          </a:solidFill>
        </p:spPr>
        <p:txBody>
          <a:bodyPr/>
          <a:lstStyle/>
          <a:p>
            <a:pPr algn="ctr"/>
            <a:r>
              <a:rPr lang="es-GT" dirty="0"/>
              <a:t>noviembre de 2008</a:t>
            </a:r>
            <a:endParaRPr lang="es-GT" dirty="0"/>
          </a:p>
        </p:txBody>
      </p:sp>
      <p:sp>
        <p:nvSpPr>
          <p:cNvPr id="3" name="Marcador de contenido 2"/>
          <p:cNvSpPr>
            <a:spLocks noGrp="1"/>
          </p:cNvSpPr>
          <p:nvPr>
            <p:ph idx="1"/>
          </p:nvPr>
        </p:nvSpPr>
        <p:spPr>
          <a:xfrm>
            <a:off x="684212" y="2239840"/>
            <a:ext cx="8534400" cy="3615267"/>
          </a:xfrm>
        </p:spPr>
        <p:txBody>
          <a:bodyPr/>
          <a:lstStyle/>
          <a:p>
            <a:r>
              <a:rPr lang="es-GT" dirty="0"/>
              <a:t>Capgemini adquiere Imperio y Sophia Soluciones para reforzar su presencia en Europa del </a:t>
            </a:r>
            <a:r>
              <a:rPr lang="es-GT" dirty="0" smtClean="0"/>
              <a:t>Este.</a:t>
            </a:r>
            <a:endParaRPr lang="es-GT" dirty="0"/>
          </a:p>
        </p:txBody>
      </p:sp>
    </p:spTree>
    <p:extLst>
      <p:ext uri="{BB962C8B-B14F-4D97-AF65-F5344CB8AC3E}">
        <p14:creationId xmlns:p14="http://schemas.microsoft.com/office/powerpoint/2010/main" val="51886389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10722" y="1057637"/>
            <a:ext cx="8534400" cy="1507067"/>
          </a:xfrm>
          <a:solidFill>
            <a:srgbClr val="C00000">
              <a:alpha val="62000"/>
            </a:srgbClr>
          </a:solidFill>
        </p:spPr>
        <p:txBody>
          <a:bodyPr/>
          <a:lstStyle/>
          <a:p>
            <a:pPr algn="ctr"/>
            <a:r>
              <a:rPr lang="es-GT" dirty="0"/>
              <a:t>septiembre de 2009</a:t>
            </a:r>
            <a:endParaRPr lang="es-GT" dirty="0"/>
          </a:p>
        </p:txBody>
      </p:sp>
      <p:sp>
        <p:nvSpPr>
          <p:cNvPr id="3" name="Marcador de contenido 2"/>
          <p:cNvSpPr>
            <a:spLocks noGrp="1"/>
          </p:cNvSpPr>
          <p:nvPr>
            <p:ph idx="1"/>
          </p:nvPr>
        </p:nvSpPr>
        <p:spPr>
          <a:xfrm>
            <a:off x="1047467" y="2564704"/>
            <a:ext cx="8534400" cy="3615267"/>
          </a:xfrm>
        </p:spPr>
        <p:txBody>
          <a:bodyPr/>
          <a:lstStyle/>
          <a:p>
            <a:r>
              <a:rPr lang="es-GT" dirty="0"/>
              <a:t>Capgemini Australia adquiere Soluciones Nu; refuerza la experiencia de pruebas de </a:t>
            </a:r>
            <a:r>
              <a:rPr lang="es-GT" dirty="0" smtClean="0"/>
              <a:t>software.</a:t>
            </a:r>
            <a:endParaRPr lang="es-GT" dirty="0"/>
          </a:p>
        </p:txBody>
      </p:sp>
    </p:spTree>
    <p:extLst>
      <p:ext uri="{BB962C8B-B14F-4D97-AF65-F5344CB8AC3E}">
        <p14:creationId xmlns:p14="http://schemas.microsoft.com/office/powerpoint/2010/main" val="37225808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2519" y="491529"/>
            <a:ext cx="8534400" cy="1507067"/>
          </a:xfrm>
          <a:solidFill>
            <a:srgbClr val="C00000">
              <a:alpha val="70000"/>
            </a:srgbClr>
          </a:solidFill>
        </p:spPr>
        <p:txBody>
          <a:bodyPr/>
          <a:lstStyle/>
          <a:p>
            <a:pPr algn="ctr"/>
            <a:r>
              <a:rPr lang="es-GT" dirty="0"/>
              <a:t> febrero de 2010</a:t>
            </a:r>
            <a:endParaRPr lang="es-GT" dirty="0"/>
          </a:p>
        </p:txBody>
      </p:sp>
      <p:sp>
        <p:nvSpPr>
          <p:cNvPr id="3" name="Marcador de contenido 2"/>
          <p:cNvSpPr>
            <a:spLocks noGrp="1"/>
          </p:cNvSpPr>
          <p:nvPr>
            <p:ph idx="1"/>
          </p:nvPr>
        </p:nvSpPr>
        <p:spPr>
          <a:xfrm>
            <a:off x="1072519" y="1800617"/>
            <a:ext cx="8534400" cy="3615267"/>
          </a:xfrm>
        </p:spPr>
        <p:txBody>
          <a:bodyPr/>
          <a:lstStyle/>
          <a:p>
            <a:r>
              <a:rPr lang="es-GT" dirty="0"/>
              <a:t>Capgemini ha anunciado la adquisición de </a:t>
            </a:r>
            <a:r>
              <a:rPr lang="es-GT" dirty="0">
                <a:hlinkClick r:id="rId2" tooltip="IBX Group (aún no redactado)"/>
              </a:rPr>
              <a:t>IBX</a:t>
            </a:r>
            <a:r>
              <a:rPr lang="es-GT" dirty="0"/>
              <a:t>.</a:t>
            </a:r>
            <a:endParaRPr lang="es-GT" dirty="0"/>
          </a:p>
        </p:txBody>
      </p:sp>
    </p:spTree>
    <p:extLst>
      <p:ext uri="{BB962C8B-B14F-4D97-AF65-F5344CB8AC3E}">
        <p14:creationId xmlns:p14="http://schemas.microsoft.com/office/powerpoint/2010/main" val="10992756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4941" y="685800"/>
            <a:ext cx="8534400" cy="1507067"/>
          </a:xfrm>
          <a:solidFill>
            <a:srgbClr val="C00000">
              <a:alpha val="56000"/>
            </a:srgbClr>
          </a:solidFill>
        </p:spPr>
        <p:txBody>
          <a:bodyPr/>
          <a:lstStyle/>
          <a:p>
            <a:pPr algn="ctr"/>
            <a:r>
              <a:rPr lang="es-GT" dirty="0"/>
              <a:t>junio de 2010</a:t>
            </a:r>
            <a:endParaRPr lang="es-GT" dirty="0"/>
          </a:p>
        </p:txBody>
      </p:sp>
      <p:sp>
        <p:nvSpPr>
          <p:cNvPr id="3" name="Marcador de contenido 2"/>
          <p:cNvSpPr>
            <a:spLocks noGrp="1"/>
          </p:cNvSpPr>
          <p:nvPr>
            <p:ph idx="1"/>
          </p:nvPr>
        </p:nvSpPr>
        <p:spPr>
          <a:xfrm>
            <a:off x="721790" y="2038611"/>
            <a:ext cx="8534400" cy="3615267"/>
          </a:xfrm>
        </p:spPr>
        <p:txBody>
          <a:bodyPr/>
          <a:lstStyle/>
          <a:p>
            <a:r>
              <a:rPr lang="es-GT" dirty="0"/>
              <a:t> Capgemini ha anunciado la adquisición de Sistemas Estratégicos Solutions, una pequeña empresa especializada en el mercado de </a:t>
            </a:r>
            <a:r>
              <a:rPr lang="es-GT" dirty="0" smtClean="0"/>
              <a:t>capitales.</a:t>
            </a:r>
          </a:p>
          <a:p>
            <a:endParaRPr lang="es-GT" dirty="0"/>
          </a:p>
          <a:p>
            <a:endParaRPr lang="es-GT" dirty="0" smtClean="0"/>
          </a:p>
          <a:p>
            <a:r>
              <a:rPr lang="es-GT" dirty="0"/>
              <a:t> Capgemini ha anunciado la adquisición de Plaisir de Informática, una empresa francesa especializada en migraciones de datos complejos en el sector bancario y de seguros.</a:t>
            </a:r>
            <a:endParaRPr lang="es-GT" dirty="0"/>
          </a:p>
        </p:txBody>
      </p:sp>
    </p:spTree>
    <p:extLst>
      <p:ext uri="{BB962C8B-B14F-4D97-AF65-F5344CB8AC3E}">
        <p14:creationId xmlns:p14="http://schemas.microsoft.com/office/powerpoint/2010/main" val="366605328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4628" y="303639"/>
            <a:ext cx="8534400" cy="1507067"/>
          </a:xfrm>
          <a:solidFill>
            <a:srgbClr val="C00000">
              <a:alpha val="70000"/>
            </a:srgbClr>
          </a:solidFill>
        </p:spPr>
        <p:txBody>
          <a:bodyPr/>
          <a:lstStyle/>
          <a:p>
            <a:pPr algn="ctr"/>
            <a:r>
              <a:rPr lang="es-GT" dirty="0"/>
              <a:t>septiembre de 2010</a:t>
            </a:r>
            <a:endParaRPr lang="es-GT" dirty="0"/>
          </a:p>
        </p:txBody>
      </p:sp>
      <p:sp>
        <p:nvSpPr>
          <p:cNvPr id="3" name="Marcador de contenido 2"/>
          <p:cNvSpPr>
            <a:spLocks noGrp="1"/>
          </p:cNvSpPr>
          <p:nvPr>
            <p:ph idx="1"/>
          </p:nvPr>
        </p:nvSpPr>
        <p:spPr>
          <a:xfrm>
            <a:off x="771894" y="2264080"/>
            <a:ext cx="8534400" cy="3615267"/>
          </a:xfrm>
        </p:spPr>
        <p:txBody>
          <a:bodyPr/>
          <a:lstStyle/>
          <a:p>
            <a:r>
              <a:rPr lang="es-GT" dirty="0"/>
              <a:t>Capgemini ha anunciado la adquisición de CPM Braxis, la mayor empresa consultora brasileña de </a:t>
            </a:r>
            <a:r>
              <a:rPr lang="es-GT" dirty="0" smtClean="0"/>
              <a:t>TI.</a:t>
            </a:r>
            <a:endParaRPr lang="es-GT" dirty="0"/>
          </a:p>
        </p:txBody>
      </p:sp>
    </p:spTree>
    <p:extLst>
      <p:ext uri="{BB962C8B-B14F-4D97-AF65-F5344CB8AC3E}">
        <p14:creationId xmlns:p14="http://schemas.microsoft.com/office/powerpoint/2010/main" val="1270806846"/>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89799" y="569122"/>
            <a:ext cx="8534400" cy="1507067"/>
          </a:xfrm>
          <a:solidFill>
            <a:srgbClr val="C00000">
              <a:alpha val="82000"/>
            </a:srgbClr>
          </a:solidFill>
        </p:spPr>
        <p:txBody>
          <a:bodyPr/>
          <a:lstStyle/>
          <a:p>
            <a:pPr algn="ctr"/>
            <a:r>
              <a:rPr lang="es-GT" dirty="0"/>
              <a:t>noviembre de 2010</a:t>
            </a:r>
            <a:endParaRPr lang="es-GT" dirty="0"/>
          </a:p>
        </p:txBody>
      </p:sp>
      <p:sp>
        <p:nvSpPr>
          <p:cNvPr id="3" name="Marcador de contenido 2"/>
          <p:cNvSpPr>
            <a:spLocks noGrp="1"/>
          </p:cNvSpPr>
          <p:nvPr>
            <p:ph idx="1"/>
          </p:nvPr>
        </p:nvSpPr>
        <p:spPr>
          <a:xfrm>
            <a:off x="847051" y="2076189"/>
            <a:ext cx="8534400" cy="3615267"/>
          </a:xfrm>
        </p:spPr>
        <p:txBody>
          <a:bodyPr/>
          <a:lstStyle/>
          <a:p>
            <a:r>
              <a:rPr lang="es-GT" dirty="0"/>
              <a:t>Capgemini ha anunciado que ha adquirido la empresa de servicios de TI con sede en India, Thesys Technologies Private Limited ("Thesys"), un socio de Servicios de Certificación-</a:t>
            </a:r>
            <a:r>
              <a:rPr lang="es-GT" dirty="0" err="1"/>
              <a:t>Temenos</a:t>
            </a:r>
            <a:r>
              <a:rPr lang="es-GT" dirty="0"/>
              <a:t> que proporciona soluciones de implementación bancario para la industria global de servicios financieros.</a:t>
            </a:r>
            <a:endParaRPr lang="es-GT" dirty="0"/>
          </a:p>
        </p:txBody>
      </p:sp>
    </p:spTree>
    <p:extLst>
      <p:ext uri="{BB962C8B-B14F-4D97-AF65-F5344CB8AC3E}">
        <p14:creationId xmlns:p14="http://schemas.microsoft.com/office/powerpoint/2010/main" val="92239041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0060" y="558512"/>
            <a:ext cx="8534400" cy="1507067"/>
          </a:xfrm>
          <a:solidFill>
            <a:srgbClr val="C00000">
              <a:alpha val="70000"/>
            </a:srgbClr>
          </a:solidFill>
        </p:spPr>
        <p:txBody>
          <a:bodyPr/>
          <a:lstStyle/>
          <a:p>
            <a:pPr algn="ctr"/>
            <a:r>
              <a:rPr lang="es-GT" dirty="0"/>
              <a:t>diciembre de 2010</a:t>
            </a:r>
            <a:endParaRPr lang="es-GT" dirty="0"/>
          </a:p>
        </p:txBody>
      </p:sp>
      <p:sp>
        <p:nvSpPr>
          <p:cNvPr id="3" name="Marcador de contenido 2"/>
          <p:cNvSpPr>
            <a:spLocks noGrp="1"/>
          </p:cNvSpPr>
          <p:nvPr>
            <p:ph idx="1"/>
          </p:nvPr>
        </p:nvSpPr>
        <p:spPr>
          <a:xfrm>
            <a:off x="884628" y="2301658"/>
            <a:ext cx="8534400" cy="3615267"/>
          </a:xfrm>
        </p:spPr>
        <p:txBody>
          <a:bodyPr/>
          <a:lstStyle/>
          <a:p>
            <a:r>
              <a:rPr lang="es-GT" dirty="0"/>
              <a:t>Capgemini adquiere proveedor de IT-</a:t>
            </a:r>
            <a:r>
              <a:rPr lang="es-GT" dirty="0" err="1"/>
              <a:t>Services</a:t>
            </a:r>
            <a:r>
              <a:rPr lang="es-GT" dirty="0"/>
              <a:t> alemán CS Consulting GmbH.</a:t>
            </a:r>
            <a:endParaRPr lang="es-GT" dirty="0"/>
          </a:p>
        </p:txBody>
      </p:sp>
    </p:spTree>
    <p:extLst>
      <p:ext uri="{BB962C8B-B14F-4D97-AF65-F5344CB8AC3E}">
        <p14:creationId xmlns:p14="http://schemas.microsoft.com/office/powerpoint/2010/main" val="98117374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7883" y="366269"/>
            <a:ext cx="8534400" cy="1507067"/>
          </a:xfrm>
          <a:solidFill>
            <a:srgbClr val="C00000">
              <a:alpha val="66000"/>
            </a:srgbClr>
          </a:solidFill>
        </p:spPr>
        <p:txBody>
          <a:bodyPr/>
          <a:lstStyle/>
          <a:p>
            <a:pPr algn="ctr"/>
            <a:r>
              <a:rPr lang="es-GT" dirty="0"/>
              <a:t>febrero de 2011</a:t>
            </a:r>
            <a:endParaRPr lang="es-GT" dirty="0"/>
          </a:p>
        </p:txBody>
      </p:sp>
      <p:sp>
        <p:nvSpPr>
          <p:cNvPr id="3" name="Marcador de contenido 2"/>
          <p:cNvSpPr>
            <a:spLocks noGrp="1"/>
          </p:cNvSpPr>
          <p:nvPr>
            <p:ph idx="1"/>
          </p:nvPr>
        </p:nvSpPr>
        <p:spPr>
          <a:xfrm>
            <a:off x="872103" y="2364634"/>
            <a:ext cx="8534400" cy="3615267"/>
          </a:xfrm>
        </p:spPr>
        <p:txBody>
          <a:bodyPr/>
          <a:lstStyle/>
          <a:p>
            <a:r>
              <a:rPr lang="es-GT" dirty="0"/>
              <a:t>la Autoridad de Policía de Cheshire firmó un acuerdo marco con Capgemini para servicios de TI para apoyar las actividades de back-office policial. El marco incluiría la tecnología para permitir a los servicios compartidos. Se espera que genere un ahorro de £ 40 millones para la policía de Cheshire en diez años</a:t>
            </a:r>
            <a:r>
              <a:rPr lang="es-GT" dirty="0" smtClean="0"/>
              <a:t>.</a:t>
            </a:r>
          </a:p>
          <a:p>
            <a:endParaRPr lang="es-GT" dirty="0"/>
          </a:p>
          <a:p>
            <a:r>
              <a:rPr lang="es-GT" dirty="0"/>
              <a:t>Capgemini consiguió un contrato de tres años 63 millones dólares para prestar apoyo a los </a:t>
            </a:r>
            <a:r>
              <a:rPr lang="es-GT" dirty="0">
                <a:hlinkClick r:id="rId2" tooltip="Contadores inteligentes (aún no redactado)"/>
              </a:rPr>
              <a:t>contadores inteligentes</a:t>
            </a:r>
            <a:r>
              <a:rPr lang="es-GT" dirty="0"/>
              <a:t> para utilidad de Canadá </a:t>
            </a:r>
            <a:r>
              <a:rPr lang="es-GT" dirty="0">
                <a:hlinkClick r:id="rId3" tooltip="BC Hydro (aún no redactado)"/>
              </a:rPr>
              <a:t>BC Hydro</a:t>
            </a:r>
            <a:r>
              <a:rPr lang="es-GT" dirty="0"/>
              <a:t> en la Columbia Británica.</a:t>
            </a:r>
            <a:endParaRPr lang="es-GT" dirty="0"/>
          </a:p>
        </p:txBody>
      </p:sp>
    </p:spTree>
    <p:extLst>
      <p:ext uri="{BB962C8B-B14F-4D97-AF65-F5344CB8AC3E}">
        <p14:creationId xmlns:p14="http://schemas.microsoft.com/office/powerpoint/2010/main" val="2922648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0"/>
                                        <p:tgtEl>
                                          <p:spTgt spid="3">
                                            <p:txEl>
                                              <p:pRg st="2" end="2"/>
                                            </p:txEl>
                                          </p:spTgt>
                                        </p:tgtEl>
                                      </p:cBhvr>
                                    </p:animEffect>
                                    <p:anim calcmode="lin" valueType="num">
                                      <p:cBhvr>
                                        <p:cTn id="15"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62098" y="476587"/>
            <a:ext cx="8534400" cy="1507067"/>
          </a:xfrm>
          <a:gradFill>
            <a:gsLst>
              <a:gs pos="10000">
                <a:srgbClr val="C00000">
                  <a:lumMod val="65000"/>
                  <a:lumOff val="35000"/>
                  <a:alpha val="82000"/>
                </a:srgbClr>
              </a:gs>
              <a:gs pos="100000">
                <a:schemeClr val="bg2">
                  <a:shade val="96000"/>
                  <a:satMod val="120000"/>
                  <a:lumMod val="90000"/>
                </a:schemeClr>
              </a:gs>
            </a:gsLst>
            <a:lin ang="6120000" scaled="1"/>
          </a:gradFill>
          <a:effectLst>
            <a:glow rad="381000">
              <a:srgbClr val="C00000">
                <a:alpha val="40000"/>
              </a:srgbClr>
            </a:glow>
            <a:outerShdw blurRad="508000" dist="469900" dir="18000000" sx="86000" sy="86000" algn="ctr" rotWithShape="0">
              <a:srgbClr val="000000">
                <a:alpha val="27000"/>
              </a:srgbClr>
            </a:outerShdw>
            <a:softEdge rad="279400"/>
          </a:effectLst>
        </p:spPr>
        <p:txBody>
          <a:bodyPr/>
          <a:lstStyle/>
          <a:p>
            <a:pPr algn="ctr"/>
            <a:r>
              <a:rPr lang="es-GT" dirty="0"/>
              <a:t> 1973</a:t>
            </a:r>
            <a:endParaRPr lang="es-GT" dirty="0"/>
          </a:p>
        </p:txBody>
      </p:sp>
      <p:sp>
        <p:nvSpPr>
          <p:cNvPr id="3" name="Marcador de contenido 2"/>
          <p:cNvSpPr>
            <a:spLocks noGrp="1"/>
          </p:cNvSpPr>
          <p:nvPr>
            <p:ph idx="1"/>
          </p:nvPr>
        </p:nvSpPr>
        <p:spPr>
          <a:xfrm>
            <a:off x="1059993" y="2289131"/>
            <a:ext cx="8534400" cy="3615267"/>
          </a:xfrm>
        </p:spPr>
        <p:txBody>
          <a:bodyPr/>
          <a:lstStyle/>
          <a:p>
            <a:r>
              <a:rPr lang="es-GT" dirty="0"/>
              <a:t>Sogeti adquirió una participación mayoritaria en su principal competidor europeo de servicios de TI, CAP (Centro de Análisis y programación).</a:t>
            </a:r>
            <a:endParaRPr lang="es-GT" dirty="0"/>
          </a:p>
        </p:txBody>
      </p:sp>
    </p:spTree>
    <p:extLst>
      <p:ext uri="{BB962C8B-B14F-4D97-AF65-F5344CB8AC3E}">
        <p14:creationId xmlns:p14="http://schemas.microsoft.com/office/powerpoint/2010/main" val="2198126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70275" y="491089"/>
            <a:ext cx="8534400" cy="1507067"/>
          </a:xfrm>
          <a:solidFill>
            <a:srgbClr val="C00000">
              <a:alpha val="74000"/>
            </a:srgbClr>
          </a:solidFill>
        </p:spPr>
        <p:txBody>
          <a:bodyPr/>
          <a:lstStyle/>
          <a:p>
            <a:pPr algn="ctr"/>
            <a:r>
              <a:rPr lang="es-GT" dirty="0"/>
              <a:t>marzo de 2011</a:t>
            </a:r>
            <a:endParaRPr lang="es-GT" dirty="0"/>
          </a:p>
        </p:txBody>
      </p:sp>
      <p:sp>
        <p:nvSpPr>
          <p:cNvPr id="3" name="Marcador de contenido 2"/>
          <p:cNvSpPr>
            <a:spLocks noGrp="1"/>
          </p:cNvSpPr>
          <p:nvPr>
            <p:ph idx="1"/>
          </p:nvPr>
        </p:nvSpPr>
        <p:spPr>
          <a:xfrm>
            <a:off x="884629" y="2163872"/>
            <a:ext cx="8534400" cy="3615267"/>
          </a:xfrm>
        </p:spPr>
        <p:txBody>
          <a:bodyPr/>
          <a:lstStyle/>
          <a:p>
            <a:r>
              <a:rPr lang="es-GT" dirty="0"/>
              <a:t> Capgemini aseguró un contrato £ 100 millones con BAA a toma de posesión de sus "servicios de TI fundamentales.</a:t>
            </a:r>
            <a:endParaRPr lang="es-GT" dirty="0"/>
          </a:p>
        </p:txBody>
      </p:sp>
    </p:spTree>
    <p:extLst>
      <p:ext uri="{BB962C8B-B14F-4D97-AF65-F5344CB8AC3E}">
        <p14:creationId xmlns:p14="http://schemas.microsoft.com/office/powerpoint/2010/main" val="366212555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5743" y="345172"/>
            <a:ext cx="8534400" cy="1507067"/>
          </a:xfrm>
          <a:solidFill>
            <a:srgbClr val="C00000">
              <a:alpha val="68000"/>
            </a:srgbClr>
          </a:solidFill>
        </p:spPr>
        <p:txBody>
          <a:bodyPr/>
          <a:lstStyle/>
          <a:p>
            <a:pPr algn="ctr"/>
            <a:r>
              <a:rPr lang="es-GT" dirty="0"/>
              <a:t>abril de 2011</a:t>
            </a:r>
            <a:endParaRPr lang="es-GT" dirty="0"/>
          </a:p>
        </p:txBody>
      </p:sp>
      <p:sp>
        <p:nvSpPr>
          <p:cNvPr id="3" name="Marcador de contenido 2"/>
          <p:cNvSpPr>
            <a:spLocks noGrp="1"/>
          </p:cNvSpPr>
          <p:nvPr>
            <p:ph idx="1"/>
          </p:nvPr>
        </p:nvSpPr>
        <p:spPr>
          <a:xfrm>
            <a:off x="784421" y="2126293"/>
            <a:ext cx="8534400" cy="3615267"/>
          </a:xfrm>
        </p:spPr>
        <p:txBody>
          <a:bodyPr/>
          <a:lstStyle/>
          <a:p>
            <a:r>
              <a:rPr lang="es-GT" dirty="0"/>
              <a:t>Capgemini adquirió dos empresas francesas, Artesys, un proveedor de oferta de infraestructura de TI, y Avantias, un proveedor de gestión de contenidos empresariales a las empresas.</a:t>
            </a:r>
            <a:endParaRPr lang="es-GT" dirty="0"/>
          </a:p>
        </p:txBody>
      </p:sp>
    </p:spTree>
    <p:extLst>
      <p:ext uri="{BB962C8B-B14F-4D97-AF65-F5344CB8AC3E}">
        <p14:creationId xmlns:p14="http://schemas.microsoft.com/office/powerpoint/2010/main" val="27714592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67198" y="315285"/>
            <a:ext cx="8534400" cy="1507067"/>
          </a:xfrm>
          <a:solidFill>
            <a:srgbClr val="C00000">
              <a:alpha val="78000"/>
            </a:srgbClr>
          </a:solidFill>
        </p:spPr>
        <p:txBody>
          <a:bodyPr/>
          <a:lstStyle/>
          <a:p>
            <a:pPr algn="ctr"/>
            <a:r>
              <a:rPr lang="es-GT" dirty="0"/>
              <a:t> junio de 2011</a:t>
            </a:r>
            <a:endParaRPr lang="es-GT" dirty="0"/>
          </a:p>
        </p:txBody>
      </p:sp>
      <p:sp>
        <p:nvSpPr>
          <p:cNvPr id="3" name="Marcador de contenido 2"/>
          <p:cNvSpPr>
            <a:spLocks noGrp="1"/>
          </p:cNvSpPr>
          <p:nvPr>
            <p:ph idx="1"/>
          </p:nvPr>
        </p:nvSpPr>
        <p:spPr>
          <a:xfrm>
            <a:off x="809472" y="2201450"/>
            <a:ext cx="8534400" cy="3615267"/>
          </a:xfrm>
        </p:spPr>
        <p:txBody>
          <a:bodyPr/>
          <a:lstStyle/>
          <a:p>
            <a:r>
              <a:rPr lang="es-GT" dirty="0"/>
              <a:t>Capgemini finalizó su adquisición de Prosodie, el operador de servicios multicanal</a:t>
            </a:r>
            <a:r>
              <a:rPr lang="es-GT" dirty="0" smtClean="0"/>
              <a:t>.</a:t>
            </a:r>
          </a:p>
          <a:p>
            <a:r>
              <a:rPr lang="es-GT" dirty="0"/>
              <a:t>Capgemini ha completado su primera adquisición en China, Praxis Technology, un especialista de la industria de servicios públicos</a:t>
            </a:r>
            <a:r>
              <a:rPr lang="es-GT" dirty="0" smtClean="0"/>
              <a:t>.</a:t>
            </a:r>
          </a:p>
          <a:p>
            <a:r>
              <a:rPr lang="es-GT" dirty="0"/>
              <a:t>Capgemini adquirió el proveedor de servicios de TI italiana AIVE Grupo.</a:t>
            </a:r>
            <a:endParaRPr lang="es-GT" dirty="0"/>
          </a:p>
        </p:txBody>
      </p:sp>
    </p:spTree>
    <p:extLst>
      <p:ext uri="{BB962C8B-B14F-4D97-AF65-F5344CB8AC3E}">
        <p14:creationId xmlns:p14="http://schemas.microsoft.com/office/powerpoint/2010/main" val="38948870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3788" y="423406"/>
            <a:ext cx="8534400" cy="1507067"/>
          </a:xfrm>
          <a:solidFill>
            <a:srgbClr val="C00000">
              <a:alpha val="60000"/>
            </a:srgbClr>
          </a:solidFill>
        </p:spPr>
        <p:txBody>
          <a:bodyPr/>
          <a:lstStyle/>
          <a:p>
            <a:pPr algn="ctr"/>
            <a:r>
              <a:rPr lang="es-GT" dirty="0"/>
              <a:t>mayo de 2014</a:t>
            </a:r>
            <a:endParaRPr lang="es-GT" dirty="0"/>
          </a:p>
        </p:txBody>
      </p:sp>
      <p:sp>
        <p:nvSpPr>
          <p:cNvPr id="3" name="Marcador de contenido 2"/>
          <p:cNvSpPr>
            <a:spLocks noGrp="1"/>
          </p:cNvSpPr>
          <p:nvPr>
            <p:ph idx="1"/>
          </p:nvPr>
        </p:nvSpPr>
        <p:spPr>
          <a:xfrm>
            <a:off x="1899236" y="2392472"/>
            <a:ext cx="8534400" cy="3837604"/>
          </a:xfrm>
        </p:spPr>
        <p:txBody>
          <a:bodyPr/>
          <a:lstStyle/>
          <a:p>
            <a:r>
              <a:rPr lang="es-GT" dirty="0"/>
              <a:t>Capgemini ha anunciado la adquisición de Sistemas y productos basados en Irving, Texas Estratégicos Corp. (SSP), un proveedor de soluciones para la industria del petróleo y del gas.</a:t>
            </a:r>
            <a:endParaRPr lang="es-GT" dirty="0"/>
          </a:p>
        </p:txBody>
      </p:sp>
    </p:spTree>
    <p:extLst>
      <p:ext uri="{BB962C8B-B14F-4D97-AF65-F5344CB8AC3E}">
        <p14:creationId xmlns:p14="http://schemas.microsoft.com/office/powerpoint/2010/main" val="261616132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3"/>
                                        </p:tgtEl>
                                        <p:attrNameLst>
                                          <p:attrName>stroke.color</p:attrName>
                                        </p:attrNameLst>
                                      </p:cBhvr>
                                      <p:to>
                                        <a:schemeClr val="accent2"/>
                                      </p:to>
                                    </p:animClr>
                                    <p:set>
                                      <p:cBhvr>
                                        <p:cTn id="7" dur="2000" fill="hold"/>
                                        <p:tgtEl>
                                          <p:spTgt spid="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3622" y="499660"/>
            <a:ext cx="8534400" cy="1507067"/>
          </a:xfrm>
          <a:solidFill>
            <a:srgbClr val="C10B0F"/>
          </a:solidFill>
          <a:effectLst>
            <a:glow rad="330200">
              <a:srgbClr val="C00000">
                <a:alpha val="40000"/>
              </a:srgbClr>
            </a:glow>
            <a:outerShdw blurRad="876300" dist="2527300" dir="21540000" sx="1000" sy="1000" algn="ctr" rotWithShape="0">
              <a:srgbClr val="C00000">
                <a:alpha val="33000"/>
              </a:srgbClr>
            </a:outerShdw>
            <a:reflection blurRad="419100" stA="95000" endPos="38000" dist="63500" dir="5400000" sy="-100000" algn="bl" rotWithShape="0"/>
          </a:effectLst>
        </p:spPr>
        <p:txBody>
          <a:bodyPr/>
          <a:lstStyle/>
          <a:p>
            <a:pPr algn="ctr"/>
            <a:r>
              <a:rPr lang="es-GT" dirty="0"/>
              <a:t>1974</a:t>
            </a:r>
            <a:endParaRPr lang="es-GT" dirty="0"/>
          </a:p>
        </p:txBody>
      </p:sp>
      <p:sp>
        <p:nvSpPr>
          <p:cNvPr id="3" name="Marcador de contenido 2"/>
          <p:cNvSpPr>
            <a:spLocks noGrp="1"/>
          </p:cNvSpPr>
          <p:nvPr>
            <p:ph idx="1"/>
          </p:nvPr>
        </p:nvSpPr>
        <p:spPr>
          <a:xfrm>
            <a:off x="684212" y="2339236"/>
            <a:ext cx="8534400" cy="3615267"/>
          </a:xfrm>
        </p:spPr>
        <p:txBody>
          <a:bodyPr/>
          <a:lstStyle/>
          <a:p>
            <a:r>
              <a:rPr lang="es-GT" dirty="0"/>
              <a:t>adquirió Gemini Sogeti Computadoras Systems, una empresa estadounidense con sede en Nueva </a:t>
            </a:r>
            <a:r>
              <a:rPr lang="es-GT" dirty="0" smtClean="0"/>
              <a:t>York.</a:t>
            </a:r>
            <a:endParaRPr lang="es-GT" dirty="0"/>
          </a:p>
        </p:txBody>
      </p:sp>
    </p:spTree>
    <p:extLst>
      <p:ext uri="{BB962C8B-B14F-4D97-AF65-F5344CB8AC3E}">
        <p14:creationId xmlns:p14="http://schemas.microsoft.com/office/powerpoint/2010/main" val="40277080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grpId="0" nodeType="clickEffect">
                                  <p:stCondLst>
                                    <p:cond delay="0"/>
                                  </p:stCondLst>
                                  <p:childTnLst>
                                    <p:animRot by="21600000">
                                      <p:cBhvr>
                                        <p:cTn id="24" dur="2000" fill="hold"/>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98612" y="303639"/>
            <a:ext cx="8534400" cy="1507067"/>
          </a:xfrm>
          <a:solidFill>
            <a:srgbClr val="C00000"/>
          </a:solidFill>
          <a:effectLst>
            <a:glow rad="228600">
              <a:srgbClr val="C10B0F">
                <a:alpha val="67000"/>
              </a:srgbClr>
            </a:glow>
            <a:outerShdw blurRad="850900" dist="622300" dir="20460000" sx="52000" sy="52000" algn="ctr" rotWithShape="0">
              <a:srgbClr val="000000">
                <a:alpha val="84000"/>
              </a:srgbClr>
            </a:outerShdw>
            <a:reflection stA="89000" endPos="18000" dist="50800" dir="5400000" sy="-100000" algn="bl" rotWithShape="0"/>
          </a:effectLst>
        </p:spPr>
        <p:txBody>
          <a:bodyPr/>
          <a:lstStyle/>
          <a:p>
            <a:pPr algn="ctr"/>
            <a:r>
              <a:rPr lang="es-GT" dirty="0"/>
              <a:t>1975</a:t>
            </a:r>
            <a:endParaRPr lang="es-GT" dirty="0"/>
          </a:p>
        </p:txBody>
      </p:sp>
      <p:sp>
        <p:nvSpPr>
          <p:cNvPr id="3" name="Marcador de contenido 2"/>
          <p:cNvSpPr>
            <a:spLocks noGrp="1"/>
          </p:cNvSpPr>
          <p:nvPr>
            <p:ph idx="1"/>
          </p:nvPr>
        </p:nvSpPr>
        <p:spPr>
          <a:xfrm>
            <a:off x="922207" y="2289131"/>
            <a:ext cx="8534400" cy="3615267"/>
          </a:xfrm>
        </p:spPr>
        <p:txBody>
          <a:bodyPr/>
          <a:lstStyle/>
          <a:p>
            <a:r>
              <a:rPr lang="es-GT" dirty="0"/>
              <a:t>después de haber hecho dos grandes adquisiciones de la PAC y Gemini Sistemas Informáticos, y tras la resolución de una disputa con el nombre similar CAP </a:t>
            </a:r>
            <a:r>
              <a:rPr lang="es-GT" dirty="0">
                <a:hlinkClick r:id="rId2" tooltip="Reino Unido"/>
              </a:rPr>
              <a:t>Reino Unido</a:t>
            </a:r>
            <a:r>
              <a:rPr lang="es-GT" dirty="0"/>
              <a:t> sobre el uso internacional de la denominación «PAC», Sogeti se renombró como CAP Gemini </a:t>
            </a:r>
            <a:r>
              <a:rPr lang="es-GT" dirty="0" smtClean="0"/>
              <a:t>Sogeti.</a:t>
            </a:r>
            <a:endParaRPr lang="es-GT" dirty="0"/>
          </a:p>
        </p:txBody>
      </p:sp>
    </p:spTree>
    <p:extLst>
      <p:ext uri="{BB962C8B-B14F-4D97-AF65-F5344CB8AC3E}">
        <p14:creationId xmlns:p14="http://schemas.microsoft.com/office/powerpoint/2010/main" val="251432132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grpId="0" nodeType="clickEffect">
                                  <p:stCondLst>
                                    <p:cond delay="0"/>
                                  </p:stCondLst>
                                  <p:childTnLst>
                                    <p:animRot by="21600000">
                                      <p:cBhvr>
                                        <p:cTn id="14" dur="2000" fill="hold"/>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96415" y="368247"/>
            <a:ext cx="8534400" cy="1507067"/>
          </a:xfrm>
          <a:solidFill>
            <a:srgbClr val="C00000">
              <a:alpha val="66000"/>
            </a:srgbClr>
          </a:solidFill>
        </p:spPr>
        <p:txBody>
          <a:bodyPr/>
          <a:lstStyle/>
          <a:p>
            <a:pPr algn="ctr"/>
            <a:r>
              <a:rPr lang="es-GT" dirty="0"/>
              <a:t>1981</a:t>
            </a:r>
            <a:endParaRPr lang="es-GT" dirty="0"/>
          </a:p>
        </p:txBody>
      </p:sp>
      <p:sp>
        <p:nvSpPr>
          <p:cNvPr id="3" name="Marcador de contenido 2"/>
          <p:cNvSpPr>
            <a:spLocks noGrp="1"/>
          </p:cNvSpPr>
          <p:nvPr>
            <p:ph idx="1"/>
          </p:nvPr>
        </p:nvSpPr>
        <p:spPr>
          <a:xfrm>
            <a:off x="1335565" y="2353385"/>
            <a:ext cx="8534400" cy="3615267"/>
          </a:xfrm>
        </p:spPr>
        <p:txBody>
          <a:bodyPr/>
          <a:lstStyle/>
          <a:p>
            <a:r>
              <a:rPr lang="es-GT" dirty="0"/>
              <a:t>Cap Gemini Sogeti lanzó operaciones en Estados Unidos a raíz de la adquisición de la sede en Milwaukee DASD Corporation, especializada en la conversión de datos y el empleo de 500 personas en 20 sucursales en todo los EE.UU.. Tras esta adquisición, la operación de Estados Unidos era conocido como Cap Gemini </a:t>
            </a:r>
            <a:r>
              <a:rPr lang="es-GT" dirty="0" smtClean="0"/>
              <a:t>DASD.</a:t>
            </a:r>
            <a:endParaRPr lang="es-GT" dirty="0"/>
          </a:p>
        </p:txBody>
      </p:sp>
    </p:spTree>
    <p:extLst>
      <p:ext uri="{BB962C8B-B14F-4D97-AF65-F5344CB8AC3E}">
        <p14:creationId xmlns:p14="http://schemas.microsoft.com/office/powerpoint/2010/main" val="12330755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0" end="0"/>
                                            </p:txEl>
                                          </p:spTgt>
                                        </p:tgtEl>
                                      </p:cBhvr>
                                    </p:animEffect>
                                    <p:animScale>
                                      <p:cBhvr>
                                        <p:cTn id="12"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32247" y="643379"/>
            <a:ext cx="8534400" cy="1507067"/>
          </a:xfrm>
          <a:solidFill>
            <a:srgbClr val="C00000">
              <a:alpha val="74000"/>
            </a:srgbClr>
          </a:solidFill>
        </p:spPr>
        <p:txBody>
          <a:bodyPr/>
          <a:lstStyle/>
          <a:p>
            <a:pPr algn="ctr"/>
            <a:r>
              <a:rPr lang="es-GT" dirty="0"/>
              <a:t>1986</a:t>
            </a:r>
            <a:endParaRPr lang="es-GT" dirty="0"/>
          </a:p>
        </p:txBody>
      </p:sp>
      <p:sp>
        <p:nvSpPr>
          <p:cNvPr id="3" name="Marcador de contenido 2"/>
          <p:cNvSpPr>
            <a:spLocks noGrp="1"/>
          </p:cNvSpPr>
          <p:nvPr>
            <p:ph idx="1"/>
          </p:nvPr>
        </p:nvSpPr>
        <p:spPr>
          <a:xfrm>
            <a:off x="1147674" y="2464496"/>
            <a:ext cx="8534400" cy="3615267"/>
          </a:xfrm>
        </p:spPr>
        <p:txBody>
          <a:bodyPr/>
          <a:lstStyle/>
          <a:p>
            <a:r>
              <a:rPr lang="es-GT" dirty="0"/>
              <a:t>Cap Gemini Sogeti adquirió la división de consultoría de la estadounidense CGA ordenador para crear Cap Gemini América.</a:t>
            </a:r>
            <a:endParaRPr lang="es-GT" dirty="0"/>
          </a:p>
        </p:txBody>
      </p:sp>
    </p:spTree>
    <p:extLst>
      <p:ext uri="{BB962C8B-B14F-4D97-AF65-F5344CB8AC3E}">
        <p14:creationId xmlns:p14="http://schemas.microsoft.com/office/powerpoint/2010/main" val="415984805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547848" y="336162"/>
            <a:ext cx="8534400" cy="1507067"/>
          </a:xfrm>
          <a:solidFill>
            <a:srgbClr val="C00000">
              <a:alpha val="56000"/>
            </a:srgbClr>
          </a:solidFill>
        </p:spPr>
        <p:txBody>
          <a:bodyPr/>
          <a:lstStyle/>
          <a:p>
            <a:pPr algn="ctr"/>
            <a:r>
              <a:rPr lang="es-GT" dirty="0"/>
              <a:t>1991</a:t>
            </a:r>
            <a:endParaRPr lang="es-GT" dirty="0"/>
          </a:p>
        </p:txBody>
      </p:sp>
      <p:sp>
        <p:nvSpPr>
          <p:cNvPr id="3" name="Marcador de contenido 2"/>
          <p:cNvSpPr>
            <a:spLocks noGrp="1"/>
          </p:cNvSpPr>
          <p:nvPr>
            <p:ph idx="1"/>
          </p:nvPr>
        </p:nvSpPr>
        <p:spPr>
          <a:xfrm>
            <a:off x="1097571" y="2426918"/>
            <a:ext cx="8534400" cy="3615267"/>
          </a:xfrm>
        </p:spPr>
        <p:txBody>
          <a:bodyPr/>
          <a:lstStyle/>
          <a:p>
            <a:r>
              <a:rPr lang="es-GT" dirty="0"/>
              <a:t>Gemini Consulting se formó a través de la integración de las dos empresas de consultoría de gestión (Estados Investigación y el Grupo </a:t>
            </a:r>
            <a:r>
              <a:rPr lang="es-GT" dirty="0" smtClean="0"/>
              <a:t>MAC)</a:t>
            </a:r>
            <a:endParaRPr lang="es-GT" dirty="0"/>
          </a:p>
        </p:txBody>
      </p:sp>
    </p:spTree>
    <p:extLst>
      <p:ext uri="{BB962C8B-B14F-4D97-AF65-F5344CB8AC3E}">
        <p14:creationId xmlns:p14="http://schemas.microsoft.com/office/powerpoint/2010/main" val="8675194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2000"/>
                                        <p:tgtEl>
                                          <p:spTgt spid="3">
                                            <p:txEl>
                                              <p:pRg st="0" end="0"/>
                                            </p:txEl>
                                          </p:spTgt>
                                        </p:tgtEl>
                                      </p:cBhvr>
                                    </p:animEffect>
                                    <p:anim calcmode="lin" valueType="num">
                                      <p:cBhvr>
                                        <p:cTn id="2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61242" y="829732"/>
            <a:ext cx="8534400" cy="1507067"/>
          </a:xfrm>
          <a:solidFill>
            <a:srgbClr val="C00000">
              <a:alpha val="54000"/>
            </a:srgbClr>
          </a:solidFill>
          <a:effectLst>
            <a:glow rad="12700">
              <a:schemeClr val="accent1">
                <a:alpha val="40000"/>
              </a:schemeClr>
            </a:glow>
            <a:reflection blurRad="444500" endPos="0" dist="381000" dir="5400000" sy="-100000" algn="bl" rotWithShape="0"/>
          </a:effectLst>
        </p:spPr>
        <p:txBody>
          <a:bodyPr/>
          <a:lstStyle/>
          <a:p>
            <a:pPr algn="ctr"/>
            <a:r>
              <a:rPr lang="es-GT" dirty="0" smtClean="0"/>
              <a:t>1995</a:t>
            </a:r>
            <a:endParaRPr lang="es-GT" dirty="0"/>
          </a:p>
        </p:txBody>
      </p:sp>
      <p:sp>
        <p:nvSpPr>
          <p:cNvPr id="3" name="Marcador de contenido 2"/>
          <p:cNvSpPr>
            <a:spLocks noGrp="1"/>
          </p:cNvSpPr>
          <p:nvPr>
            <p:ph idx="1"/>
          </p:nvPr>
        </p:nvSpPr>
        <p:spPr>
          <a:xfrm>
            <a:off x="1661242" y="2336799"/>
            <a:ext cx="8534400" cy="3615267"/>
          </a:xfrm>
        </p:spPr>
        <p:txBody>
          <a:bodyPr/>
          <a:lstStyle/>
          <a:p>
            <a:r>
              <a:rPr lang="es-GT" dirty="0"/>
              <a:t>el </a:t>
            </a:r>
            <a:r>
              <a:rPr lang="es-GT" dirty="0">
                <a:hlinkClick r:id="rId2"/>
              </a:rPr>
              <a:t>Center for Business Innovation</a:t>
            </a:r>
            <a:r>
              <a:rPr lang="es-GT" dirty="0"/>
              <a:t> de Cap Gemini se transformó de un modelo universitario institucional para una capacidad de investigación en red bajo el liderazgo de su director </a:t>
            </a:r>
            <a:r>
              <a:rPr lang="es-GT" dirty="0">
                <a:hlinkClick r:id="rId3" tooltip="Christopher Meyer (autor) (aún no redactado)"/>
              </a:rPr>
              <a:t>Christopher Meyer (autor)</a:t>
            </a:r>
            <a:endParaRPr lang="es-GT" dirty="0"/>
          </a:p>
        </p:txBody>
      </p:sp>
    </p:spTree>
    <p:extLst>
      <p:ext uri="{BB962C8B-B14F-4D97-AF65-F5344CB8AC3E}">
        <p14:creationId xmlns:p14="http://schemas.microsoft.com/office/powerpoint/2010/main" val="259016658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2000" fill="hold"/>
                                        <p:tgtEl>
                                          <p:spTgt spid="3"/>
                                        </p:tgtEl>
                                        <p:attrNameLst>
                                          <p:attrName>stroke.color</p:attrName>
                                        </p:attrNameLst>
                                      </p:cBhvr>
                                      <p:to>
                                        <a:schemeClr val="accent2"/>
                                      </p:to>
                                    </p:animClr>
                                    <p:set>
                                      <p:cBhvr>
                                        <p:cTn id="12" dur="2000" fill="hold"/>
                                        <p:tgtEl>
                                          <p:spTgt spid="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80</TotalTime>
  <Words>667</Words>
  <Application>Microsoft Office PowerPoint</Application>
  <PresentationFormat>Panorámica</PresentationFormat>
  <Paragraphs>72</Paragraphs>
  <Slides>33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Adobe Arabic</vt:lpstr>
      <vt:lpstr>Arial</vt:lpstr>
      <vt:lpstr>Century Gothic</vt:lpstr>
      <vt:lpstr>Wingdings 3</vt:lpstr>
      <vt:lpstr>Sector</vt:lpstr>
      <vt:lpstr>Presentación de PowerPoint</vt:lpstr>
      <vt:lpstr>1 DE OCTUBRE DE 1967</vt:lpstr>
      <vt:lpstr> 1973</vt:lpstr>
      <vt:lpstr>1974</vt:lpstr>
      <vt:lpstr>1975</vt:lpstr>
      <vt:lpstr>1981</vt:lpstr>
      <vt:lpstr>1986</vt:lpstr>
      <vt:lpstr>1991</vt:lpstr>
      <vt:lpstr>1995</vt:lpstr>
      <vt:lpstr>1996 </vt:lpstr>
      <vt:lpstr> 2000</vt:lpstr>
      <vt:lpstr> 2002</vt:lpstr>
      <vt:lpstr> 2003</vt:lpstr>
      <vt:lpstr>abril de 2004</vt:lpstr>
      <vt:lpstr> verano de 2005</vt:lpstr>
      <vt:lpstr>agosto de 2006</vt:lpstr>
      <vt:lpstr> septiembre de 2006</vt:lpstr>
      <vt:lpstr>octubre de 2006</vt:lpstr>
      <vt:lpstr> 8 de febrero de 2007</vt:lpstr>
      <vt:lpstr>25 de julio de 2008</vt:lpstr>
      <vt:lpstr>octubre de 2008</vt:lpstr>
      <vt:lpstr>noviembre de 2008</vt:lpstr>
      <vt:lpstr>septiembre de 2009</vt:lpstr>
      <vt:lpstr> febrero de 2010</vt:lpstr>
      <vt:lpstr>junio de 2010</vt:lpstr>
      <vt:lpstr>septiembre de 2010</vt:lpstr>
      <vt:lpstr>noviembre de 2010</vt:lpstr>
      <vt:lpstr>diciembre de 2010</vt:lpstr>
      <vt:lpstr>febrero de 2011</vt:lpstr>
      <vt:lpstr>marzo de 2011</vt:lpstr>
      <vt:lpstr>abril de 2011</vt:lpstr>
      <vt:lpstr> junio de 2011</vt:lpstr>
      <vt:lpstr>mayo de 2014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CAPGEMINI</dc:title>
  <dc:creator>Estudiante</dc:creator>
  <cp:lastModifiedBy>Estudiante</cp:lastModifiedBy>
  <cp:revision>10</cp:revision>
  <dcterms:created xsi:type="dcterms:W3CDTF">2018-06-25T20:53:00Z</dcterms:created>
  <dcterms:modified xsi:type="dcterms:W3CDTF">2018-06-25T22:13:30Z</dcterms:modified>
</cp:coreProperties>
</file>