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86" r:id="rId8"/>
    <p:sldId id="266" r:id="rId9"/>
    <p:sldId id="267" r:id="rId10"/>
    <p:sldId id="268" r:id="rId11"/>
    <p:sldId id="271" r:id="rId12"/>
    <p:sldId id="273" r:id="rId13"/>
    <p:sldId id="274" r:id="rId14"/>
    <p:sldId id="276" r:id="rId15"/>
    <p:sldId id="278" r:id="rId16"/>
    <p:sldId id="280" r:id="rId17"/>
    <p:sldId id="284" r:id="rId18"/>
    <p:sldId id="285" r:id="rId19"/>
    <p:sldId id="288" r:id="rId20"/>
    <p:sldId id="289" r:id="rId21"/>
    <p:sldId id="290" r:id="rId22"/>
    <p:sldId id="292" r:id="rId23"/>
    <p:sldId id="295" r:id="rId24"/>
    <p:sldId id="296" r:id="rId25"/>
    <p:sldId id="300" r:id="rId26"/>
    <p:sldId id="297" r:id="rId27"/>
    <p:sldId id="298" r:id="rId28"/>
    <p:sldId id="299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Monte Carlo Methods &amp; The </a:t>
            </a:r>
            <a:r>
              <a:rPr lang="en-CA" dirty="0" err="1"/>
              <a:t>Ising</a:t>
            </a:r>
            <a:r>
              <a:rPr lang="en-CA" dirty="0"/>
              <a:t>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17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Condition of Ergodicity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Markov process should be able to reach any state of the system from any other state, if the simulation is run long enough.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Gives </a:t>
                </a:r>
                <a:r>
                  <a:rPr lang="en-CA" sz="4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restriction </a:t>
                </a:r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selecting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364" t="-2235" r="-23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82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Detailed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make the simulation “physically reasonable” (satisfying time-reversal symmetry), we make the overall rate of transitions from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equal to the rate of transitions from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den>
                    </m:f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364" t="-2235" r="-8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40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Acceptance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order to have the flexibility to construct a variety of Markov processes, we set:</a:t>
                </a:r>
              </a:p>
              <a:p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selection probability, and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acceptance probability.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den>
                    </m:f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CA" sz="4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CA" sz="4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den>
                    </m:f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364" t="-2235" r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0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Acceptance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order to have the flexibility to construct a variety of Markov processes, we set:</a:t>
                </a:r>
              </a:p>
              <a:p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selection probability, and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acceptance probability.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den>
                    </m:f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CA" sz="4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CA" sz="4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den>
                    </m:f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364" t="-2235" r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4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Metropolis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main requirements of an </a:t>
                </a:r>
                <a:r>
                  <a:rPr lang="en-CA" sz="4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Ising</a:t>
                </a:r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Model Monte Carlo Algorithm is to satisfy ergodicity and detailed balance.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Metropolis Algorithm, all the selection probabilities are the same: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4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364" t="-2235" r="-2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29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Metropolis Algorithm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" y="1404526"/>
                <a:ext cx="6560288" cy="45178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Detailed Balance:</a:t>
                </a:r>
              </a:p>
              <a:p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den>
                    </m:f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want to maximize acceptance ratio:</a:t>
                </a:r>
              </a:p>
              <a:p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C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CA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CA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CA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404526"/>
                <a:ext cx="6560288" cy="4517809"/>
              </a:xfrm>
              <a:prstGeom prst="rect">
                <a:avLst/>
              </a:prstGeom>
              <a:blipFill>
                <a:blip r:embed="rId2"/>
                <a:stretch>
                  <a:fillRect l="-1115" t="-13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842" y="1319466"/>
            <a:ext cx="5163158" cy="3763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545587" y="5222101"/>
                <a:ext cx="4320348" cy="14004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Comparing Metropolis acceptance ratio to:</a:t>
                </a:r>
              </a:p>
              <a:p>
                <a:pPr marL="0" indent="0">
                  <a:buNone/>
                </a:pPr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𝑧𝐽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CA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CA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587" y="5222101"/>
                <a:ext cx="4320348" cy="1400468"/>
              </a:xfrm>
              <a:prstGeom prst="rect">
                <a:avLst/>
              </a:prstGeom>
              <a:blipFill>
                <a:blip r:embed="rId4"/>
                <a:stretch>
                  <a:fillRect l="-2539" t="-7424" b="-48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68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Implementing Metropolis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404526"/>
            <a:ext cx="12067953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Pick a spin randomly</a:t>
            </a:r>
          </a:p>
          <a:p>
            <a:r>
              <a:rPr lang="en-CA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Flip it with acceptance ratio probability</a:t>
            </a:r>
          </a:p>
          <a:p>
            <a:r>
              <a:rPr lang="en-CA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 N times, where N is number of spins in the model (this is called a sweep)</a:t>
            </a:r>
          </a:p>
          <a:p>
            <a:r>
              <a:rPr lang="en-CA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 a lot of these sweeps until equilibrium is achieved</a:t>
            </a:r>
          </a:p>
        </p:txBody>
      </p:sp>
    </p:spTree>
    <p:extLst>
      <p:ext uri="{BB962C8B-B14F-4D97-AF65-F5344CB8AC3E}">
        <p14:creationId xmlns:p14="http://schemas.microsoft.com/office/powerpoint/2010/main" val="420814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Equilibration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404526"/>
            <a:ext cx="12067953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Run simulation for a decently long time (this is for 1.4 K):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99" y="2353658"/>
            <a:ext cx="6765077" cy="45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0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Consecutive data entries need to be separated by some interval of time to be independent from each other.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interval of time is known as the </a:t>
                </a:r>
                <a:r>
                  <a:rPr lang="en-CA" sz="4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correlation time </a:t>
                </a:r>
                <a14:m>
                  <m:oMath xmlns:m="http://schemas.openxmlformats.org/officeDocument/2006/math"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364" t="-2235" r="-25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62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Measurement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displaced autocorrelation function:</a:t>
                </a:r>
              </a:p>
              <a:p>
                <a14:m>
                  <m:oMath xmlns:m="http://schemas.openxmlformats.org/officeDocument/2006/math">
                    <m:r>
                      <a:rPr lang="en-CA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CA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4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sz="4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4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  <m:d>
                              <m:dPr>
                                <m:ctrlP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364" t="-2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65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Statistical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04526"/>
                <a:ext cx="12020204" cy="5453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</a:rPr>
                  <a:t>Master equation: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num>
                      <m:den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CA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3"/>
                                  </m:rP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nary>
                  </m:oMath>
                </a14:m>
                <a:endParaRPr lang="en-CA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</a:rPr>
                  <a:t>Probability Rule: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CA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</a:rPr>
                  <a:t>Expectation of quantity Q: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CA" sz="4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CA" sz="4400" dirty="0">
                  <a:latin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</a:endParaRPr>
              </a:p>
              <a:p>
                <a:endParaRPr lang="en-CA" sz="4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04526"/>
                <a:ext cx="12020204" cy="5453474"/>
              </a:xfrm>
              <a:blipFill>
                <a:blip r:embed="rId2"/>
                <a:stretch>
                  <a:fillRect l="-2028" t="-2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2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Measurement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5" y="1404526"/>
            <a:ext cx="7924322" cy="529625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1404526"/>
            <a:ext cx="4093535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N =100 spins</a:t>
            </a:r>
          </a:p>
          <a:p>
            <a:r>
              <a:rPr lang="en-CA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T = 1K</a:t>
            </a:r>
          </a:p>
        </p:txBody>
      </p:sp>
    </p:spTree>
    <p:extLst>
      <p:ext uri="{BB962C8B-B14F-4D97-AF65-F5344CB8AC3E}">
        <p14:creationId xmlns:p14="http://schemas.microsoft.com/office/powerpoint/2010/main" val="314047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 of the average of a directly measured quantity Q (e.g., magnetization, energy):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C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A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Bootstrap (for derived quantities like specific heat):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CA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162" t="-2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01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 of the average of a directly measured quantity Q (e.g., magnetization, energy):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C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A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Bootstrap (for derived quantities like specific heat):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CA" sz="4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4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p>
                            <m:r>
                              <a:rPr lang="en-CA" sz="4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CA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162" t="-2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776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Critical Regime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404526"/>
            <a:ext cx="12067953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Near T = 2.269K, the critical temperature, the 2D </a:t>
            </a:r>
            <a:r>
              <a:rPr lang="en-CA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Ising</a:t>
            </a:r>
            <a:r>
              <a:rPr lang="en-CA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Model undergoes a phase transition.</a:t>
            </a:r>
          </a:p>
          <a:p>
            <a:r>
              <a:rPr lang="en-CA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Below the critical temperature, the system is in the ferromagnetic phase, and a spontaneous magnetization occurs </a:t>
            </a:r>
          </a:p>
          <a:p>
            <a:r>
              <a:rPr lang="en-CA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Above the critical temperature, the thermal energy </a:t>
            </a:r>
            <a:r>
              <a:rPr lang="en-CA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kT</a:t>
            </a:r>
            <a:r>
              <a:rPr lang="en-CA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to flip a spin is larger than the spin-spin interaction J, leading to randomly oriented spins </a:t>
            </a:r>
          </a:p>
        </p:txBody>
      </p:sp>
    </p:spTree>
    <p:extLst>
      <p:ext uri="{BB962C8B-B14F-4D97-AF65-F5344CB8AC3E}">
        <p14:creationId xmlns:p14="http://schemas.microsoft.com/office/powerpoint/2010/main" val="202176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Critical Regime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Near the critical temperature, clusters of similarly oriented spins form, which get arbitrarily large in the limit of the critical temperature</a:t>
                </a:r>
              </a:p>
              <a:p>
                <a14:m>
                  <m:oMath xmlns:m="http://schemas.openxmlformats.org/officeDocument/2006/math">
                    <m:r>
                      <a:rPr lang="en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CA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C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C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length</m:t>
                    </m:r>
                    <m: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cluster</m:t>
                    </m:r>
                  </m:oMath>
                </a14:m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For metropolis, z = 2.17 (experimentally determined)</a:t>
                </a:r>
              </a:p>
              <a:p>
                <a:endParaRPr lang="en-CA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162" t="-2011" r="-20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151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Critical Regime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CA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 </a:t>
                </a:r>
                <a:r>
                  <a:rPr lang="en-CA" sz="4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ising</a:t>
                </a:r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array with Metropolis: </a:t>
                </a:r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162" t="-2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750" y="2298627"/>
            <a:ext cx="6760450" cy="45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71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Heat Bath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0" y="1404526"/>
                <a:ext cx="7357730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Commonly used for the Potts model (multi-spin magnetic models)</a:t>
                </a:r>
              </a:p>
              <a:p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sz="4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CA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sty m:val="p"/>
                              </m:rPr>
                              <a:rPr lang="el-G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sty m:val="p"/>
                              </m:rPr>
                              <a:rPr lang="el-G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m:rPr>
                                <m:sty m:val="p"/>
                              </m:rPr>
                              <a:rPr lang="el-G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CA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4526"/>
                <a:ext cx="7357730" cy="5453474"/>
              </a:xfrm>
              <a:prstGeom prst="rect">
                <a:avLst/>
              </a:prstGeom>
              <a:blipFill>
                <a:blip r:embed="rId2"/>
                <a:stretch>
                  <a:fillRect l="-1906" t="-20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22" y="1552354"/>
            <a:ext cx="5135678" cy="3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0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1D </a:t>
            </a:r>
            <a:r>
              <a:rPr lang="en-CA" sz="6000" b="1" dirty="0" err="1"/>
              <a:t>Ising</a:t>
            </a:r>
            <a:r>
              <a:rPr lang="en-CA" sz="6000" b="1" dirty="0"/>
              <a:t> with Metropolis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404526"/>
            <a:ext cx="12067953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274" y="2805056"/>
            <a:ext cx="3667078" cy="2501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53" y="2923007"/>
            <a:ext cx="3712726" cy="24165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2399" y="1556926"/>
            <a:ext cx="12067953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CA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100 spins, measurements taken every 50 sweeps: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744" y="2805056"/>
            <a:ext cx="3814659" cy="250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0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54819" cy="1400530"/>
          </a:xfrm>
        </p:spPr>
        <p:txBody>
          <a:bodyPr/>
          <a:lstStyle/>
          <a:p>
            <a:r>
              <a:rPr lang="en-CA" sz="6000" b="1" dirty="0"/>
              <a:t>2D </a:t>
            </a:r>
            <a:r>
              <a:rPr lang="en-CA" sz="6000" b="1" dirty="0" err="1"/>
              <a:t>Ising</a:t>
            </a:r>
            <a:r>
              <a:rPr lang="en-CA" sz="6000" b="1" dirty="0"/>
              <a:t> with Metropolis, Heat Bath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404526"/>
            <a:ext cx="12067953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72516"/>
            <a:ext cx="3774559" cy="2640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11" y="2670222"/>
            <a:ext cx="3799148" cy="2642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013" y="2670222"/>
            <a:ext cx="3636987" cy="26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45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54819" cy="1400530"/>
          </a:xfrm>
        </p:spPr>
        <p:txBody>
          <a:bodyPr/>
          <a:lstStyle/>
          <a:p>
            <a:r>
              <a:rPr lang="en-CA" sz="6000" b="1" dirty="0"/>
              <a:t>2D </a:t>
            </a:r>
            <a:r>
              <a:rPr lang="en-CA" sz="6000" b="1" dirty="0" err="1"/>
              <a:t>Ising</a:t>
            </a:r>
            <a:r>
              <a:rPr lang="en-CA" sz="6000" b="1" dirty="0"/>
              <a:t> Specific Heat Peak with array length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404526"/>
            <a:ext cx="12067953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CA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50" y="2381693"/>
            <a:ext cx="6620850" cy="44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1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04526"/>
                <a:ext cx="12020204" cy="54534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</a:rPr>
                  <a:t>Equilibrium occupation probabilities: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CA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4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CA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CA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</a:rPr>
                  <a:t>In thermal equilibrium with reservoir: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sup>
                    </m:sSup>
                  </m:oMath>
                </a14:m>
                <a:endParaRPr lang="en-CA" sz="4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</a:rPr>
                  <a:t>Partition Function:</a:t>
                </a:r>
              </a:p>
              <a:p>
                <a:r>
                  <a:rPr lang="en-CA" sz="4400" dirty="0"/>
                  <a:t>Z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sup>
                        </m:sSup>
                      </m:e>
                    </m:nary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CA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CA" sz="4400" dirty="0">
                    <a:latin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sz="44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400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den>
                    </m:f>
                  </m:oMath>
                </a14:m>
                <a:endParaRPr lang="en-CA" sz="4400" dirty="0">
                  <a:latin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</a:endParaRPr>
              </a:p>
              <a:p>
                <a:endParaRPr lang="en-CA" sz="4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04526"/>
                <a:ext cx="12020204" cy="5453474"/>
              </a:xfrm>
              <a:blipFill>
                <a:blip r:embed="rId2"/>
                <a:stretch>
                  <a:fillRect l="-2028" t="-3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04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Important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04526"/>
                <a:ext cx="8420986" cy="5453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600" u="sng" dirty="0">
                    <a:latin typeface="Cambria Math" panose="02040503050406030204" pitchFamily="18" charset="0"/>
                  </a:rPr>
                  <a:t>Expectation of quantity Q: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CA" sz="3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sup>
                    </m:sSup>
                  </m:oMath>
                </a14:m>
                <a:endParaRPr lang="en-CA" sz="3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3600" u="sng" dirty="0">
                    <a:latin typeface="Cambria Math" panose="02040503050406030204" pitchFamily="18" charset="0"/>
                  </a:rPr>
                  <a:t>Then the internal energy is:</a:t>
                </a:r>
              </a:p>
              <a:p>
                <a:r>
                  <a:rPr lang="en-CA" sz="3600" b="0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CA" sz="3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CA" sz="3600" dirty="0">
                  <a:latin typeface="Cambria Math" panose="02040503050406030204" pitchFamily="18" charset="0"/>
                </a:endParaRPr>
              </a:p>
              <a:p>
                <a:r>
                  <a:rPr lang="en-CA" sz="3600" dirty="0">
                    <a:ea typeface="Cambria Math" panose="020405030504060302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CA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C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CA" sz="36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CA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𝜕𝛽</m:t>
                        </m:r>
                      </m:den>
                    </m:f>
                  </m:oMath>
                </a14:m>
                <a:endParaRPr lang="en-CA" sz="3600" dirty="0">
                  <a:latin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</a:endParaRPr>
              </a:p>
              <a:p>
                <a:endParaRPr lang="en-CA" sz="4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04526"/>
                <a:ext cx="8420986" cy="5453474"/>
              </a:xfrm>
              <a:blipFill>
                <a:blip r:embed="rId2"/>
                <a:stretch>
                  <a:fillRect l="-2172" t="-16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880344" y="3929243"/>
                <a:ext cx="7081283" cy="19399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en-CA" sz="4400" u="sng" dirty="0">
                    <a:latin typeface="Cambria Math" panose="02040503050406030204" pitchFamily="18" charset="0"/>
                  </a:rPr>
                  <a:t>Specific Heat:</a:t>
                </a:r>
              </a:p>
              <a:p>
                <a:r>
                  <a:rPr lang="en-CA" sz="4400" dirty="0"/>
                  <a:t>C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CA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CA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CA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𝑙𝑜𝑔𝑍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4400" dirty="0">
                  <a:latin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</a:endParaRPr>
              </a:p>
              <a:p>
                <a:endParaRPr lang="en-CA" sz="4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44" y="3929243"/>
                <a:ext cx="7081283" cy="1939929"/>
              </a:xfrm>
              <a:prstGeom prst="rect">
                <a:avLst/>
              </a:prstGeom>
              <a:blipFill>
                <a:blip r:embed="rId3"/>
                <a:stretch>
                  <a:fillRect l="-2756" t="-78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Energy Fluctuations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" y="1404526"/>
                <a:ext cx="12067953" cy="54534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600" u="sng" dirty="0">
                    <a:latin typeface="Cambria Math" panose="02040503050406030204" pitchFamily="18" charset="0"/>
                  </a:rPr>
                  <a:t>We can determine the standard deviation of energy: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CA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CA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CA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C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3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600" b="0" dirty="0"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3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−[</m:t>
                        </m:r>
                        <m:f>
                          <m:f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  <m:f>
                          <m:f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𝜕𝛽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CA" sz="3600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CA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36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𝑙𝑜𝑔𝑍</m:t>
                        </m:r>
                      </m:num>
                      <m:den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3600" u="sng" dirty="0">
                    <a:latin typeface="Cambria Math" panose="02040503050406030204" pitchFamily="18" charset="0"/>
                  </a:rPr>
                  <a:t>We note that:</a:t>
                </a:r>
              </a:p>
              <a:p>
                <a:r>
                  <a:rPr lang="en-CA" sz="3600" dirty="0"/>
                  <a:t>C = </a:t>
                </a:r>
                <a14:m>
                  <m:oMath xmlns:m="http://schemas.openxmlformats.org/officeDocument/2006/math">
                    <m:r>
                      <a:rPr lang="en-CA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3600" dirty="0"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CA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CA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3600" dirty="0">
                  <a:latin typeface="Cambria Math" panose="02040503050406030204" pitchFamily="18" charset="0"/>
                </a:endParaRPr>
              </a:p>
              <a:p>
                <a:endParaRPr lang="en-CA" sz="4400" dirty="0">
                  <a:latin typeface="Cambria Math" panose="02040503050406030204" pitchFamily="18" charset="0"/>
                </a:endParaRPr>
              </a:p>
              <a:p>
                <a:endParaRPr lang="en-CA" sz="4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404526"/>
                <a:ext cx="12067953" cy="5453474"/>
              </a:xfrm>
              <a:blipFill>
                <a:blip r:embed="rId2"/>
                <a:stretch>
                  <a:fillRect l="-1515" t="-16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2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The </a:t>
            </a:r>
            <a:r>
              <a:rPr lang="en-CA" sz="6000" b="1" dirty="0" err="1"/>
              <a:t>Ising</a:t>
            </a:r>
            <a:r>
              <a:rPr lang="en-CA" sz="6000" b="1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730" y="1882991"/>
            <a:ext cx="12067953" cy="5453474"/>
          </a:xfrm>
        </p:spPr>
        <p:txBody>
          <a:bodyPr>
            <a:normAutofit/>
          </a:bodyPr>
          <a:lstStyle/>
          <a:p>
            <a:endParaRPr lang="en-CA" sz="4400" dirty="0">
              <a:latin typeface="Cambria Math" panose="02040503050406030204" pitchFamily="18" charset="0"/>
            </a:endParaRPr>
          </a:p>
          <a:p>
            <a:endParaRPr lang="en-CA" sz="4400" dirty="0"/>
          </a:p>
        </p:txBody>
      </p:sp>
      <p:pic>
        <p:nvPicPr>
          <p:cNvPr id="1026" name="Picture 2" descr="Image result for ising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26" y="1962105"/>
            <a:ext cx="5457674" cy="389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Hamiltonian: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= -J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CA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CA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Partition Function: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nary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A" sz="44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Mean Magnetization: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num>
                      <m:den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4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4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3"/>
                <a:stretch>
                  <a:fillRect l="-2020" t="-34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39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1453"/>
            <a:ext cx="9404723" cy="1400530"/>
          </a:xfrm>
        </p:spPr>
        <p:txBody>
          <a:bodyPr/>
          <a:lstStyle/>
          <a:p>
            <a:r>
              <a:rPr lang="en-CA" sz="6000" b="1" dirty="0"/>
              <a:t>Goal of Simulation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-1" y="1404526"/>
            <a:ext cx="12067953" cy="5453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CA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Measure various thermodynamic quantities like energy, specific heat, and magnetization at certain temperatures.</a:t>
            </a:r>
          </a:p>
          <a:p>
            <a:pPr marL="0" indent="0">
              <a:buNone/>
            </a:pPr>
            <a:endParaRPr lang="en-CA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Instead of choosing M states so each state of system is as likely as the others, we choose states so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a:rPr lang="en-CA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den>
                    </m:f>
                    <m:r>
                      <a:rPr lang="en-CA" sz="4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CA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4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4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sub>
                        </m:sSub>
                        <m:r>
                          <a:rPr lang="en-CA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sz="4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kT</m:t>
                        </m:r>
                      </m:sup>
                    </m:sSup>
                  </m:oMath>
                </a14:m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being chosen. Then the estimator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the summation goes through the selected states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is done to prevent large inaccuracies in the data</a:t>
                </a:r>
              </a:p>
              <a:p>
                <a:pPr marL="0" indent="0">
                  <a:buNone/>
                </a:pPr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061" t="-2793" r="-2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7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000" b="1" dirty="0"/>
              <a:t>Markov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Monte Carlo simulations, the current state transitions to a new state by some mathematical formalism, called the Markov Process.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These Markov processes make up a </a:t>
                </a:r>
                <a:r>
                  <a:rPr lang="en-CA" sz="4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Markov Chain </a:t>
                </a:r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events. </a:t>
                </a:r>
              </a:p>
              <a:p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of state going from </a:t>
                </a:r>
                <a14:m>
                  <m:oMath xmlns:m="http://schemas.openxmlformats.org/officeDocument/2006/math">
                    <m:r>
                      <a:rPr lang="en-CA" sz="4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sz="4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sz="4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CA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CA" sz="4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CA" sz="4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  <m:sup/>
                      <m:e>
                        <m:r>
                          <a:rPr lang="en-CA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m:rPr>
                                <m:brk m:alnAt="23"/>
                              </m:rP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CA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nary>
                    <m:r>
                      <a:rPr lang="en-CA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CA" sz="4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404526"/>
                <a:ext cx="12067953" cy="5453474"/>
              </a:xfrm>
              <a:prstGeom prst="rect">
                <a:avLst/>
              </a:prstGeom>
              <a:blipFill>
                <a:blip r:embed="rId2"/>
                <a:stretch>
                  <a:fillRect l="-1364" t="-2235" r="-26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224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1823</TotalTime>
  <Words>592</Words>
  <Application>Microsoft Office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Century Gothic</vt:lpstr>
      <vt:lpstr>Wingdings 3</vt:lpstr>
      <vt:lpstr>Ion</vt:lpstr>
      <vt:lpstr>Monte Carlo Methods &amp; The Ising Model</vt:lpstr>
      <vt:lpstr>Statistical Mechanics</vt:lpstr>
      <vt:lpstr>Equilibrium</vt:lpstr>
      <vt:lpstr>Important Equations</vt:lpstr>
      <vt:lpstr>Energy Fluctuations</vt:lpstr>
      <vt:lpstr>The Ising Model</vt:lpstr>
      <vt:lpstr>Goal of Simulation</vt:lpstr>
      <vt:lpstr>Sampling</vt:lpstr>
      <vt:lpstr>Markov Process</vt:lpstr>
      <vt:lpstr>Condition of Ergodicity</vt:lpstr>
      <vt:lpstr>Detailed Balance</vt:lpstr>
      <vt:lpstr>Acceptance Ratios</vt:lpstr>
      <vt:lpstr>Acceptance Ratios</vt:lpstr>
      <vt:lpstr>Metropolis Algorithm</vt:lpstr>
      <vt:lpstr>Metropolis Algorithm 2</vt:lpstr>
      <vt:lpstr>Implementing Metropolis</vt:lpstr>
      <vt:lpstr>Equilibration</vt:lpstr>
      <vt:lpstr>Measurement</vt:lpstr>
      <vt:lpstr>Measurement 2</vt:lpstr>
      <vt:lpstr>Measurement 3</vt:lpstr>
      <vt:lpstr>Errors</vt:lpstr>
      <vt:lpstr>Errors</vt:lpstr>
      <vt:lpstr>Critical Regime</vt:lpstr>
      <vt:lpstr>Critical Regime 2</vt:lpstr>
      <vt:lpstr>Critical Regime 3</vt:lpstr>
      <vt:lpstr>Heat Bath Algorithm</vt:lpstr>
      <vt:lpstr>1D Ising with Metropolis</vt:lpstr>
      <vt:lpstr>2D Ising with Metropolis, Heat Bath</vt:lpstr>
      <vt:lpstr>2D Ising Specific Heat Peak with array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Methods &amp; The Ising Model</dc:title>
  <dc:creator>Andrey Remorov</dc:creator>
  <cp:lastModifiedBy>Andrey Remorov</cp:lastModifiedBy>
  <cp:revision>62</cp:revision>
  <dcterms:created xsi:type="dcterms:W3CDTF">2020-03-07T20:55:43Z</dcterms:created>
  <dcterms:modified xsi:type="dcterms:W3CDTF">2020-03-17T19:20:02Z</dcterms:modified>
</cp:coreProperties>
</file>