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57"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687" autoAdjust="0"/>
  </p:normalViewPr>
  <p:slideViewPr>
    <p:cSldViewPr snapToGrid="0">
      <p:cViewPr varScale="1">
        <p:scale>
          <a:sx n="102" d="100"/>
          <a:sy n="102" d="100"/>
        </p:scale>
        <p:origin x="8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9A900-5908-46F9-99F3-BDFC5F45FB96}" type="datetimeFigureOut">
              <a:rPr lang="en-US" smtClean="0"/>
              <a:t>8/1/2019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19CBF-426E-4727-A3AE-30D7B44D8BD7}" type="slidenum">
              <a:rPr lang="en-US" smtClean="0"/>
              <a:t>‹#›</a:t>
            </a:fld>
            <a:endParaRPr lang="en-US"/>
          </a:p>
        </p:txBody>
      </p:sp>
    </p:spTree>
    <p:extLst>
      <p:ext uri="{BB962C8B-B14F-4D97-AF65-F5344CB8AC3E}">
        <p14:creationId xmlns:p14="http://schemas.microsoft.com/office/powerpoint/2010/main" val="576208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Group_by</a:t>
            </a:r>
            <a:r>
              <a:rPr lang="en-US" dirty="0" smtClean="0"/>
              <a:t> STATE</a:t>
            </a:r>
          </a:p>
          <a:p>
            <a:r>
              <a:rPr lang="en-US" dirty="0" smtClean="0"/>
              <a:t>Data labels added manually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5A19CBF-426E-4727-A3AE-30D7B44D8BD7}" type="slidenum">
              <a:rPr lang="en-US" smtClean="0"/>
              <a:t>7</a:t>
            </a:fld>
            <a:endParaRPr lang="en-US"/>
          </a:p>
        </p:txBody>
      </p:sp>
    </p:spTree>
    <p:extLst>
      <p:ext uri="{BB962C8B-B14F-4D97-AF65-F5344CB8AC3E}">
        <p14:creationId xmlns:p14="http://schemas.microsoft.com/office/powerpoint/2010/main" val="227715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Group_by</a:t>
            </a:r>
            <a:r>
              <a:rPr lang="en-US" baseline="0" dirty="0" smtClean="0"/>
              <a:t> weather </a:t>
            </a:r>
            <a:endParaRPr lang="en-US" dirty="0"/>
          </a:p>
        </p:txBody>
      </p:sp>
      <p:sp>
        <p:nvSpPr>
          <p:cNvPr id="4" name="Slide Number Placeholder 3"/>
          <p:cNvSpPr>
            <a:spLocks noGrp="1"/>
          </p:cNvSpPr>
          <p:nvPr>
            <p:ph type="sldNum" sz="quarter" idx="10"/>
          </p:nvPr>
        </p:nvSpPr>
        <p:spPr/>
        <p:txBody>
          <a:bodyPr/>
          <a:lstStyle/>
          <a:p>
            <a:fld id="{65A19CBF-426E-4727-A3AE-30D7B44D8BD7}" type="slidenum">
              <a:rPr lang="en-US" smtClean="0"/>
              <a:t>8</a:t>
            </a:fld>
            <a:endParaRPr lang="en-US"/>
          </a:p>
        </p:txBody>
      </p:sp>
    </p:spTree>
    <p:extLst>
      <p:ext uri="{BB962C8B-B14F-4D97-AF65-F5344CB8AC3E}">
        <p14:creationId xmlns:p14="http://schemas.microsoft.com/office/powerpoint/2010/main" val="3987608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Nhs</a:t>
            </a:r>
            <a:r>
              <a:rPr lang="en-US" baseline="0" dirty="0" smtClean="0"/>
              <a:t> whether it’s a national highway system</a:t>
            </a:r>
          </a:p>
          <a:p>
            <a:r>
              <a:rPr lang="en-US" dirty="0" smtClean="0">
                <a:effectLst/>
              </a:rPr>
              <a:t>Recursive partitioning for continuous, censored, ordered, nominal and multivariate response variables in a conditional inference framework.</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65A19CBF-426E-4727-A3AE-30D7B44D8BD7}" type="slidenum">
              <a:rPr lang="en-US" smtClean="0"/>
              <a:t>9</a:t>
            </a:fld>
            <a:endParaRPr lang="en-US"/>
          </a:p>
        </p:txBody>
      </p:sp>
    </p:spTree>
    <p:extLst>
      <p:ext uri="{BB962C8B-B14F-4D97-AF65-F5344CB8AC3E}">
        <p14:creationId xmlns:p14="http://schemas.microsoft.com/office/powerpoint/2010/main" val="4211306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2015 Traffic Fatalities	</a:t>
            </a:r>
            <a:endParaRPr lang="en-US" dirty="0"/>
          </a:p>
        </p:txBody>
      </p:sp>
      <p:sp>
        <p:nvSpPr>
          <p:cNvPr id="3" name="Subtitle 2"/>
          <p:cNvSpPr>
            <a:spLocks noGrp="1"/>
          </p:cNvSpPr>
          <p:nvPr>
            <p:ph type="subTitle" idx="1"/>
          </p:nvPr>
        </p:nvSpPr>
        <p:spPr/>
        <p:txBody>
          <a:bodyPr/>
          <a:lstStyle/>
          <a:p>
            <a:r>
              <a:rPr lang="en-US" dirty="0" err="1" smtClean="0"/>
              <a:t>Aren</a:t>
            </a:r>
            <a:r>
              <a:rPr lang="en-US" dirty="0" smtClean="0"/>
              <a:t> </a:t>
            </a:r>
            <a:r>
              <a:rPr lang="en-US" dirty="0" err="1" smtClean="0"/>
              <a:t>Gharabeiki</a:t>
            </a:r>
            <a:endParaRPr lang="en-US" dirty="0" smtClean="0"/>
          </a:p>
          <a:p>
            <a:r>
              <a:rPr lang="en-US" dirty="0" smtClean="0"/>
              <a:t>500404715</a:t>
            </a:r>
            <a:endParaRPr lang="en-US" dirty="0"/>
          </a:p>
        </p:txBody>
      </p:sp>
    </p:spTree>
    <p:extLst>
      <p:ext uri="{BB962C8B-B14F-4D97-AF65-F5344CB8AC3E}">
        <p14:creationId xmlns:p14="http://schemas.microsoft.com/office/powerpoint/2010/main" val="3799975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lmost </a:t>
            </a:r>
            <a:r>
              <a:rPr lang="en-US" dirty="0"/>
              <a:t>as many accidents are single vehicle crashes as those that are two-vehicle </a:t>
            </a:r>
            <a:r>
              <a:rPr lang="en-US" dirty="0" smtClean="0"/>
              <a:t>crashes</a:t>
            </a:r>
          </a:p>
          <a:p>
            <a:r>
              <a:rPr lang="en-US" dirty="0" smtClean="0"/>
              <a:t>Almost 30,000 </a:t>
            </a:r>
            <a:r>
              <a:rPr lang="en-US" dirty="0"/>
              <a:t>accidents involved only one death whereas only less than 4000 crashes lead to two </a:t>
            </a:r>
            <a:r>
              <a:rPr lang="en-US" dirty="0" smtClean="0"/>
              <a:t>deaths</a:t>
            </a:r>
          </a:p>
          <a:p>
            <a:pPr lvl="1"/>
            <a:r>
              <a:rPr lang="en-US" dirty="0" smtClean="0"/>
              <a:t>Counter to the fact that there are more two-vehicle crashes</a:t>
            </a:r>
          </a:p>
          <a:p>
            <a:pPr lvl="1"/>
            <a:r>
              <a:rPr lang="en-US" dirty="0" smtClean="0"/>
              <a:t>Unlikely for fatalities of both parties</a:t>
            </a:r>
          </a:p>
          <a:p>
            <a:r>
              <a:rPr lang="en-US" dirty="0" smtClean="0"/>
              <a:t>California, Texas and New York are the three most populous states</a:t>
            </a:r>
          </a:p>
          <a:p>
            <a:pPr lvl="1"/>
            <a:r>
              <a:rPr lang="en-US" dirty="0" smtClean="0"/>
              <a:t>New York is only 7</a:t>
            </a:r>
            <a:r>
              <a:rPr lang="en-US" baseline="30000" dirty="0" smtClean="0"/>
              <a:t>th</a:t>
            </a:r>
            <a:r>
              <a:rPr lang="en-US" dirty="0" smtClean="0"/>
              <a:t> in fatalities, can be attributed to other modes of transportation</a:t>
            </a:r>
          </a:p>
          <a:p>
            <a:r>
              <a:rPr lang="en-US" dirty="0" smtClean="0"/>
              <a:t>Most accidents happen in clear weather conditions, counterintuitive to expectations</a:t>
            </a:r>
          </a:p>
          <a:p>
            <a:r>
              <a:rPr lang="en-US" dirty="0"/>
              <a:t>Finally, when looking at the classification by decision tree, the model was unable to successfully predict the number of fatalities given the attributes used. This may be due to the fact that some of the attributes were </a:t>
            </a:r>
            <a:r>
              <a:rPr lang="en-US" dirty="0" smtClean="0"/>
              <a:t>categorical</a:t>
            </a:r>
          </a:p>
          <a:p>
            <a:endParaRPr lang="en-US" dirty="0" smtClean="0"/>
          </a:p>
          <a:p>
            <a:pPr lvl="1"/>
            <a:endParaRPr lang="en-US" dirty="0" smtClean="0"/>
          </a:p>
          <a:p>
            <a:pPr marL="457200" lvl="1" indent="0">
              <a:buNone/>
            </a:pPr>
            <a:endParaRPr lang="en-US" dirty="0" smtClean="0"/>
          </a:p>
          <a:p>
            <a:pPr marL="457200" lvl="1" indent="0">
              <a:buNone/>
            </a:pPr>
            <a:endParaRPr lang="en-US" dirty="0" smtClean="0"/>
          </a:p>
          <a:p>
            <a:endParaRPr lang="en-US" dirty="0"/>
          </a:p>
        </p:txBody>
      </p:sp>
    </p:spTree>
    <p:extLst>
      <p:ext uri="{BB962C8B-B14F-4D97-AF65-F5344CB8AC3E}">
        <p14:creationId xmlns:p14="http://schemas.microsoft.com/office/powerpoint/2010/main" val="3686522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86395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Distractions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81421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Studies</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multivariate regression analysis was performed to determine the factors that lead fatalities in motor vehicle collisions with </a:t>
            </a:r>
            <a:r>
              <a:rPr lang="en-US" dirty="0" smtClean="0"/>
              <a:t>cyclists (Czech Rep.)</a:t>
            </a:r>
          </a:p>
          <a:p>
            <a:pPr lvl="1"/>
            <a:r>
              <a:rPr lang="en-US" dirty="0" smtClean="0"/>
              <a:t>It </a:t>
            </a:r>
            <a:r>
              <a:rPr lang="en-US" dirty="0"/>
              <a:t>was determined that the biggest factors of fatalities are speeding motor vehicles, head-on crashes and night-time traffic in poorly-lit </a:t>
            </a:r>
            <a:r>
              <a:rPr lang="en-US" dirty="0" smtClean="0"/>
              <a:t>areas</a:t>
            </a:r>
          </a:p>
          <a:p>
            <a:pPr lvl="1"/>
            <a:endParaRPr lang="en-US" dirty="0"/>
          </a:p>
          <a:p>
            <a:pPr lvl="1"/>
            <a:endParaRPr lang="en-US" dirty="0" smtClean="0"/>
          </a:p>
          <a:p>
            <a:r>
              <a:rPr lang="en-US" dirty="0"/>
              <a:t>In </a:t>
            </a:r>
            <a:r>
              <a:rPr lang="en-US" dirty="0" smtClean="0"/>
              <a:t>another study</a:t>
            </a:r>
            <a:r>
              <a:rPr lang="en-US" dirty="0"/>
              <a:t>, it was hypothesized that alcohol intoxication leads to different accidental kinematics, a higher injury severity </a:t>
            </a:r>
            <a:r>
              <a:rPr lang="en-US" dirty="0" smtClean="0"/>
              <a:t>score</a:t>
            </a:r>
          </a:p>
          <a:p>
            <a:pPr lvl="1"/>
            <a:r>
              <a:rPr lang="en-US" dirty="0" smtClean="0"/>
              <a:t>38,000 road accidents between 1999-2010  were evaluated</a:t>
            </a:r>
          </a:p>
          <a:p>
            <a:pPr lvl="1"/>
            <a:r>
              <a:rPr lang="en-US" dirty="0" smtClean="0"/>
              <a:t>More </a:t>
            </a:r>
            <a:r>
              <a:rPr lang="en-US" dirty="0"/>
              <a:t>than 20 000 </a:t>
            </a:r>
            <a:r>
              <a:rPr lang="en-US" dirty="0" smtClean="0"/>
              <a:t>patients </a:t>
            </a:r>
            <a:r>
              <a:rPr lang="en-US" dirty="0"/>
              <a:t>were injured, and 2.3% were killed. Among the killed, 2.2% with negative BAC were killed, compared to 4.6 % for patients with a positive BAC. Alcohol intoxication leads to a higher preclinical mortality and higher injury severity. </a:t>
            </a:r>
            <a:endParaRPr lang="en-US" dirty="0" smtClean="0"/>
          </a:p>
          <a:p>
            <a:pPr lvl="1"/>
            <a:endParaRPr lang="en-US" dirty="0"/>
          </a:p>
          <a:p>
            <a:pPr lvl="1"/>
            <a:endParaRPr lang="en-US" dirty="0" smtClean="0"/>
          </a:p>
          <a:p>
            <a:pPr lvl="1"/>
            <a:endParaRPr lang="en-US" dirty="0" smtClean="0"/>
          </a:p>
        </p:txBody>
      </p:sp>
      <p:sp>
        <p:nvSpPr>
          <p:cNvPr id="4" name="Rectangle 3"/>
          <p:cNvSpPr/>
          <p:nvPr/>
        </p:nvSpPr>
        <p:spPr>
          <a:xfrm>
            <a:off x="4678836" y="3574342"/>
            <a:ext cx="6096000" cy="413511"/>
          </a:xfrm>
          <a:prstGeom prst="rect">
            <a:avLst/>
          </a:prstGeom>
        </p:spPr>
        <p:txBody>
          <a:bodyPr>
            <a:spAutoFit/>
          </a:bodyPr>
          <a:lstStyle/>
          <a:p>
            <a:pPr>
              <a:lnSpc>
                <a:spcPct val="107000"/>
              </a:lnSpc>
              <a:spcAft>
                <a:spcPts val="800"/>
              </a:spcAft>
            </a:pPr>
            <a:r>
              <a:rPr lang="en-US" sz="1000" u="sng"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Bíl</a:t>
            </a:r>
            <a:r>
              <a:rPr lang="en-US" sz="1000" u="sng"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M., </a:t>
            </a:r>
            <a:r>
              <a:rPr lang="en-US" sz="1000" u="sng"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Bílová</a:t>
            </a:r>
            <a:r>
              <a:rPr lang="en-US" sz="1000" u="sng"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M., &amp; Müller, I. (2010). Critical factors in fatal collisions of adult cyclists with automobiles. </a:t>
            </a:r>
            <a:r>
              <a:rPr lang="en-US" sz="1000" i="1" u="sng"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Accident Analysis &amp; Prevention,42</a:t>
            </a:r>
            <a:r>
              <a:rPr lang="en-US" sz="1000" u="sng"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(6), 1632-1636. doi:10.1016/j.aap.2010.04.001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245204" y="6041362"/>
            <a:ext cx="6096000" cy="602409"/>
          </a:xfrm>
          <a:prstGeom prst="rect">
            <a:avLst/>
          </a:prstGeom>
        </p:spPr>
        <p:txBody>
          <a:bodyPr>
            <a:spAutoFit/>
          </a:bodyPr>
          <a:lstStyle/>
          <a:p>
            <a:pPr>
              <a:lnSpc>
                <a:spcPct val="107000"/>
              </a:lnSpc>
              <a:spcAft>
                <a:spcPts val="800"/>
              </a:spcAft>
            </a:pPr>
            <a:r>
              <a:rPr lang="en-US" sz="1050" u="sng" dirty="0" err="1">
                <a:latin typeface="Times New Roman" panose="02020603050405020304" pitchFamily="18" charset="0"/>
                <a:ea typeface="Calibri" panose="020F0502020204030204" pitchFamily="34" charset="0"/>
                <a:cs typeface="Times New Roman" panose="02020603050405020304" pitchFamily="18" charset="0"/>
              </a:rPr>
              <a:t>Stübig</a:t>
            </a:r>
            <a:r>
              <a:rPr lang="en-US" sz="1050" u="sng" dirty="0">
                <a:latin typeface="Times New Roman" panose="02020603050405020304" pitchFamily="18" charset="0"/>
                <a:ea typeface="Calibri" panose="020F0502020204030204" pitchFamily="34" charset="0"/>
                <a:cs typeface="Times New Roman" panose="02020603050405020304" pitchFamily="18" charset="0"/>
              </a:rPr>
              <a:t>, T., Petri, M., </a:t>
            </a:r>
            <a:r>
              <a:rPr lang="en-US" sz="1050" u="sng" dirty="0" err="1">
                <a:latin typeface="Times New Roman" panose="02020603050405020304" pitchFamily="18" charset="0"/>
                <a:ea typeface="Calibri" panose="020F0502020204030204" pitchFamily="34" charset="0"/>
                <a:cs typeface="Times New Roman" panose="02020603050405020304" pitchFamily="18" charset="0"/>
              </a:rPr>
              <a:t>Zeckey</a:t>
            </a:r>
            <a:r>
              <a:rPr lang="en-US" sz="1050" u="sng" dirty="0">
                <a:latin typeface="Times New Roman" panose="02020603050405020304" pitchFamily="18" charset="0"/>
                <a:ea typeface="Calibri" panose="020F0502020204030204" pitchFamily="34" charset="0"/>
                <a:cs typeface="Times New Roman" panose="02020603050405020304" pitchFamily="18" charset="0"/>
              </a:rPr>
              <a:t>, C., Brand, S., Müller, C., </a:t>
            </a:r>
            <a:r>
              <a:rPr lang="en-US" sz="1050" u="sng" dirty="0" err="1">
                <a:latin typeface="Times New Roman" panose="02020603050405020304" pitchFamily="18" charset="0"/>
                <a:ea typeface="Calibri" panose="020F0502020204030204" pitchFamily="34" charset="0"/>
                <a:cs typeface="Times New Roman" panose="02020603050405020304" pitchFamily="18" charset="0"/>
              </a:rPr>
              <a:t>Otte</a:t>
            </a:r>
            <a:r>
              <a:rPr lang="en-US" sz="1050" u="sng" dirty="0">
                <a:latin typeface="Times New Roman" panose="02020603050405020304" pitchFamily="18" charset="0"/>
                <a:ea typeface="Calibri" panose="020F0502020204030204" pitchFamily="34" charset="0"/>
                <a:cs typeface="Times New Roman" panose="02020603050405020304" pitchFamily="18" charset="0"/>
              </a:rPr>
              <a:t>, D., </a:t>
            </a:r>
            <a:r>
              <a:rPr lang="en-US" sz="1050" u="sng" dirty="0" err="1">
                <a:latin typeface="Times New Roman" panose="02020603050405020304" pitchFamily="18" charset="0"/>
                <a:ea typeface="Calibri" panose="020F0502020204030204" pitchFamily="34" charset="0"/>
                <a:cs typeface="Times New Roman" panose="02020603050405020304" pitchFamily="18" charset="0"/>
              </a:rPr>
              <a:t>Haasper</a:t>
            </a:r>
            <a:r>
              <a:rPr lang="en-US" sz="1050" u="sng" dirty="0">
                <a:latin typeface="Times New Roman" panose="02020603050405020304" pitchFamily="18" charset="0"/>
                <a:ea typeface="Calibri" panose="020F0502020204030204" pitchFamily="34" charset="0"/>
                <a:cs typeface="Times New Roman" panose="02020603050405020304" pitchFamily="18" charset="0"/>
              </a:rPr>
              <a:t>, C. (2012). Alcohol intoxication in road traffic accidents leads to higher impact speed difference, higher ISS and MAIS, and higher preclinical mortality. Alcohol, 46(7), 681-686. doi:10.1016/j.alcohol.2012.07.002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0324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Www.Kaggle.com</a:t>
            </a:r>
          </a:p>
          <a:p>
            <a:r>
              <a:rPr lang="en-US" dirty="0" smtClean="0"/>
              <a:t>Used accident.csv data</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790427" y="1316832"/>
            <a:ext cx="7896225" cy="1457325"/>
          </a:xfrm>
          <a:prstGeom prst="rect">
            <a:avLst/>
          </a:prstGeom>
        </p:spPr>
      </p:pic>
      <p:pic>
        <p:nvPicPr>
          <p:cNvPr id="5" name="Picture 4"/>
          <p:cNvPicPr>
            <a:picLocks noChangeAspect="1"/>
          </p:cNvPicPr>
          <p:nvPr/>
        </p:nvPicPr>
        <p:blipFill>
          <a:blip r:embed="rId3"/>
          <a:stretch>
            <a:fillRect/>
          </a:stretch>
        </p:blipFill>
        <p:spPr>
          <a:xfrm>
            <a:off x="6615184" y="3793462"/>
            <a:ext cx="2505075" cy="2247900"/>
          </a:xfrm>
          <a:prstGeom prst="rect">
            <a:avLst/>
          </a:prstGeom>
        </p:spPr>
      </p:pic>
      <p:pic>
        <p:nvPicPr>
          <p:cNvPr id="6" name="Picture 5"/>
          <p:cNvPicPr>
            <a:picLocks noChangeAspect="1"/>
          </p:cNvPicPr>
          <p:nvPr/>
        </p:nvPicPr>
        <p:blipFill>
          <a:blip r:embed="rId4"/>
          <a:stretch>
            <a:fillRect/>
          </a:stretch>
        </p:blipFill>
        <p:spPr>
          <a:xfrm>
            <a:off x="897853" y="5271007"/>
            <a:ext cx="5343525" cy="180975"/>
          </a:xfrm>
          <a:prstGeom prst="rect">
            <a:avLst/>
          </a:prstGeom>
        </p:spPr>
      </p:pic>
    </p:spTree>
    <p:extLst>
      <p:ext uri="{BB962C8B-B14F-4D97-AF65-F5344CB8AC3E}">
        <p14:creationId xmlns:p14="http://schemas.microsoft.com/office/powerpoint/2010/main" val="3236758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r>
              <a:rPr lang="en-US" dirty="0" smtClean="0"/>
              <a:t>How many accidents with </a:t>
            </a:r>
            <a:r>
              <a:rPr lang="en-US" i="1" dirty="0" smtClean="0"/>
              <a:t>x </a:t>
            </a:r>
            <a:r>
              <a:rPr lang="en-US" dirty="0" smtClean="0"/>
              <a:t>amount of people involved?</a:t>
            </a:r>
          </a:p>
          <a:p>
            <a:r>
              <a:rPr lang="en-US" dirty="0" smtClean="0"/>
              <a:t>How many fatalities per accident?</a:t>
            </a:r>
          </a:p>
          <a:p>
            <a:r>
              <a:rPr lang="en-US" dirty="0" smtClean="0"/>
              <a:t>Fatalities per state</a:t>
            </a:r>
          </a:p>
          <a:p>
            <a:r>
              <a:rPr lang="en-US" dirty="0" smtClean="0"/>
              <a:t>Weather effects on fatalities</a:t>
            </a:r>
          </a:p>
          <a:p>
            <a:r>
              <a:rPr lang="en-US" dirty="0" smtClean="0"/>
              <a:t>Can the number of fatalities be predicted based on certain attributes?</a:t>
            </a:r>
          </a:p>
          <a:p>
            <a:endParaRPr lang="en-US" dirty="0" smtClean="0"/>
          </a:p>
          <a:p>
            <a:endParaRPr lang="en-US" dirty="0"/>
          </a:p>
        </p:txBody>
      </p:sp>
    </p:spTree>
    <p:extLst>
      <p:ext uri="{BB962C8B-B14F-4D97-AF65-F5344CB8AC3E}">
        <p14:creationId xmlns:p14="http://schemas.microsoft.com/office/powerpoint/2010/main" val="1626346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Accidents with </a:t>
            </a:r>
            <a:r>
              <a:rPr lang="en-US" i="1" dirty="0" smtClean="0"/>
              <a:t>x</a:t>
            </a:r>
            <a:r>
              <a:rPr lang="en-US" dirty="0" smtClean="0"/>
              <a:t> amount of people involved</a:t>
            </a:r>
            <a:endParaRPr lang="en-US" dirty="0"/>
          </a:p>
        </p:txBody>
      </p:sp>
      <p:pic>
        <p:nvPicPr>
          <p:cNvPr id="4" name="Content Placeholder 3"/>
          <p:cNvPicPr>
            <a:picLocks noGrp="1" noChangeAspect="1"/>
          </p:cNvPicPr>
          <p:nvPr>
            <p:ph idx="1"/>
          </p:nvPr>
        </p:nvPicPr>
        <p:blipFill>
          <a:blip r:embed="rId2"/>
          <a:stretch>
            <a:fillRect/>
          </a:stretch>
        </p:blipFill>
        <p:spPr>
          <a:xfrm>
            <a:off x="6773341" y="4091282"/>
            <a:ext cx="2325385" cy="2196846"/>
          </a:xfrm>
          <a:prstGeom prst="rect">
            <a:avLst/>
          </a:prstGeom>
        </p:spPr>
      </p:pic>
      <p:sp>
        <p:nvSpPr>
          <p:cNvPr id="6" name="Rectangle 5"/>
          <p:cNvSpPr/>
          <p:nvPr/>
        </p:nvSpPr>
        <p:spPr>
          <a:xfrm>
            <a:off x="639688" y="1825973"/>
            <a:ext cx="7296346" cy="1477328"/>
          </a:xfrm>
          <a:prstGeom prst="rect">
            <a:avLst/>
          </a:prstGeom>
        </p:spPr>
        <p:txBody>
          <a:bodyPr wrap="square">
            <a:spAutoFit/>
          </a:bodyPr>
          <a:lstStyle/>
          <a:p>
            <a:r>
              <a:rPr lang="en-US" dirty="0">
                <a:latin typeface="Consolas" panose="020B0609020204030204" pitchFamily="49" charset="0"/>
              </a:rPr>
              <a:t>accident1 &lt;- </a:t>
            </a:r>
            <a:r>
              <a:rPr lang="en-US" dirty="0" err="1">
                <a:latin typeface="Consolas" panose="020B0609020204030204" pitchFamily="49" charset="0"/>
              </a:rPr>
              <a:t>tbl_df</a:t>
            </a:r>
            <a:r>
              <a:rPr lang="en-US" dirty="0">
                <a:latin typeface="Consolas" panose="020B0609020204030204" pitchFamily="49" charset="0"/>
              </a:rPr>
              <a:t>(accident)</a:t>
            </a:r>
          </a:p>
          <a:p>
            <a:endParaRPr lang="en-US" dirty="0">
              <a:latin typeface="Consolas" panose="020B0609020204030204" pitchFamily="49" charset="0"/>
            </a:endParaRPr>
          </a:p>
          <a:p>
            <a:r>
              <a:rPr lang="en-US" dirty="0">
                <a:latin typeface="Consolas" panose="020B0609020204030204" pitchFamily="49" charset="0"/>
              </a:rPr>
              <a:t>accident1 %&gt;% </a:t>
            </a:r>
          </a:p>
          <a:p>
            <a:r>
              <a:rPr lang="en-US" dirty="0">
                <a:latin typeface="Consolas" panose="020B0609020204030204" pitchFamily="49" charset="0"/>
              </a:rPr>
              <a:t>  </a:t>
            </a:r>
            <a:r>
              <a:rPr lang="en-US" dirty="0" err="1">
                <a:latin typeface="Consolas" panose="020B0609020204030204" pitchFamily="49" charset="0"/>
              </a:rPr>
              <a:t>group_by</a:t>
            </a:r>
            <a:r>
              <a:rPr lang="en-US" dirty="0">
                <a:latin typeface="Consolas" panose="020B0609020204030204" pitchFamily="49" charset="0"/>
              </a:rPr>
              <a:t>(PERSONS) %&gt;%</a:t>
            </a:r>
          </a:p>
          <a:p>
            <a:r>
              <a:rPr lang="en-US" dirty="0">
                <a:latin typeface="Consolas" panose="020B0609020204030204" pitchFamily="49" charset="0"/>
              </a:rPr>
              <a:t>  summarize(</a:t>
            </a:r>
            <a:r>
              <a:rPr lang="en-US" dirty="0" err="1">
                <a:latin typeface="Consolas" panose="020B0609020204030204" pitchFamily="49" charset="0"/>
              </a:rPr>
              <a:t>sum_persons</a:t>
            </a:r>
            <a:r>
              <a:rPr lang="en-US" dirty="0">
                <a:latin typeface="Consolas" panose="020B0609020204030204" pitchFamily="49" charset="0"/>
              </a:rPr>
              <a:t> = sum(PERSONS, na.rm = TRUE))</a:t>
            </a:r>
          </a:p>
        </p:txBody>
      </p:sp>
    </p:spTree>
    <p:extLst>
      <p:ext uri="{BB962C8B-B14F-4D97-AF65-F5344CB8AC3E}">
        <p14:creationId xmlns:p14="http://schemas.microsoft.com/office/powerpoint/2010/main" val="2332265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fatalities with </a:t>
            </a:r>
            <a:r>
              <a:rPr lang="en-US" i="1" dirty="0" smtClean="0"/>
              <a:t>x</a:t>
            </a:r>
            <a:r>
              <a:rPr lang="en-US" dirty="0" smtClean="0"/>
              <a:t> amount of people</a:t>
            </a:r>
            <a:endParaRPr lang="en-US" dirty="0"/>
          </a:p>
        </p:txBody>
      </p:sp>
      <p:sp>
        <p:nvSpPr>
          <p:cNvPr id="4" name="Rectangle 3"/>
          <p:cNvSpPr/>
          <p:nvPr/>
        </p:nvSpPr>
        <p:spPr>
          <a:xfrm>
            <a:off x="677334" y="2160589"/>
            <a:ext cx="6985262" cy="1477328"/>
          </a:xfrm>
          <a:prstGeom prst="rect">
            <a:avLst/>
          </a:prstGeom>
        </p:spPr>
        <p:txBody>
          <a:bodyPr wrap="square">
            <a:spAutoFit/>
          </a:bodyPr>
          <a:lstStyle/>
          <a:p>
            <a:r>
              <a:rPr lang="en-US" dirty="0">
                <a:latin typeface="Consolas" panose="020B0609020204030204" pitchFamily="49" charset="0"/>
              </a:rPr>
              <a:t>accident2 &lt;- </a:t>
            </a:r>
            <a:r>
              <a:rPr lang="en-US" dirty="0" err="1">
                <a:latin typeface="Consolas" panose="020B0609020204030204" pitchFamily="49" charset="0"/>
              </a:rPr>
              <a:t>tbl_df</a:t>
            </a:r>
            <a:r>
              <a:rPr lang="en-US" dirty="0">
                <a:latin typeface="Consolas" panose="020B0609020204030204" pitchFamily="49" charset="0"/>
              </a:rPr>
              <a:t>(accident)</a:t>
            </a:r>
          </a:p>
          <a:p>
            <a:endParaRPr lang="en-US" dirty="0">
              <a:latin typeface="Consolas" panose="020B0609020204030204" pitchFamily="49" charset="0"/>
            </a:endParaRPr>
          </a:p>
          <a:p>
            <a:r>
              <a:rPr lang="en-US" dirty="0">
                <a:latin typeface="Consolas" panose="020B0609020204030204" pitchFamily="49" charset="0"/>
              </a:rPr>
              <a:t>accident2 %&gt;% </a:t>
            </a:r>
          </a:p>
          <a:p>
            <a:r>
              <a:rPr lang="en-US" dirty="0">
                <a:latin typeface="Consolas" panose="020B0609020204030204" pitchFamily="49" charset="0"/>
              </a:rPr>
              <a:t>  </a:t>
            </a:r>
            <a:r>
              <a:rPr lang="en-US" dirty="0" err="1">
                <a:latin typeface="Consolas" panose="020B0609020204030204" pitchFamily="49" charset="0"/>
              </a:rPr>
              <a:t>group_by</a:t>
            </a:r>
            <a:r>
              <a:rPr lang="en-US" dirty="0">
                <a:latin typeface="Consolas" panose="020B0609020204030204" pitchFamily="49" charset="0"/>
              </a:rPr>
              <a:t>(FATALS) %&gt;%</a:t>
            </a:r>
          </a:p>
          <a:p>
            <a:r>
              <a:rPr lang="en-US" dirty="0">
                <a:latin typeface="Consolas" panose="020B0609020204030204" pitchFamily="49" charset="0"/>
              </a:rPr>
              <a:t>  summarize(</a:t>
            </a:r>
            <a:r>
              <a:rPr lang="en-US" dirty="0" err="1">
                <a:latin typeface="Consolas" panose="020B0609020204030204" pitchFamily="49" charset="0"/>
              </a:rPr>
              <a:t>sum_persons</a:t>
            </a:r>
            <a:r>
              <a:rPr lang="en-US" dirty="0">
                <a:latin typeface="Consolas" panose="020B0609020204030204" pitchFamily="49" charset="0"/>
              </a:rPr>
              <a:t> = sum(FATALS, na.rm = TRUE))</a:t>
            </a:r>
          </a:p>
        </p:txBody>
      </p:sp>
      <p:pic>
        <p:nvPicPr>
          <p:cNvPr id="5" name="Picture 4"/>
          <p:cNvPicPr>
            <a:picLocks noChangeAspect="1"/>
          </p:cNvPicPr>
          <p:nvPr/>
        </p:nvPicPr>
        <p:blipFill>
          <a:blip r:embed="rId2"/>
          <a:stretch>
            <a:fillRect/>
          </a:stretch>
        </p:blipFill>
        <p:spPr>
          <a:xfrm>
            <a:off x="1929451" y="4795589"/>
            <a:ext cx="2274904" cy="1831896"/>
          </a:xfrm>
          <a:prstGeom prst="rect">
            <a:avLst/>
          </a:prstGeom>
        </p:spPr>
      </p:pic>
    </p:spTree>
    <p:extLst>
      <p:ext uri="{BB962C8B-B14F-4D97-AF65-F5344CB8AC3E}">
        <p14:creationId xmlns:p14="http://schemas.microsoft.com/office/powerpoint/2010/main" val="1174521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and Fatalities per State</a:t>
            </a:r>
            <a:endParaRPr lang="en-US" dirty="0"/>
          </a:p>
        </p:txBody>
      </p:sp>
      <p:sp>
        <p:nvSpPr>
          <p:cNvPr id="4" name="Rectangle 3"/>
          <p:cNvSpPr/>
          <p:nvPr/>
        </p:nvSpPr>
        <p:spPr>
          <a:xfrm>
            <a:off x="677334" y="1683225"/>
            <a:ext cx="6096000" cy="1754326"/>
          </a:xfrm>
          <a:prstGeom prst="rect">
            <a:avLst/>
          </a:prstGeom>
        </p:spPr>
        <p:txBody>
          <a:bodyPr>
            <a:spAutoFit/>
          </a:bodyPr>
          <a:lstStyle/>
          <a:p>
            <a:r>
              <a:rPr lang="en-US" dirty="0">
                <a:latin typeface="Consolas" panose="020B0609020204030204" pitchFamily="49" charset="0"/>
              </a:rPr>
              <a:t>#remove '99' from hour column</a:t>
            </a:r>
          </a:p>
          <a:p>
            <a:r>
              <a:rPr lang="en-US" dirty="0" err="1">
                <a:latin typeface="Consolas" panose="020B0609020204030204" pitchFamily="49" charset="0"/>
              </a:rPr>
              <a:t>accident_hour</a:t>
            </a:r>
            <a:r>
              <a:rPr lang="en-US" dirty="0">
                <a:latin typeface="Consolas" panose="020B0609020204030204" pitchFamily="49" charset="0"/>
              </a:rPr>
              <a:t> &lt;- filter(accident, HOUR &lt;24</a:t>
            </a:r>
            <a:r>
              <a:rPr lang="en-US" dirty="0" smtClean="0">
                <a:latin typeface="Consolas" panose="020B0609020204030204" pitchFamily="49" charset="0"/>
              </a:rPr>
              <a:t>)</a:t>
            </a:r>
          </a:p>
          <a:p>
            <a:r>
              <a:rPr lang="en-US" dirty="0">
                <a:latin typeface="Consolas" panose="020B0609020204030204" pitchFamily="49" charset="0"/>
              </a:rPr>
              <a:t>accident_hour1 &lt;- </a:t>
            </a:r>
            <a:r>
              <a:rPr lang="en-US" dirty="0" err="1" smtClean="0">
                <a:latin typeface="Consolas" panose="020B0609020204030204" pitchFamily="49" charset="0"/>
              </a:rPr>
              <a:t>na.omit</a:t>
            </a:r>
            <a:r>
              <a:rPr lang="en-US" dirty="0" smtClean="0">
                <a:latin typeface="Consolas" panose="020B0609020204030204" pitchFamily="49" charset="0"/>
              </a:rPr>
              <a:t>(</a:t>
            </a:r>
            <a:r>
              <a:rPr lang="en-US" dirty="0" err="1" smtClean="0">
                <a:latin typeface="Consolas" panose="020B0609020204030204" pitchFamily="49" charset="0"/>
              </a:rPr>
              <a:t>accident_hour</a:t>
            </a:r>
            <a:r>
              <a:rPr lang="en-US" dirty="0" smtClean="0">
                <a:latin typeface="Consolas" panose="020B0609020204030204" pitchFamily="49" charset="0"/>
              </a:rPr>
              <a:t>)</a:t>
            </a:r>
          </a:p>
          <a:p>
            <a:endParaRPr lang="en-US" dirty="0">
              <a:latin typeface="Consolas" panose="020B0609020204030204" pitchFamily="49" charset="0"/>
            </a:endParaRPr>
          </a:p>
          <a:p>
            <a:r>
              <a:rPr lang="en-US" dirty="0" err="1" smtClean="0">
                <a:latin typeface="Consolas" panose="020B0609020204030204" pitchFamily="49" charset="0"/>
              </a:rPr>
              <a:t>Ggplot</a:t>
            </a:r>
            <a:r>
              <a:rPr lang="en-US" dirty="0" smtClean="0">
                <a:latin typeface="Consolas" panose="020B0609020204030204" pitchFamily="49" charset="0"/>
              </a:rPr>
              <a:t>()</a:t>
            </a:r>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p:cNvSpPr/>
          <p:nvPr/>
        </p:nvSpPr>
        <p:spPr>
          <a:xfrm>
            <a:off x="677334" y="3505938"/>
            <a:ext cx="2999120" cy="2862322"/>
          </a:xfrm>
          <a:prstGeom prst="rect">
            <a:avLst/>
          </a:prstGeom>
        </p:spPr>
        <p:txBody>
          <a:bodyPr wrap="square">
            <a:spAutoFit/>
          </a:bodyPr>
          <a:lstStyle/>
          <a:p>
            <a:r>
              <a:rPr lang="en-US" sz="1200" dirty="0">
                <a:latin typeface="Consolas" panose="020B0609020204030204" pitchFamily="49" charset="0"/>
              </a:rPr>
              <a:t>sum1$STATE_NAMES &lt;- c("AL", "AK", "AZ", "AR", "CA", "CO", "CT", "DE", "DC", "FL", "GA",</a:t>
            </a:r>
          </a:p>
          <a:p>
            <a:r>
              <a:rPr lang="en-US" sz="1200" dirty="0">
                <a:latin typeface="Consolas" panose="020B0609020204030204" pitchFamily="49" charset="0"/>
              </a:rPr>
              <a:t>                          "HI", "ID", "IL", "IN", "IA", "KS", "KY", "LA", "ME", "MD", "MA",</a:t>
            </a:r>
          </a:p>
          <a:p>
            <a:r>
              <a:rPr lang="en-US" sz="1200" dirty="0">
                <a:latin typeface="Consolas" panose="020B0609020204030204" pitchFamily="49" charset="0"/>
              </a:rPr>
              <a:t>                          "MI", "MN", "MS", "MO", "MT", "NE", "NV", "NH", "NJ", "NM", "NY",</a:t>
            </a:r>
          </a:p>
          <a:p>
            <a:r>
              <a:rPr lang="en-US" sz="1200" dirty="0">
                <a:latin typeface="Consolas" panose="020B0609020204030204" pitchFamily="49" charset="0"/>
              </a:rPr>
              <a:t>                          "NC", "ND", "OH", "OK", "OR", "PA", "RI", "SC", "SD", "TN", "TX",</a:t>
            </a:r>
          </a:p>
          <a:p>
            <a:r>
              <a:rPr lang="en-US" sz="1200" dirty="0">
                <a:latin typeface="Consolas" panose="020B0609020204030204" pitchFamily="49" charset="0"/>
              </a:rPr>
              <a:t>                          "UT", "VT", "VA", "WA", "WV", "WI", "WY")</a:t>
            </a:r>
          </a:p>
        </p:txBody>
      </p:sp>
      <p:pic>
        <p:nvPicPr>
          <p:cNvPr id="6" name="Picture 5"/>
          <p:cNvPicPr/>
          <p:nvPr/>
        </p:nvPicPr>
        <p:blipFill>
          <a:blip r:embed="rId3"/>
          <a:stretch>
            <a:fillRect/>
          </a:stretch>
        </p:blipFill>
        <p:spPr>
          <a:xfrm>
            <a:off x="6894741" y="1307708"/>
            <a:ext cx="3616146" cy="2529002"/>
          </a:xfrm>
          <a:prstGeom prst="rect">
            <a:avLst/>
          </a:prstGeom>
        </p:spPr>
      </p:pic>
      <p:pic>
        <p:nvPicPr>
          <p:cNvPr id="7" name="Content Placeholder 6"/>
          <p:cNvPicPr>
            <a:picLocks noGrp="1"/>
          </p:cNvPicPr>
          <p:nvPr>
            <p:ph idx="1"/>
          </p:nvPr>
        </p:nvPicPr>
        <p:blipFill>
          <a:blip r:embed="rId4"/>
          <a:stretch>
            <a:fillRect/>
          </a:stretch>
        </p:blipFill>
        <p:spPr>
          <a:xfrm>
            <a:off x="6894741" y="3954233"/>
            <a:ext cx="3784522" cy="2602109"/>
          </a:xfrm>
          <a:prstGeom prst="rect">
            <a:avLst/>
          </a:prstGeom>
        </p:spPr>
      </p:pic>
    </p:spTree>
    <p:extLst>
      <p:ext uri="{BB962C8B-B14F-4D97-AF65-F5344CB8AC3E}">
        <p14:creationId xmlns:p14="http://schemas.microsoft.com/office/powerpoint/2010/main" val="1051180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Effects on Fatalities</a:t>
            </a:r>
            <a:endParaRPr lang="en-US" dirty="0"/>
          </a:p>
        </p:txBody>
      </p:sp>
      <p:pic>
        <p:nvPicPr>
          <p:cNvPr id="4" name="Picture 3"/>
          <p:cNvPicPr/>
          <p:nvPr/>
        </p:nvPicPr>
        <p:blipFill>
          <a:blip r:embed="rId3"/>
          <a:stretch>
            <a:fillRect/>
          </a:stretch>
        </p:blipFill>
        <p:spPr>
          <a:xfrm>
            <a:off x="5791880" y="1185790"/>
            <a:ext cx="4737147" cy="1991044"/>
          </a:xfrm>
          <a:prstGeom prst="rect">
            <a:avLst/>
          </a:prstGeom>
        </p:spPr>
      </p:pic>
      <p:pic>
        <p:nvPicPr>
          <p:cNvPr id="5" name="Content Placeholder 4"/>
          <p:cNvPicPr>
            <a:picLocks noGrp="1"/>
          </p:cNvPicPr>
          <p:nvPr>
            <p:ph idx="1"/>
          </p:nvPr>
        </p:nvPicPr>
        <p:blipFill>
          <a:blip r:embed="rId4"/>
          <a:stretch>
            <a:fillRect/>
          </a:stretch>
        </p:blipFill>
        <p:spPr>
          <a:xfrm>
            <a:off x="5725890" y="3487918"/>
            <a:ext cx="5548567" cy="3283072"/>
          </a:xfrm>
          <a:prstGeom prst="rect">
            <a:avLst/>
          </a:prstGeom>
        </p:spPr>
      </p:pic>
      <p:sp>
        <p:nvSpPr>
          <p:cNvPr id="6" name="Rectangle 5"/>
          <p:cNvSpPr/>
          <p:nvPr/>
        </p:nvSpPr>
        <p:spPr>
          <a:xfrm>
            <a:off x="436776" y="1584260"/>
            <a:ext cx="6096000" cy="2492990"/>
          </a:xfrm>
          <a:prstGeom prst="rect">
            <a:avLst/>
          </a:prstGeom>
        </p:spPr>
        <p:txBody>
          <a:bodyPr>
            <a:spAutoFit/>
          </a:bodyPr>
          <a:lstStyle/>
          <a:p>
            <a:r>
              <a:rPr lang="en-US" sz="1200" dirty="0">
                <a:latin typeface="Consolas" panose="020B0609020204030204" pitchFamily="49" charset="0"/>
              </a:rPr>
              <a:t>sum2$weather_pattern &lt;- c('Clear', </a:t>
            </a:r>
          </a:p>
          <a:p>
            <a:r>
              <a:rPr lang="en-US" sz="1200" dirty="0">
                <a:latin typeface="Consolas" panose="020B0609020204030204" pitchFamily="49" charset="0"/>
              </a:rPr>
              <a:t>                          'Rain',</a:t>
            </a:r>
          </a:p>
          <a:p>
            <a:r>
              <a:rPr lang="en-US" sz="1200" dirty="0">
                <a:latin typeface="Consolas" panose="020B0609020204030204" pitchFamily="49" charset="0"/>
              </a:rPr>
              <a:t>                          'Sleet, Hail', </a:t>
            </a:r>
          </a:p>
          <a:p>
            <a:r>
              <a:rPr lang="en-US" sz="1200" dirty="0">
                <a:latin typeface="Consolas" panose="020B0609020204030204" pitchFamily="49" charset="0"/>
              </a:rPr>
              <a:t>                          'Snow',</a:t>
            </a:r>
          </a:p>
          <a:p>
            <a:r>
              <a:rPr lang="en-US" sz="1200" dirty="0">
                <a:latin typeface="Consolas" panose="020B0609020204030204" pitchFamily="49" charset="0"/>
              </a:rPr>
              <a:t>                          'Fog, Smog, Smoke',</a:t>
            </a:r>
          </a:p>
          <a:p>
            <a:r>
              <a:rPr lang="en-US" sz="1200" dirty="0">
                <a:latin typeface="Consolas" panose="020B0609020204030204" pitchFamily="49" charset="0"/>
              </a:rPr>
              <a:t>                          'Severe Crosswinds', </a:t>
            </a:r>
          </a:p>
          <a:p>
            <a:r>
              <a:rPr lang="en-US" sz="1200" dirty="0">
                <a:latin typeface="Consolas" panose="020B0609020204030204" pitchFamily="49" charset="0"/>
              </a:rPr>
              <a:t>                          'Blowing Sand, Soil, Dirt', </a:t>
            </a:r>
          </a:p>
          <a:p>
            <a:r>
              <a:rPr lang="en-US" sz="1200" dirty="0">
                <a:latin typeface="Consolas" panose="020B0609020204030204" pitchFamily="49" charset="0"/>
              </a:rPr>
              <a:t>                          'Other', </a:t>
            </a:r>
          </a:p>
          <a:p>
            <a:r>
              <a:rPr lang="en-US" sz="1200" dirty="0">
                <a:latin typeface="Consolas" panose="020B0609020204030204" pitchFamily="49" charset="0"/>
              </a:rPr>
              <a:t>                          'Cloudy',</a:t>
            </a:r>
          </a:p>
          <a:p>
            <a:r>
              <a:rPr lang="en-US" sz="1200" dirty="0">
                <a:latin typeface="Consolas" panose="020B0609020204030204" pitchFamily="49" charset="0"/>
              </a:rPr>
              <a:t>                          'Blowing Snow', </a:t>
            </a:r>
          </a:p>
          <a:p>
            <a:r>
              <a:rPr lang="en-US" sz="1200" dirty="0">
                <a:latin typeface="Consolas" panose="020B0609020204030204" pitchFamily="49" charset="0"/>
              </a:rPr>
              <a:t>                          'Freezing Rain or Drizzle', </a:t>
            </a:r>
          </a:p>
          <a:p>
            <a:r>
              <a:rPr lang="en-US" sz="1200" dirty="0">
                <a:latin typeface="Consolas" panose="020B0609020204030204" pitchFamily="49" charset="0"/>
              </a:rPr>
              <a:t>                          'Not Reported',</a:t>
            </a:r>
          </a:p>
          <a:p>
            <a:r>
              <a:rPr lang="en-US" sz="1200" dirty="0">
                <a:latin typeface="Consolas" panose="020B0609020204030204" pitchFamily="49" charset="0"/>
              </a:rPr>
              <a:t>                          'Unknown')</a:t>
            </a:r>
          </a:p>
        </p:txBody>
      </p:sp>
    </p:spTree>
    <p:extLst>
      <p:ext uri="{BB962C8B-B14F-4D97-AF65-F5344CB8AC3E}">
        <p14:creationId xmlns:p14="http://schemas.microsoft.com/office/powerpoint/2010/main" val="1827353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Model - Fatalities</a:t>
            </a:r>
            <a:endParaRPr lang="en-US" dirty="0"/>
          </a:p>
        </p:txBody>
      </p:sp>
      <p:sp>
        <p:nvSpPr>
          <p:cNvPr id="3" name="Content Placeholder 2"/>
          <p:cNvSpPr>
            <a:spLocks noGrp="1"/>
          </p:cNvSpPr>
          <p:nvPr>
            <p:ph idx="1"/>
          </p:nvPr>
        </p:nvSpPr>
        <p:spPr/>
        <p:txBody>
          <a:bodyPr>
            <a:normAutofit lnSpcReduction="10000"/>
          </a:bodyPr>
          <a:lstStyle/>
          <a:p>
            <a:pPr lvl="0"/>
            <a:r>
              <a:rPr lang="en-US" dirty="0"/>
              <a:t>STATE</a:t>
            </a:r>
          </a:p>
          <a:p>
            <a:pPr lvl="0"/>
            <a:r>
              <a:rPr lang="en-US" dirty="0"/>
              <a:t>CITY</a:t>
            </a:r>
          </a:p>
          <a:p>
            <a:pPr lvl="0"/>
            <a:r>
              <a:rPr lang="en-US" dirty="0"/>
              <a:t>DAY OF THE WEEK</a:t>
            </a:r>
          </a:p>
          <a:p>
            <a:pPr lvl="0"/>
            <a:r>
              <a:rPr lang="en-US" dirty="0"/>
              <a:t>NHS</a:t>
            </a:r>
          </a:p>
          <a:p>
            <a:pPr lvl="0"/>
            <a:r>
              <a:rPr lang="en-US" dirty="0"/>
              <a:t>ROAD SYSTEM</a:t>
            </a:r>
          </a:p>
          <a:p>
            <a:pPr lvl="0"/>
            <a:r>
              <a:rPr lang="en-US" dirty="0" smtClean="0"/>
              <a:t>DRUNK DRIVER</a:t>
            </a:r>
          </a:p>
          <a:p>
            <a:pPr lvl="0"/>
            <a:endParaRPr lang="en-US" dirty="0" smtClean="0"/>
          </a:p>
          <a:p>
            <a:pPr lvl="0"/>
            <a:endParaRPr lang="en-US" dirty="0"/>
          </a:p>
          <a:p>
            <a:pPr lvl="0"/>
            <a:r>
              <a:rPr lang="en-US" dirty="0" err="1">
                <a:latin typeface="Consolas" panose="020B0609020204030204" pitchFamily="49" charset="0"/>
              </a:rPr>
              <a:t>crash_ctree</a:t>
            </a:r>
            <a:r>
              <a:rPr lang="en-US" dirty="0">
                <a:latin typeface="Consolas" panose="020B0609020204030204" pitchFamily="49" charset="0"/>
              </a:rPr>
              <a:t> &lt;- </a:t>
            </a:r>
            <a:r>
              <a:rPr lang="en-US" dirty="0" err="1">
                <a:latin typeface="Consolas" panose="020B0609020204030204" pitchFamily="49" charset="0"/>
              </a:rPr>
              <a:t>ctree</a:t>
            </a:r>
            <a:r>
              <a:rPr lang="en-US" dirty="0">
                <a:latin typeface="Consolas" panose="020B0609020204030204" pitchFamily="49" charset="0"/>
              </a:rPr>
              <a:t>(</a:t>
            </a:r>
            <a:r>
              <a:rPr lang="en-US" dirty="0" err="1">
                <a:latin typeface="Consolas" panose="020B0609020204030204" pitchFamily="49" charset="0"/>
              </a:rPr>
              <a:t>myf</a:t>
            </a:r>
            <a:r>
              <a:rPr lang="en-US" dirty="0">
                <a:latin typeface="Consolas" panose="020B0609020204030204" pitchFamily="49" charset="0"/>
              </a:rPr>
              <a:t>, data = </a:t>
            </a:r>
            <a:r>
              <a:rPr lang="en-US" dirty="0" err="1">
                <a:latin typeface="Consolas" panose="020B0609020204030204" pitchFamily="49" charset="0"/>
              </a:rPr>
              <a:t>train.data</a:t>
            </a:r>
            <a:r>
              <a:rPr lang="en-US" dirty="0">
                <a:latin typeface="Consolas" panose="020B0609020204030204" pitchFamily="49" charset="0"/>
              </a:rPr>
              <a:t>)</a:t>
            </a:r>
          </a:p>
          <a:p>
            <a:pPr lvl="0"/>
            <a:r>
              <a:rPr lang="en-US" dirty="0">
                <a:latin typeface="Consolas" panose="020B0609020204030204" pitchFamily="49" charset="0"/>
              </a:rPr>
              <a:t>table(predict(</a:t>
            </a:r>
            <a:r>
              <a:rPr lang="en-US" dirty="0" err="1">
                <a:latin typeface="Consolas" panose="020B0609020204030204" pitchFamily="49" charset="0"/>
              </a:rPr>
              <a:t>crash_ctree</a:t>
            </a:r>
            <a:r>
              <a:rPr lang="en-US" dirty="0">
                <a:latin typeface="Consolas" panose="020B0609020204030204" pitchFamily="49" charset="0"/>
              </a:rPr>
              <a:t>), FATALS) </a:t>
            </a:r>
            <a:endParaRPr lang="en-US" dirty="0">
              <a:latin typeface="Consolas" panose="020B0609020204030204" pitchFamily="49" charset="0"/>
            </a:endParaRPr>
          </a:p>
        </p:txBody>
      </p:sp>
      <p:pic>
        <p:nvPicPr>
          <p:cNvPr id="4" name="Picture 3"/>
          <p:cNvPicPr/>
          <p:nvPr/>
        </p:nvPicPr>
        <p:blipFill>
          <a:blip r:embed="rId3"/>
          <a:stretch>
            <a:fillRect/>
          </a:stretch>
        </p:blipFill>
        <p:spPr>
          <a:xfrm>
            <a:off x="5423152" y="1783517"/>
            <a:ext cx="5943600" cy="3000375"/>
          </a:xfrm>
          <a:prstGeom prst="rect">
            <a:avLst/>
          </a:prstGeom>
        </p:spPr>
      </p:pic>
      <p:pic>
        <p:nvPicPr>
          <p:cNvPr id="9" name="Picture 8"/>
          <p:cNvPicPr>
            <a:picLocks noChangeAspect="1"/>
          </p:cNvPicPr>
          <p:nvPr/>
        </p:nvPicPr>
        <p:blipFill rotWithShape="1">
          <a:blip r:embed="rId4"/>
          <a:srcRect l="24905" r="23772"/>
          <a:stretch/>
        </p:blipFill>
        <p:spPr>
          <a:xfrm>
            <a:off x="7522589" y="5175315"/>
            <a:ext cx="3667027" cy="1223096"/>
          </a:xfrm>
          <a:prstGeom prst="rect">
            <a:avLst/>
          </a:prstGeom>
        </p:spPr>
      </p:pic>
    </p:spTree>
    <p:extLst>
      <p:ext uri="{BB962C8B-B14F-4D97-AF65-F5344CB8AC3E}">
        <p14:creationId xmlns:p14="http://schemas.microsoft.com/office/powerpoint/2010/main" val="2330273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1169</TotalTime>
  <Words>758</Words>
  <Application>Microsoft Office PowerPoint</Application>
  <PresentationFormat>Widescreen</PresentationFormat>
  <Paragraphs>97</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Consolas</vt:lpstr>
      <vt:lpstr>Times New Roman</vt:lpstr>
      <vt:lpstr>Trebuchet MS</vt:lpstr>
      <vt:lpstr>Wingdings 3</vt:lpstr>
      <vt:lpstr>Facet</vt:lpstr>
      <vt:lpstr>2015 Traffic Fatalities </vt:lpstr>
      <vt:lpstr>Background Studies</vt:lpstr>
      <vt:lpstr>Dataset</vt:lpstr>
      <vt:lpstr>Questions </vt:lpstr>
      <vt:lpstr>Accidents with x amount of people involved</vt:lpstr>
      <vt:lpstr>Number of fatalities with x amount of people</vt:lpstr>
      <vt:lpstr>Data Cleaning and Fatalities per State</vt:lpstr>
      <vt:lpstr>Weather Effects on Fatalities</vt:lpstr>
      <vt:lpstr>Classification Model - Fatalities</vt:lpstr>
      <vt:lpstr>Conclusions</vt:lpstr>
      <vt:lpstr>End</vt:lpstr>
      <vt:lpstr>Distractions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17</cp:revision>
  <dcterms:created xsi:type="dcterms:W3CDTF">2019-08-01T01:59:03Z</dcterms:created>
  <dcterms:modified xsi:type="dcterms:W3CDTF">2019-08-01T21:28:51Z</dcterms:modified>
</cp:coreProperties>
</file>