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89" r:id="rId5"/>
    <p:sldId id="264" r:id="rId6"/>
    <p:sldId id="260" r:id="rId7"/>
    <p:sldId id="261" r:id="rId8"/>
    <p:sldId id="262" r:id="rId9"/>
    <p:sldId id="263" r:id="rId10"/>
    <p:sldId id="265" r:id="rId11"/>
    <p:sldId id="257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7" r:id="rId20"/>
    <p:sldId id="274" r:id="rId21"/>
    <p:sldId id="275" r:id="rId22"/>
    <p:sldId id="286" r:id="rId23"/>
    <p:sldId id="288" r:id="rId24"/>
    <p:sldId id="291" r:id="rId25"/>
    <p:sldId id="292" r:id="rId26"/>
    <p:sldId id="296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93" r:id="rId38"/>
    <p:sldId id="294" r:id="rId39"/>
    <p:sldId id="295" r:id="rId40"/>
    <p:sldId id="297" r:id="rId41"/>
    <p:sldId id="298" r:id="rId42"/>
    <p:sldId id="299" r:id="rId43"/>
    <p:sldId id="300" r:id="rId44"/>
    <p:sldId id="301" r:id="rId45"/>
    <p:sldId id="302" r:id="rId46"/>
    <p:sldId id="303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ropwizard.io/1.3.5/docs/manual/core.html#man-core-application" TargetMode="External"/><Relationship Id="rId3" Type="http://schemas.openxmlformats.org/officeDocument/2006/relationships/hyperlink" Target="https://www.dropwizard.io/1.3.5/docs/manual/core.html#man-core-commands" TargetMode="External"/><Relationship Id="rId7" Type="http://schemas.openxmlformats.org/officeDocument/2006/relationships/hyperlink" Target="https://www.dropwizard.io/1.3.5/docs/manual/core.html#man-core-resources" TargetMode="External"/><Relationship Id="rId2" Type="http://schemas.openxmlformats.org/officeDocument/2006/relationships/hyperlink" Target="https://www.dropwizard.io/1.3.5/docs/manual/core.html#man-core-representation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dropwizard.io/1.3.5/docs/manual/core.html#man-core-healthchecks" TargetMode="External"/><Relationship Id="rId5" Type="http://schemas.openxmlformats.org/officeDocument/2006/relationships/hyperlink" Target="https://www.dropwizard.io/1.3.5/docs/manual/jdbi.html#man-jdbi" TargetMode="External"/><Relationship Id="rId4" Type="http://schemas.openxmlformats.org/officeDocument/2006/relationships/hyperlink" Target="https://www.dropwizard.io/1.3.5/docs/manual/client.html#man-client" TargetMode="External"/><Relationship Id="rId9" Type="http://schemas.openxmlformats.org/officeDocument/2006/relationships/hyperlink" Target="https://www.dropwizard.io/1.3.5/docs/manual/core.html#man-core-configuration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aml.org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00B9-6E35-4D1A-8D96-EA628E5E31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dropwizard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B6BF5-2925-4A1F-BA56-C4BB19E758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832633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7198-D757-4EA6-9ED2-45BB390A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76" y="89483"/>
            <a:ext cx="6778305" cy="1456267"/>
          </a:xfrm>
        </p:spPr>
        <p:txBody>
          <a:bodyPr/>
          <a:lstStyle/>
          <a:p>
            <a:r>
              <a:rPr lang="en-US" dirty="0"/>
              <a:t>Project organization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0E607B0-AC6E-4DC1-9486-916B5ED1F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176" y="1930267"/>
            <a:ext cx="8212823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870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com.example.myapplication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api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2"/>
              </a:rPr>
              <a:t>Representations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. Request and response bodies.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cli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3"/>
              </a:rPr>
              <a:t>Commands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Noto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client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4"/>
              </a:rPr>
              <a:t>Client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 code that accesses external HTTP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core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 Domain implementation; where objects not used in the API such as POJOs, validations, crypto,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etc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, reside.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jdbi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5"/>
              </a:rPr>
              <a:t>Database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 access classes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health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6"/>
              </a:rPr>
              <a:t>Health Checks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Noto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resources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7"/>
              </a:rPr>
              <a:t>Resources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Noto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MyApplication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8"/>
              </a:rPr>
              <a:t>application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 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MyApplicationConfiguration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9"/>
              </a:rPr>
              <a:t>configuration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 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220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1346-6CD5-48E7-855D-0CA425F4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58" y="159026"/>
            <a:ext cx="10131425" cy="927652"/>
          </a:xfrm>
        </p:spPr>
        <p:txBody>
          <a:bodyPr>
            <a:normAutofit fontScale="90000"/>
          </a:bodyPr>
          <a:lstStyle/>
          <a:p>
            <a:r>
              <a:rPr lang="en-US" dirty="0"/>
              <a:t>Configuration class and Config mapping - </a:t>
            </a:r>
            <a:r>
              <a:rPr lang="en-US" sz="1800" dirty="0"/>
              <a:t>These parameters are specified in a </a:t>
            </a:r>
            <a:r>
              <a:rPr lang="en-US" sz="1800" dirty="0">
                <a:hlinkClick r:id="rId2"/>
              </a:rPr>
              <a:t>YAML</a:t>
            </a:r>
            <a:r>
              <a:rPr lang="en-US" sz="1800" dirty="0"/>
              <a:t> configuration file which is deserialized to an instance of your application’s configuration class and validated.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B628FAF-2381-48E8-8169-161EF79C1C69}"/>
              </a:ext>
            </a:extLst>
          </p:cNvPr>
          <p:cNvSpPr/>
          <p:nvPr/>
        </p:nvSpPr>
        <p:spPr>
          <a:xfrm>
            <a:off x="5221357" y="3331468"/>
            <a:ext cx="1444486" cy="824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7C91725-A499-4BBE-8178-103A4162B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22" y="1543339"/>
            <a:ext cx="4675239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Hello, %s!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defName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applicationConnectors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http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9000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adminConnectors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http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9001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com.mysql.jdbc.Driver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root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qweQWE123!@#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jdbc:mysql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://localhost:3306/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appcenter?allowMultiQueries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validationQuery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"/* Health Check */ SELECT 1"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2616E4C-B4CC-49E8-9791-811F3707C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981" y="840968"/>
            <a:ext cx="4439265" cy="60170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NotEmpty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NotEmpty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defaultName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AppConfigDefaultName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@Valid</a:t>
            </a:r>
            <a:br>
              <a:rPr lang="en-US" alt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altLang="en-US" sz="11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br>
              <a:rPr lang="en-US" alt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altLang="en-US" sz="11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lang="en-US" alt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DataSourceFactory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DataSourceFactory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getTemplate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setTemplate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template)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template;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getDefaultName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setDefaultName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defaultName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name;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899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EAB03-3200-4714-9CB7-4DE4CF69C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730827"/>
          </a:xfrm>
        </p:spPr>
        <p:txBody>
          <a:bodyPr/>
          <a:lstStyle/>
          <a:p>
            <a:r>
              <a:rPr lang="en-US" dirty="0"/>
              <a:t>Application class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9EF87E8-7A80-4A10-8B15-0555CFF42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9291" y="1381262"/>
            <a:ext cx="6120245" cy="5047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App().run(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path to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config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"the-app"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initialize(Bootstrap&lt;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bootstrap)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// bundles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configuration,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Environment environment)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 // set up environment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741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75220-59BE-4B4E-95DC-8AF7C7E5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131425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class - bundles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CDBBC-04CA-4DEC-8AA3-E718DCEC056F}"/>
              </a:ext>
            </a:extLst>
          </p:cNvPr>
          <p:cNvSpPr txBox="1"/>
          <p:nvPr/>
        </p:nvSpPr>
        <p:spPr>
          <a:xfrm>
            <a:off x="2202872" y="2026227"/>
            <a:ext cx="63854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Bundles is re-usable functionality</a:t>
            </a:r>
          </a:p>
          <a:p>
            <a:r>
              <a:rPr lang="en-US" sz="3600" dirty="0"/>
              <a:t>Examples:</a:t>
            </a:r>
          </a:p>
          <a:p>
            <a:pPr marL="285750" indent="-285750">
              <a:buFontTx/>
              <a:buChar char="-"/>
            </a:pPr>
            <a:r>
              <a:rPr lang="en-US" sz="3600" dirty="0"/>
              <a:t>Database migrations bundle</a:t>
            </a:r>
          </a:p>
          <a:p>
            <a:pPr marL="285750" indent="-285750">
              <a:buFontTx/>
              <a:buChar char="-"/>
            </a:pPr>
            <a:r>
              <a:rPr lang="en-US" sz="3600" dirty="0"/>
              <a:t>Hibernate bundle</a:t>
            </a:r>
          </a:p>
          <a:p>
            <a:pPr marL="285750" indent="-285750">
              <a:buFontTx/>
              <a:buChar char="-"/>
            </a:pPr>
            <a:r>
              <a:rPr lang="en-US" sz="3600" dirty="0"/>
              <a:t>Assets bundle</a:t>
            </a:r>
          </a:p>
        </p:txBody>
      </p:sp>
    </p:spTree>
    <p:extLst>
      <p:ext uri="{BB962C8B-B14F-4D97-AF65-F5344CB8AC3E}">
        <p14:creationId xmlns:p14="http://schemas.microsoft.com/office/powerpoint/2010/main" val="2909847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99BAF-B094-423E-969C-1BD18CE1A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748145"/>
          </a:xfrm>
        </p:spPr>
        <p:txBody>
          <a:bodyPr/>
          <a:lstStyle/>
          <a:p>
            <a:r>
              <a:rPr lang="en-US" dirty="0"/>
              <a:t>Initialize – add a migration bundle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31A8E09-7783-425D-B3D2-BC5B686BF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035" y="2191670"/>
            <a:ext cx="920634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initialize(Bootstrap&lt;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bootstrap)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bootstrap.addBundle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MigrationsBundle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DataSourceFactory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getDataSourceFactory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configuration)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configuration.getDatabase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data source factory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360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E9798-B5C1-4816-90ED-A69A5815F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8445"/>
            <a:ext cx="10131425" cy="55071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Liquibase</a:t>
            </a:r>
            <a:r>
              <a:rPr lang="en-US" dirty="0"/>
              <a:t> migration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46ABA58-901F-4AEE-9D43-B744EEE1F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36" y="769163"/>
            <a:ext cx="5870864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databaseChangeLog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="http://www.liquibase.org/xml/ns/dbchangelog"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xsi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="http://www.w3.org/2001/XMLSchema-instance"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xsi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:schemaLocation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="http://www.liquibase.org/xml/ns/dbchangelog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http://www.liquibase.org/xml/ns/dbchangelog/dbchangelog-3.1.xsd"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changeSet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renat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createTable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="people"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="id"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autoIncrement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="true"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constraints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primaryKey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="true"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="false"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="varchar(255)"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constraints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="false"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jobTitle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="varchar(255)"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databaseChangeLog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C9528A-BA99-4D52-A251-74A7405046A0}"/>
              </a:ext>
            </a:extLst>
          </p:cNvPr>
          <p:cNvSpPr/>
          <p:nvPr/>
        </p:nvSpPr>
        <p:spPr>
          <a:xfrm>
            <a:off x="389579" y="5997688"/>
            <a:ext cx="3481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/main/resources/migratinos.xml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FB18B-9EB7-4DCE-8F4B-F08AEA593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764" y="1827105"/>
            <a:ext cx="68961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95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316D8-7359-4370-9A2E-65FED31B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824345"/>
          </a:xfrm>
        </p:spPr>
        <p:txBody>
          <a:bodyPr>
            <a:normAutofit/>
          </a:bodyPr>
          <a:lstStyle/>
          <a:p>
            <a:r>
              <a:rPr lang="en-US" dirty="0"/>
              <a:t>Application class – environment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E8C10B1-7DE3-47DE-87C8-53F6FB080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1" y="948690"/>
            <a:ext cx="10723418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configuration,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Environment environment)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a new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DBIFactory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DBIFactory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factory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DBIFactory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DBI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jdbi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factory.build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(environment,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configuration.getDatabase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DataSourceFactory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create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daos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jdbi.onDemand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controllers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controller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configuration.getTemplate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configuration.getDefaultName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configuration.getPortConfig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getServerPort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health checks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TemplateHealthCheck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healthCheck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TemplateHealthCheck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configuration.getTemplate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set up environment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environment.healthChecks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().register(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"template"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healthCheck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environment.jersey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().register(controller);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environment.jersey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().register(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109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BE2F-29EE-4EAB-A7E5-2A5ABACA7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696191"/>
          </a:xfrm>
        </p:spPr>
        <p:txBody>
          <a:bodyPr/>
          <a:lstStyle/>
          <a:p>
            <a:r>
              <a:rPr lang="en-US" dirty="0"/>
              <a:t>Health checks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CC49B31-A76C-4DC7-ADAE-C81AD6DA9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63" y="1946160"/>
            <a:ext cx="7512628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TemplateHealthCheck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HealthCheck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TemplateHealthCheck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template)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template;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check()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saying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saying.contains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unhealthy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"template doesn't include a name"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healthy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F583B1-5A46-4EB1-90FA-21C2DC7B233F}"/>
              </a:ext>
            </a:extLst>
          </p:cNvPr>
          <p:cNvSpPr txBox="1"/>
          <p:nvPr/>
        </p:nvSpPr>
        <p:spPr>
          <a:xfrm>
            <a:off x="0" y="951843"/>
            <a:ext cx="260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Runtime test of behavior</a:t>
            </a:r>
          </a:p>
        </p:txBody>
      </p:sp>
    </p:spTree>
    <p:extLst>
      <p:ext uri="{BB962C8B-B14F-4D97-AF65-F5344CB8AC3E}">
        <p14:creationId xmlns:p14="http://schemas.microsoft.com/office/powerpoint/2010/main" val="2515449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3AD3-0EE8-4A7A-8F51-BA002AFD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793173"/>
          </a:xfrm>
        </p:spPr>
        <p:txBody>
          <a:bodyPr/>
          <a:lstStyle/>
          <a:p>
            <a:r>
              <a:rPr lang="en-US" dirty="0"/>
              <a:t>Representation (</a:t>
            </a:r>
            <a:r>
              <a:rPr lang="en-US" dirty="0" err="1"/>
              <a:t>Pojo</a:t>
            </a:r>
            <a:r>
              <a:rPr lang="en-US" dirty="0"/>
              <a:t>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D8C18AB-FAEC-4288-B5EA-D73AF1585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389" y="1523156"/>
            <a:ext cx="4748645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"people"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@Column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nullable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@Column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@Column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jobTitle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004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A6D2D-EBBA-4287-84CE-25F87B4A2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574964"/>
          </a:xfrm>
        </p:spPr>
        <p:txBody>
          <a:bodyPr>
            <a:normAutofit fontScale="90000"/>
          </a:bodyPr>
          <a:lstStyle/>
          <a:p>
            <a:r>
              <a:rPr lang="en-US"/>
              <a:t>Representation (advanced json)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307BA42-19F1-4ECB-9FE5-73922DCC2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18" y="1245228"/>
            <a:ext cx="651510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JsonSnakeCase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JsonCreator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getFirstName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22E72D5-EC7E-438C-8AFF-0FDC8AC48F7A}"/>
              </a:ext>
            </a:extLst>
          </p:cNvPr>
          <p:cNvSpPr/>
          <p:nvPr/>
        </p:nvSpPr>
        <p:spPr>
          <a:xfrm>
            <a:off x="7034645" y="2410691"/>
            <a:ext cx="945573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246D894-6678-4AA8-A024-9DE4FB1AD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1945" y="2606281"/>
            <a:ext cx="3117273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"first_name"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camelCaseTo_snake_case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63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4818-88D6-49D6-BFB5-AC231811F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169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Dropwizard</a:t>
            </a:r>
            <a:r>
              <a:rPr lang="en-US" dirty="0"/>
              <a:t> is a Java framework for developing high-performance, RESTful web services.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A3B5B-4FBB-4F4C-9F81-D0CE51F4B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38" y="1490133"/>
            <a:ext cx="10131425" cy="43349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 err="1"/>
              <a:t>Dropwizard</a:t>
            </a:r>
            <a:r>
              <a:rPr lang="en-US" sz="3600" dirty="0"/>
              <a:t> - Highlights:</a:t>
            </a:r>
          </a:p>
          <a:p>
            <a:r>
              <a:rPr lang="en-US" sz="3600" dirty="0"/>
              <a:t>Allows you to build one jar, that contains all needed dependencies </a:t>
            </a:r>
            <a:r>
              <a:rPr lang="en-US" sz="3900" dirty="0"/>
              <a:t>(application has one main program which starts the jetty container)</a:t>
            </a:r>
          </a:p>
          <a:p>
            <a:r>
              <a:rPr lang="en-US" sz="3600" dirty="0"/>
              <a:t>Simple &amp; Lightweight</a:t>
            </a:r>
          </a:p>
          <a:p>
            <a:r>
              <a:rPr lang="en-US" sz="3600" dirty="0"/>
              <a:t>Quick and easy to get a new http service going</a:t>
            </a:r>
          </a:p>
          <a:p>
            <a:r>
              <a:rPr lang="en-US" sz="3600" dirty="0"/>
              <a:t>Easy Test, Deployment and Management</a:t>
            </a:r>
            <a:endParaRPr lang="ru-RU" sz="3600" dirty="0"/>
          </a:p>
          <a:p>
            <a:r>
              <a:rPr lang="en-US" sz="6000" dirty="0"/>
              <a:t>Quick Project Bootstrap</a:t>
            </a:r>
          </a:p>
        </p:txBody>
      </p:sp>
    </p:spTree>
    <p:extLst>
      <p:ext uri="{BB962C8B-B14F-4D97-AF65-F5344CB8AC3E}">
        <p14:creationId xmlns:p14="http://schemas.microsoft.com/office/powerpoint/2010/main" val="1379411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941E-3E06-4EE1-9DE8-C516BB7A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207617" cy="592282"/>
          </a:xfrm>
        </p:spPr>
        <p:txBody>
          <a:bodyPr>
            <a:normAutofit fontScale="90000"/>
          </a:bodyPr>
          <a:lstStyle/>
          <a:p>
            <a:r>
              <a:rPr lang="en-US" dirty="0"/>
              <a:t>DAO (Hibernate)                                                                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E5AB721-EFBB-4AC6-931C-9B7DD3551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85" y="961615"/>
            <a:ext cx="5914015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PeopleDAO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AbstractDAO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PeopleDAO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SessionFactory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factory)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(factory);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findById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(Integer id)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get(id);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persist(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com.wiza.representation.PeopleTable.findAll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7E7C6C-0524-4591-906B-69E05C42DD19}"/>
              </a:ext>
            </a:extLst>
          </p:cNvPr>
          <p:cNvSpPr txBox="1">
            <a:spLocks/>
          </p:cNvSpPr>
          <p:nvPr/>
        </p:nvSpPr>
        <p:spPr>
          <a:xfrm>
            <a:off x="8582891" y="0"/>
            <a:ext cx="3207616" cy="5922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DAO (JDBI)                                                               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96F0625-68EB-4004-9339-866D81284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1879" y="961615"/>
            <a:ext cx="517813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SqlQuery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id from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user_info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user_email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:email"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Integer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getUserIdByEmail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@Bind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"email"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String email);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559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4C07-E536-4F12-9397-097E4777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131425" cy="550718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 classes (controller)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67A03C-119A-4D75-A1E5-02886821A87A}"/>
              </a:ext>
            </a:extLst>
          </p:cNvPr>
          <p:cNvSpPr txBox="1"/>
          <p:nvPr/>
        </p:nvSpPr>
        <p:spPr>
          <a:xfrm>
            <a:off x="0" y="841663"/>
            <a:ext cx="5621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Supports JAX-RS, @GET, @POST, @</a:t>
            </a:r>
            <a:r>
              <a:rPr lang="en-US" dirty="0" err="1"/>
              <a:t>UnitOfWork</a:t>
            </a:r>
            <a:r>
              <a:rPr lang="en-US" dirty="0"/>
              <a:t>, @Path </a:t>
            </a:r>
            <a:r>
              <a:rPr lang="en-US" dirty="0" err="1"/>
              <a:t>Dropwizard</a:t>
            </a:r>
            <a:r>
              <a:rPr lang="en-US" dirty="0"/>
              <a:t> adds some additional features: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Validation with @Valid</a:t>
            </a:r>
          </a:p>
          <a:p>
            <a:pPr marL="285750" indent="-285750">
              <a:buFontTx/>
              <a:buChar char="-"/>
            </a:pPr>
            <a:r>
              <a:rPr lang="en-US" dirty="0"/>
              <a:t>Metrics supports @Timed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B40DA0-4E34-45A7-B51C-46C18C317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938" y="2423433"/>
            <a:ext cx="10640290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"/user"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@Produces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MediaType.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APPLICATION_JSON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AtomicLong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AtomicLong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@Timed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UnitOfWork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MessageDto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QueryParam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"email"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Optional&lt;String&gt; email)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Integer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.getUserIdByEmail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email.orElse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"renat.ashirbakiev@hp.com"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MessageDto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userId.toString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.getAndIncrement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180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B943-6E74-4E14-98B8-F0743E884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658091"/>
          </a:xfrm>
        </p:spPr>
        <p:txBody>
          <a:bodyPr/>
          <a:lstStyle/>
          <a:p>
            <a:r>
              <a:rPr lang="en-US" dirty="0"/>
              <a:t>Resources (controllers) – Error handling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058181-7362-4262-9642-605C81218ED1}"/>
              </a:ext>
            </a:extLst>
          </p:cNvPr>
          <p:cNvSpPr/>
          <p:nvPr/>
        </p:nvSpPr>
        <p:spPr>
          <a:xfrm>
            <a:off x="0" y="658091"/>
            <a:ext cx="118456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your resource class unintentionally throws an exception, </a:t>
            </a:r>
            <a:r>
              <a:rPr lang="en-US" dirty="0" err="1"/>
              <a:t>Dropwizard</a:t>
            </a:r>
            <a:r>
              <a:rPr lang="en-US" dirty="0"/>
              <a:t> will log that exception under the ERROR level (including stack traces) and return a terse, safe application/</a:t>
            </a:r>
            <a:r>
              <a:rPr lang="en-US" dirty="0" err="1"/>
              <a:t>json</a:t>
            </a:r>
            <a:r>
              <a:rPr lang="en-US" dirty="0"/>
              <a:t> 500 Internal Server Error response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3F7033-AFD5-4F1E-BD16-D3BD56D16B14}"/>
              </a:ext>
            </a:extLst>
          </p:cNvPr>
          <p:cNvSpPr/>
          <p:nvPr/>
        </p:nvSpPr>
        <p:spPr>
          <a:xfrm>
            <a:off x="0" y="1593181"/>
            <a:ext cx="10815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ExceptionMapper</a:t>
            </a:r>
            <a:r>
              <a:rPr lang="en-US" dirty="0"/>
              <a:t> allows take exceptions that your resources may throw and map them to appropriate responses.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0833E57-3847-44A4-A9ED-F3A56CD33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354" y="2284606"/>
            <a:ext cx="6161810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IllegalArgumentExceptionMapper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ExceptionMapper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Meter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IllegalArgumentExceptionMapper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MetricRegistry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metrics)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metrics.meter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"exceptions"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toResponse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.mark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Response.Status.</a:t>
            </a:r>
            <a:r>
              <a:rPr kumimoji="0" lang="en-US" alt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BAD_REQUEST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.header(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"X-YOU-SILLY"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.type(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MediaType.</a:t>
            </a:r>
            <a:r>
              <a:rPr kumimoji="0" lang="en-US" alt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APPLICATION_JSON_TYPE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.entity(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ErrorMessage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Response.Status.</a:t>
            </a:r>
            <a:r>
              <a:rPr kumimoji="0" lang="en-US" alt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BAD_REQUEST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.getStatusCode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 passed an illegal argument! Watch out!"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.build();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7590BD8-8CEF-42AE-8E0B-5748BE17B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650" y="6061409"/>
            <a:ext cx="8559368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environment.jersey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().register(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IllegalArgumentExceptionMapper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environment.metrics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493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51BC-D821-4D29-A277-0F860B2EF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367145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Resources (controllers) – Jersey filters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7E514-AFA4-45CB-8212-3DABC959AFD9}"/>
              </a:ext>
            </a:extLst>
          </p:cNvPr>
          <p:cNvSpPr/>
          <p:nvPr/>
        </p:nvSpPr>
        <p:spPr>
          <a:xfrm>
            <a:off x="0" y="4457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There might be cases when you want to filter out requests or modify them before they reach your controllers.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FF1672A-32B9-4C14-9B5F-7840EF14F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8" y="1663152"/>
            <a:ext cx="10640291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@Provider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DateNotSpecifiedFilter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ContainerRequestFilter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ContainerRequestContext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dateHeader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requestContext.getHeaderString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HttpHeaders.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dateHeader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"Date Header was not specified"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05927D-7839-4CFA-8CA0-B852E6EC0623}"/>
              </a:ext>
            </a:extLst>
          </p:cNvPr>
          <p:cNvSpPr txBox="1"/>
          <p:nvPr/>
        </p:nvSpPr>
        <p:spPr>
          <a:xfrm>
            <a:off x="0" y="4604090"/>
            <a:ext cx="547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Another way to create filters is by creating servlet filters.</a:t>
            </a:r>
          </a:p>
        </p:txBody>
      </p:sp>
    </p:spTree>
    <p:extLst>
      <p:ext uri="{BB962C8B-B14F-4D97-AF65-F5344CB8AC3E}">
        <p14:creationId xmlns:p14="http://schemas.microsoft.com/office/powerpoint/2010/main" val="2030961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072911A9-4392-4D31-B85B-5538BACFE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18" y="563619"/>
            <a:ext cx="4457700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validate(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NotEmpty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QueryParam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String v)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"Got: 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v;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1ADCA52-16D8-40B5-ACE6-2FBC6CEDA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991" y="971688"/>
            <a:ext cx="325581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422: {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"errors"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"query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 may not be empty"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9BBB7FB-F339-45B3-9F70-BDF741D2C421}"/>
              </a:ext>
            </a:extLst>
          </p:cNvPr>
          <p:cNvSpPr/>
          <p:nvPr/>
        </p:nvSpPr>
        <p:spPr>
          <a:xfrm>
            <a:off x="4852555" y="610832"/>
            <a:ext cx="1932706" cy="1091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== null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3A74BC3D-9B8E-4EAC-B988-A42F2E1A5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18" y="2544726"/>
            <a:ext cx="445770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@PUT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person(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@Valid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person)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5676322D-0777-43EA-99FF-87DC04E81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991" y="2683225"/>
            <a:ext cx="325581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422: {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"errors"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request body may not be null"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C825D54-5C75-4FD5-9D7F-0D23F92A5D8E}"/>
              </a:ext>
            </a:extLst>
          </p:cNvPr>
          <p:cNvSpPr/>
          <p:nvPr/>
        </p:nvSpPr>
        <p:spPr>
          <a:xfrm>
            <a:off x="4852555" y="2368604"/>
            <a:ext cx="1932706" cy="998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== null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B1E5FAA1-F1F8-4DF7-A139-8A7ED1F0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990" y="3916258"/>
            <a:ext cx="325581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422: {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"errors"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[“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may not be null“]}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57397F-EEF0-4D08-A1FE-937A222D5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18" y="3551251"/>
            <a:ext cx="3979718" cy="24468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Person()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getFirstName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setFirstName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60BB93F-C19E-4656-89EE-33BB9D94900D}"/>
              </a:ext>
            </a:extLst>
          </p:cNvPr>
          <p:cNvSpPr/>
          <p:nvPr/>
        </p:nvSpPr>
        <p:spPr>
          <a:xfrm>
            <a:off x="4852554" y="3834178"/>
            <a:ext cx="1932706" cy="764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firstName</a:t>
            </a:r>
            <a:r>
              <a:rPr lang="en-US" dirty="0"/>
              <a:t> == null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3AEB7AD-DF32-423A-B956-B3A86312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367145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Resources (controllers) – validators</a:t>
            </a:r>
          </a:p>
        </p:txBody>
      </p:sp>
    </p:spTree>
    <p:extLst>
      <p:ext uri="{BB962C8B-B14F-4D97-AF65-F5344CB8AC3E}">
        <p14:creationId xmlns:p14="http://schemas.microsoft.com/office/powerpoint/2010/main" val="1380969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5C1D-64DB-48F0-BB22-E30071A6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689264"/>
          </a:xfrm>
        </p:spPr>
        <p:txBody>
          <a:bodyPr/>
          <a:lstStyle/>
          <a:p>
            <a:r>
              <a:rPr lang="en-US" dirty="0"/>
              <a:t>constrains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91367B8-55AC-40D3-BCC0-579A03886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9" y="709022"/>
            <a:ext cx="4436918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@GET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@Path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"/max"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max(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@QueryParam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@Max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256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Integer m)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CB4BC0B-C839-440D-A644-D38AEC9FC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9" y="1925034"/>
            <a:ext cx="4436918" cy="24468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getBean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@Valid @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BeanParam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MyBeanParams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params.getField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class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MyBeanParams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NotEmpty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getField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QueryParam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setField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field)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Strings.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nullToEmpty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(field).trim();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19F7018-4B68-4820-ABD9-6EFCC6F74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8" y="4719913"/>
            <a:ext cx="8603673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@GET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@Path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"oneof"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oneOf(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@QueryParam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@OneOf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 = {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"out"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ignoreCase =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ignoreWhitespace =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String in)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4F782D6-A983-4886-9E9A-ED80C9AEE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8" y="5855237"/>
            <a:ext cx="8603673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@GET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@Path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"len"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len(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@QueryParam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@Length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(max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String len)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185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C86A-399F-4C01-BD36-DE58C50F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715108"/>
          </a:xfrm>
        </p:spPr>
        <p:txBody>
          <a:bodyPr/>
          <a:lstStyle/>
          <a:p>
            <a:r>
              <a:rPr lang="en-US" dirty="0"/>
              <a:t>Annotations in representation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0FC50-516E-4F1C-BB38-3EA533F6A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54" y="832238"/>
            <a:ext cx="6230282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NotBlank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@Length(min=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max=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NotBlank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@Length(min=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max=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@Pattern(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".+@.+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.[a-z]+"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715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9A6F-6D84-449A-A687-FBDA832C1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737755"/>
          </a:xfrm>
        </p:spPr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9A74B-24AC-4206-BA88-4CF3F3B17668}"/>
              </a:ext>
            </a:extLst>
          </p:cNvPr>
          <p:cNvSpPr txBox="1"/>
          <p:nvPr/>
        </p:nvSpPr>
        <p:spPr>
          <a:xfrm>
            <a:off x="96694" y="841664"/>
            <a:ext cx="4414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Build executable fat JAR</a:t>
            </a:r>
          </a:p>
          <a:p>
            <a:pPr marL="342900" indent="-342900">
              <a:buAutoNum type="arabicPeriod"/>
            </a:pPr>
            <a:r>
              <a:rPr lang="en-US" dirty="0"/>
              <a:t>Run database migration (if any)</a:t>
            </a:r>
          </a:p>
          <a:p>
            <a:pPr marL="342900" indent="-342900">
              <a:buAutoNum type="arabicPeriod"/>
            </a:pPr>
            <a:r>
              <a:rPr lang="en-US" dirty="0"/>
              <a:t>Start application (embedded Jetty server)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036E8D-CC67-4BE0-95EB-932756820AD5}"/>
              </a:ext>
            </a:extLst>
          </p:cNvPr>
          <p:cNvSpPr/>
          <p:nvPr/>
        </p:nvSpPr>
        <p:spPr>
          <a:xfrm>
            <a:off x="263237" y="203584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usage: java -jar some_service.jar [-h] [-v] {</a:t>
            </a:r>
            <a:r>
              <a:rPr lang="en-US" dirty="0" err="1"/>
              <a:t>server,check,db</a:t>
            </a:r>
            <a:r>
              <a:rPr lang="en-US" dirty="0"/>
              <a:t>} ...</a:t>
            </a:r>
          </a:p>
          <a:p>
            <a:endParaRPr lang="en-US" dirty="0"/>
          </a:p>
          <a:p>
            <a:r>
              <a:rPr lang="en-US" dirty="0"/>
              <a:t>positional arguments:</a:t>
            </a:r>
          </a:p>
          <a:p>
            <a:r>
              <a:rPr lang="en-US" dirty="0"/>
              <a:t>  {</a:t>
            </a:r>
            <a:r>
              <a:rPr lang="en-US" dirty="0" err="1"/>
              <a:t>server,check,db</a:t>
            </a:r>
            <a:r>
              <a:rPr lang="en-US" dirty="0"/>
              <a:t>}      available commands</a:t>
            </a:r>
          </a:p>
          <a:p>
            <a:endParaRPr lang="en-US" dirty="0"/>
          </a:p>
          <a:p>
            <a:r>
              <a:rPr lang="en-US" dirty="0"/>
              <a:t>named arguments:</a:t>
            </a:r>
          </a:p>
          <a:p>
            <a:r>
              <a:rPr lang="en-US" dirty="0"/>
              <a:t>  -h, --help             show this help message and exit</a:t>
            </a:r>
          </a:p>
          <a:p>
            <a:r>
              <a:rPr lang="en-US" dirty="0"/>
              <a:t>  -v, --version          show the application version and exit</a:t>
            </a:r>
          </a:p>
        </p:txBody>
      </p:sp>
    </p:spTree>
    <p:extLst>
      <p:ext uri="{BB962C8B-B14F-4D97-AF65-F5344CB8AC3E}">
        <p14:creationId xmlns:p14="http://schemas.microsoft.com/office/powerpoint/2010/main" val="192985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5BA4-A5F5-407D-B69E-9128A9DD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131425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checking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4AF64-E3BE-4939-BE4B-94EFFB6D5F4F}"/>
              </a:ext>
            </a:extLst>
          </p:cNvPr>
          <p:cNvSpPr txBox="1"/>
          <p:nvPr/>
        </p:nvSpPr>
        <p:spPr>
          <a:xfrm>
            <a:off x="83129" y="727364"/>
            <a:ext cx="21686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Works on admin port</a:t>
            </a:r>
          </a:p>
          <a:p>
            <a:r>
              <a:rPr lang="en-US" dirty="0"/>
              <a:t>/</a:t>
            </a:r>
          </a:p>
          <a:p>
            <a:r>
              <a:rPr lang="en-US" dirty="0"/>
              <a:t>/ping </a:t>
            </a:r>
          </a:p>
          <a:p>
            <a:r>
              <a:rPr lang="en-US" dirty="0"/>
              <a:t>/</a:t>
            </a:r>
            <a:r>
              <a:rPr lang="en-US" dirty="0" err="1"/>
              <a:t>healthcheck</a:t>
            </a:r>
            <a:endParaRPr lang="en-US" dirty="0"/>
          </a:p>
          <a:p>
            <a:r>
              <a:rPr lang="en-US" dirty="0"/>
              <a:t>/metrics</a:t>
            </a:r>
          </a:p>
          <a:p>
            <a:r>
              <a:rPr lang="en-US" dirty="0"/>
              <a:t>/threads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D9AFD2-1F59-4612-889D-04487A2E9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299" y="727364"/>
            <a:ext cx="3226192" cy="218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36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1664-4B44-4D76-BC71-A88B877C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663"/>
            <a:ext cx="10131425" cy="471055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feature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EB7C9-6774-4626-8598-B6F6019C417B}"/>
              </a:ext>
            </a:extLst>
          </p:cNvPr>
          <p:cNvSpPr txBox="1"/>
          <p:nvPr/>
        </p:nvSpPr>
        <p:spPr>
          <a:xfrm>
            <a:off x="0" y="644236"/>
            <a:ext cx="12109854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en-US" b="1" dirty="0"/>
              <a:t>Environment variables </a:t>
            </a:r>
            <a:r>
              <a:rPr lang="en-US" dirty="0"/>
              <a:t>– </a:t>
            </a:r>
            <a:r>
              <a:rPr lang="en-US" dirty="0" err="1"/>
              <a:t>dropwizard</a:t>
            </a:r>
            <a:r>
              <a:rPr lang="en-US" dirty="0"/>
              <a:t>-configuration module provides the capabilities to substitute configuration settings</a:t>
            </a:r>
          </a:p>
          <a:p>
            <a:r>
              <a:rPr lang="en-US" dirty="0"/>
              <a:t> with the value of environment variables</a:t>
            </a:r>
          </a:p>
          <a:p>
            <a:r>
              <a:rPr lang="en-US" dirty="0"/>
              <a:t>2. </a:t>
            </a:r>
            <a:r>
              <a:rPr lang="en-US" b="1" dirty="0"/>
              <a:t>SSL</a:t>
            </a:r>
            <a:r>
              <a:rPr lang="en-US" dirty="0"/>
              <a:t> support is built into </a:t>
            </a:r>
            <a:r>
              <a:rPr lang="en-US" dirty="0" err="1"/>
              <a:t>Dropwizard</a:t>
            </a:r>
            <a:endParaRPr lang="en-US" dirty="0"/>
          </a:p>
          <a:p>
            <a:r>
              <a:rPr lang="en-US" dirty="0"/>
              <a:t>3. </a:t>
            </a:r>
            <a:r>
              <a:rPr lang="en-US" b="1" dirty="0"/>
              <a:t>Managed objects </a:t>
            </a:r>
            <a:r>
              <a:rPr lang="en-US" dirty="0"/>
              <a:t>–ties object’s lifecycle to that of the application’s HTTP server (before the server  starts, the start() method </a:t>
            </a:r>
          </a:p>
          <a:p>
            <a:r>
              <a:rPr lang="en-US" dirty="0"/>
              <a:t>is called, after the server has stopped the stop() method is called).</a:t>
            </a:r>
          </a:p>
          <a:p>
            <a:r>
              <a:rPr lang="en-US" dirty="0"/>
              <a:t>4. </a:t>
            </a:r>
            <a:r>
              <a:rPr lang="en-US" b="1" dirty="0"/>
              <a:t>Commands</a:t>
            </a:r>
            <a:r>
              <a:rPr lang="en-US" dirty="0"/>
              <a:t> – are basic actions which </a:t>
            </a:r>
            <a:r>
              <a:rPr lang="en-US" dirty="0" err="1"/>
              <a:t>Dropwizard</a:t>
            </a:r>
            <a:r>
              <a:rPr lang="en-US" dirty="0"/>
              <a:t> runs based on the arguments provided on the command line </a:t>
            </a:r>
          </a:p>
          <a:p>
            <a:r>
              <a:rPr lang="en-US" dirty="0"/>
              <a:t>(server, </a:t>
            </a:r>
            <a:r>
              <a:rPr lang="en-US" dirty="0" err="1"/>
              <a:t>db</a:t>
            </a:r>
            <a:r>
              <a:rPr lang="en-US" dirty="0"/>
              <a:t> migrate)</a:t>
            </a:r>
          </a:p>
          <a:p>
            <a:r>
              <a:rPr lang="en-US" dirty="0"/>
              <a:t>5. </a:t>
            </a:r>
            <a:r>
              <a:rPr lang="en-US" b="1" dirty="0"/>
              <a:t>Task</a:t>
            </a:r>
            <a:r>
              <a:rPr lang="en-US" dirty="0"/>
              <a:t> – is a run-time action your application provides access to on the administrative port via HTTP.</a:t>
            </a:r>
          </a:p>
          <a:p>
            <a:r>
              <a:rPr lang="en-US" dirty="0"/>
              <a:t>6. </a:t>
            </a:r>
            <a:r>
              <a:rPr lang="en-US" b="1" dirty="0"/>
              <a:t>Logging</a:t>
            </a:r>
            <a:r>
              <a:rPr lang="en-US" dirty="0"/>
              <a:t> – </a:t>
            </a:r>
            <a:r>
              <a:rPr lang="en-US" dirty="0" err="1"/>
              <a:t>Dropwizard</a:t>
            </a:r>
            <a:r>
              <a:rPr lang="en-US" dirty="0"/>
              <a:t> can log to console, file </a:t>
            </a:r>
            <a:r>
              <a:rPr lang="en-US" dirty="0" err="1"/>
              <a:t>ans</a:t>
            </a:r>
            <a:r>
              <a:rPr lang="en-US" dirty="0"/>
              <a:t> syslog. DEBUG, INFO, WARN, ERROR could be written to different output.</a:t>
            </a:r>
          </a:p>
          <a:p>
            <a:r>
              <a:rPr lang="en-US" dirty="0"/>
              <a:t>The output can be in JSON format.</a:t>
            </a:r>
          </a:p>
          <a:p>
            <a:r>
              <a:rPr lang="en-US" dirty="0"/>
              <a:t>7. </a:t>
            </a:r>
            <a:r>
              <a:rPr lang="en-US" b="1" dirty="0"/>
              <a:t>Testing Applications - a</a:t>
            </a:r>
            <a:r>
              <a:rPr lang="en-US" dirty="0"/>
              <a:t>ll of </a:t>
            </a:r>
            <a:r>
              <a:rPr lang="en-US" dirty="0" err="1"/>
              <a:t>Dropwizard’s</a:t>
            </a:r>
            <a:r>
              <a:rPr lang="en-US" dirty="0"/>
              <a:t> APIs are designed with testability </a:t>
            </a:r>
          </a:p>
          <a:p>
            <a:r>
              <a:rPr lang="en-US" dirty="0"/>
              <a:t>8. </a:t>
            </a:r>
            <a:r>
              <a:rPr lang="en-US" b="1" dirty="0" err="1"/>
              <a:t>Dropwizard</a:t>
            </a:r>
            <a:r>
              <a:rPr lang="en-US" b="1" dirty="0"/>
              <a:t> client – </a:t>
            </a:r>
          </a:p>
          <a:p>
            <a:r>
              <a:rPr lang="en-US" dirty="0"/>
              <a:t>9. </a:t>
            </a:r>
            <a:r>
              <a:rPr lang="en-US" b="1" dirty="0"/>
              <a:t>Proxy Authentication – </a:t>
            </a:r>
          </a:p>
          <a:p>
            <a:r>
              <a:rPr lang="en-US" dirty="0"/>
              <a:t>10. </a:t>
            </a:r>
            <a:r>
              <a:rPr lang="en-US" b="1" dirty="0" err="1"/>
              <a:t>Dropwizard</a:t>
            </a:r>
            <a:r>
              <a:rPr lang="en-US" b="1" dirty="0"/>
              <a:t> Authentication </a:t>
            </a:r>
            <a:r>
              <a:rPr lang="en-US" dirty="0"/>
              <a:t>– provides authentication using either HTTP Basic Authentication or OAuth2 bearer tokens.</a:t>
            </a:r>
          </a:p>
          <a:p>
            <a:r>
              <a:rPr lang="en-US" dirty="0"/>
              <a:t>11. </a:t>
            </a:r>
            <a:r>
              <a:rPr lang="en-US" b="1" dirty="0" err="1"/>
              <a:t>Dropwizard</a:t>
            </a:r>
            <a:r>
              <a:rPr lang="en-US" dirty="0"/>
              <a:t> </a:t>
            </a:r>
            <a:r>
              <a:rPr lang="en-US" b="1" dirty="0"/>
              <a:t>Forms</a:t>
            </a:r>
            <a:r>
              <a:rPr lang="en-US" dirty="0"/>
              <a:t>  -  module provides you with a support for multi-part forms Jersey.</a:t>
            </a:r>
          </a:p>
          <a:p>
            <a:r>
              <a:rPr lang="en-US" dirty="0"/>
              <a:t>12. </a:t>
            </a:r>
            <a:r>
              <a:rPr lang="en-US" b="1" dirty="0" err="1"/>
              <a:t>Dropwizard</a:t>
            </a:r>
            <a:r>
              <a:rPr lang="en-US" b="1" dirty="0"/>
              <a:t> validation – </a:t>
            </a:r>
            <a:r>
              <a:rPr lang="en-US" dirty="0" err="1"/>
              <a:t>NotNull</a:t>
            </a:r>
            <a:r>
              <a:rPr lang="en-US" dirty="0"/>
              <a:t>, </a:t>
            </a:r>
            <a:r>
              <a:rPr lang="en-US" dirty="0" err="1"/>
              <a:t>UnwrapValidatedValue</a:t>
            </a:r>
            <a:r>
              <a:rPr lang="en-US" dirty="0"/>
              <a:t>, Max, </a:t>
            </a:r>
            <a:r>
              <a:rPr lang="en-US" dirty="0" err="1"/>
              <a:t>DefaultValue</a:t>
            </a:r>
            <a:r>
              <a:rPr lang="en-US" dirty="0"/>
              <a:t>, </a:t>
            </a:r>
            <a:r>
              <a:rPr lang="en-US" dirty="0" err="1"/>
              <a:t>BeanParam</a:t>
            </a:r>
            <a:r>
              <a:rPr lang="en-US" dirty="0"/>
              <a:t>, one of, </a:t>
            </a:r>
            <a:r>
              <a:rPr lang="en-US" dirty="0" err="1"/>
              <a:t>ValidationMethod</a:t>
            </a:r>
            <a:r>
              <a:rPr lang="en-US" dirty="0"/>
              <a:t>, Length</a:t>
            </a:r>
          </a:p>
          <a:p>
            <a:r>
              <a:rPr lang="en-US" dirty="0"/>
              <a:t>13. </a:t>
            </a:r>
            <a:r>
              <a:rPr lang="en-US" b="1" dirty="0" err="1"/>
              <a:t>Dropwizard</a:t>
            </a:r>
            <a:r>
              <a:rPr lang="en-US" b="1" dirty="0"/>
              <a:t> Views – </a:t>
            </a:r>
            <a:r>
              <a:rPr lang="en-US" dirty="0" err="1"/>
              <a:t>dropwizard</a:t>
            </a:r>
            <a:r>
              <a:rPr lang="en-US" dirty="0"/>
              <a:t>-views-mustache &amp; </a:t>
            </a:r>
            <a:r>
              <a:rPr lang="en-US" dirty="0" err="1"/>
              <a:t>dropwizard</a:t>
            </a:r>
            <a:r>
              <a:rPr lang="en-US" dirty="0"/>
              <a:t>-views-</a:t>
            </a:r>
            <a:r>
              <a:rPr lang="en-US" dirty="0" err="1"/>
              <a:t>freemarker</a:t>
            </a:r>
            <a:r>
              <a:rPr lang="en-US" dirty="0"/>
              <a:t> modules provide you with simple, </a:t>
            </a:r>
          </a:p>
          <a:p>
            <a:r>
              <a:rPr lang="en-US" dirty="0"/>
              <a:t>fast HTML views</a:t>
            </a:r>
            <a:r>
              <a:rPr lang="en-US" b="1" dirty="0"/>
              <a:t>.</a:t>
            </a:r>
          </a:p>
          <a:p>
            <a:r>
              <a:rPr lang="en-US" b="1" dirty="0"/>
              <a:t>14. </a:t>
            </a:r>
            <a:r>
              <a:rPr lang="en-US" b="1" dirty="0" err="1"/>
              <a:t>Dropwizard</a:t>
            </a:r>
            <a:r>
              <a:rPr lang="en-US" b="1" dirty="0"/>
              <a:t> &amp; Scala </a:t>
            </a:r>
            <a:r>
              <a:rPr lang="en-US" dirty="0"/>
              <a:t>– </a:t>
            </a:r>
          </a:p>
          <a:p>
            <a:r>
              <a:rPr lang="en-US" b="1" dirty="0"/>
              <a:t>15. Testing </a:t>
            </a:r>
            <a:r>
              <a:rPr lang="en-US" b="1" dirty="0" err="1"/>
              <a:t>Dropwizard</a:t>
            </a:r>
            <a:r>
              <a:rPr lang="en-US" b="1" dirty="0"/>
              <a:t> </a:t>
            </a:r>
            <a:r>
              <a:rPr lang="en-US" dirty="0"/>
              <a:t>– provides you with some handy classes for testing your representation classes and resource classes.</a:t>
            </a:r>
          </a:p>
          <a:p>
            <a:r>
              <a:rPr lang="en-US" dirty="0"/>
              <a:t> It also provides a JUnit rule for full-stack testing of your entire app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6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A4B2-012E-4027-89ED-BB15AE7DD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965200"/>
          </a:xfrm>
        </p:spPr>
        <p:txBody>
          <a:bodyPr>
            <a:noAutofit/>
          </a:bodyPr>
          <a:lstStyle/>
          <a:p>
            <a:r>
              <a:rPr lang="en-US" b="1" dirty="0" err="1"/>
              <a:t>Dropwizard</a:t>
            </a:r>
            <a:r>
              <a:rPr lang="en-US" b="1" dirty="0"/>
              <a:t> Core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43A6B9-EE48-4394-8039-9321DBD546A8}"/>
              </a:ext>
            </a:extLst>
          </p:cNvPr>
          <p:cNvSpPr/>
          <p:nvPr/>
        </p:nvSpPr>
        <p:spPr>
          <a:xfrm>
            <a:off x="247073" y="674400"/>
            <a:ext cx="110363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 Jetty – Standalone HTTP-server</a:t>
            </a:r>
          </a:p>
          <a:p>
            <a:r>
              <a:rPr lang="en-US" sz="3200" dirty="0"/>
              <a:t> Jersey – RESTful web framework</a:t>
            </a:r>
          </a:p>
          <a:p>
            <a:r>
              <a:rPr lang="en-US" sz="3200" dirty="0"/>
              <a:t> Jackson – JSON </a:t>
            </a:r>
            <a:r>
              <a:rPr lang="en-US" sz="3200" dirty="0" err="1"/>
              <a:t>prcessing</a:t>
            </a:r>
            <a:endParaRPr lang="en-US" sz="3200" dirty="0"/>
          </a:p>
          <a:p>
            <a:r>
              <a:rPr lang="en-US" sz="3200" dirty="0"/>
              <a:t> Metrics – application metrics</a:t>
            </a:r>
          </a:p>
          <a:p>
            <a:r>
              <a:rPr lang="en-US" sz="3200" dirty="0"/>
              <a:t> Google Guava – utilities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Logback</a:t>
            </a:r>
            <a:r>
              <a:rPr lang="en-US" sz="3200" dirty="0"/>
              <a:t> &amp; SLF4J – logging framework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Liquibase</a:t>
            </a:r>
            <a:r>
              <a:rPr lang="en-US" sz="3200" dirty="0"/>
              <a:t> – database migrations</a:t>
            </a:r>
          </a:p>
          <a:p>
            <a:r>
              <a:rPr lang="en-US" sz="3200" dirty="0"/>
              <a:t> JDBI, Hibernate – database access</a:t>
            </a:r>
          </a:p>
          <a:p>
            <a:r>
              <a:rPr lang="en-US" sz="3200" dirty="0"/>
              <a:t> Hibernate Validator – the reference implementation of the Java Bean Validation standard</a:t>
            </a:r>
          </a:p>
          <a:p>
            <a:r>
              <a:rPr lang="en-US" sz="3200" dirty="0" err="1"/>
              <a:t>Joda</a:t>
            </a:r>
            <a:r>
              <a:rPr lang="en-US" sz="3200" dirty="0"/>
              <a:t> Time, </a:t>
            </a:r>
            <a:r>
              <a:rPr lang="en-US" sz="3200" dirty="0" err="1"/>
              <a:t>Freemaker</a:t>
            </a:r>
            <a:r>
              <a:rPr lang="en-US" sz="3200" dirty="0"/>
              <a:t>, Mustache, Jersey Client</a:t>
            </a:r>
          </a:p>
        </p:txBody>
      </p:sp>
      <p:pic>
        <p:nvPicPr>
          <p:cNvPr id="6146" name="Picture 2" descr="Dropwizard">
            <a:extLst>
              <a:ext uri="{FF2B5EF4-FFF2-40B4-BE49-F238E27FC236}">
                <a16:creationId xmlns:a16="http://schemas.microsoft.com/office/drawing/2014/main" id="{CB6F5875-C037-4256-80C2-16EDDEE46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892" y="290587"/>
            <a:ext cx="4669553" cy="445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613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3A8F0-A466-449C-8265-DB58E1678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637309"/>
          </a:xfrm>
        </p:spPr>
        <p:txBody>
          <a:bodyPr>
            <a:normAutofit fontScale="90000"/>
          </a:bodyPr>
          <a:lstStyle/>
          <a:p>
            <a:r>
              <a:rPr lang="en-US" dirty="0"/>
              <a:t>Logging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E742CF-FAAC-4C57-AADB-0B8BAA4D8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37" y="2221303"/>
            <a:ext cx="11419609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The default level of all loggers. Can be OFF, ERROR, WARN, INFO, DEBUG, TRACE, or ALL.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ALL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file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syslog, console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currentLogFilename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./logs/example-sql.log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archivedLogFilenamePattern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./logs/example-sql-%d.log.gz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archivedFileCount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5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237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591F-98D7-43E9-B3F6-FF2AA66F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574964"/>
          </a:xfrm>
        </p:spPr>
        <p:txBody>
          <a:bodyPr>
            <a:normAutofit fontScale="90000"/>
          </a:bodyPr>
          <a:lstStyle/>
          <a:p>
            <a:r>
              <a:rPr lang="en-US"/>
              <a:t>Console logging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BC6A82-4AD0-45EF-91A6-BF9DFB726022}"/>
              </a:ext>
            </a:extLst>
          </p:cNvPr>
          <p:cNvSpPr/>
          <p:nvPr/>
        </p:nvSpPr>
        <p:spPr>
          <a:xfrm>
            <a:off x="0" y="57496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By default, </a:t>
            </a:r>
            <a:r>
              <a:rPr lang="en-US" dirty="0" err="1"/>
              <a:t>Dropwizard</a:t>
            </a:r>
            <a:r>
              <a:rPr lang="en-US" dirty="0"/>
              <a:t> applications log INFO and higher to STDOUT. You can configure this by editing the logging section of your YAML configuration file: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BC3810-C3E1-4943-BE36-36B91FFB7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3655" y="2314032"/>
            <a:ext cx="60960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console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WARN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stderr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182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0F25-EC8F-4350-9BFF-F133D4ABC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637309"/>
          </a:xfrm>
        </p:spPr>
        <p:txBody>
          <a:bodyPr>
            <a:normAutofit fontScale="90000"/>
          </a:bodyPr>
          <a:lstStyle/>
          <a:p>
            <a:r>
              <a:rPr lang="en-US" dirty="0"/>
              <a:t>Syslog logging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44F9686-D39E-4827-9689-097BB5454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707" y="1994422"/>
            <a:ext cx="8946718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syslog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The hostname of the syslog server to which statements will be sent.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# N.B.: If this is the local host, the local syslog instance will need to be configured to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# listen on an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socket, not just a Unix socket.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localhost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The syslog facility to which statements will be sent.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local0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789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A0398-BEB4-4A2A-8098-A640E63C3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606136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Combine any number of different </a:t>
            </a:r>
            <a:r>
              <a:rPr lang="en-US" dirty="0" err="1"/>
              <a:t>appenders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F72B3A1-D6F8-46B8-B8F5-3DC9F1C0B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980" y="1067800"/>
            <a:ext cx="8738755" cy="4339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Permit DEBUG, INFO, WARN and ERROR messages to be logged by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appenders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DEBUG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Log warnings and errors to stderr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console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WARN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stderr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Log info, warnings and errors to our apps' main log.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# Rolled over daily and retained for 5 days.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file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INFO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currentLogFilename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./logs/example.log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archivedLogFilenamePattern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./logs/example-%d.log.gz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archivedFileCount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5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Log debug messages, info, warnings and errors to our apps' debug log.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# Rolled over hourly and retained for 6 hours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file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DEBUG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currentLogFilename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./logs/debug.log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archivedLogFilenamePattern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./logs/debug-%d{yyyy-MM-dd-hh}.log.gz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archivedFileCount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6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3029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BCCD6-6D24-42F5-9F61-88C265EEC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716973"/>
          </a:xfrm>
        </p:spPr>
        <p:txBody>
          <a:bodyPr/>
          <a:lstStyle/>
          <a:p>
            <a:r>
              <a:rPr lang="en-US" dirty="0" err="1"/>
              <a:t>Json</a:t>
            </a:r>
            <a:r>
              <a:rPr lang="en-US" dirty="0"/>
              <a:t> Log format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0075BCB-FE9A-42D9-AFDC-9499D6651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944" y="1797784"/>
            <a:ext cx="418753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console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B06A3E-2A86-41C8-8F52-AC9B1501552B}"/>
              </a:ext>
            </a:extLst>
          </p:cNvPr>
          <p:cNvSpPr/>
          <p:nvPr/>
        </p:nvSpPr>
        <p:spPr>
          <a:xfrm>
            <a:off x="318655" y="5042928"/>
            <a:ext cx="118733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{"level":"INFO","logger":"io.dropwizard.setup.AdminEnvironment","thread":"main","message":"tasks = \r\n\r\n    POST    /tasks/log-level (</a:t>
            </a:r>
            <a:r>
              <a:rPr lang="en-US" dirty="0" err="1"/>
              <a:t>io.dropwizard.servlets.tasks.LogConfigurationTask</a:t>
            </a:r>
            <a:r>
              <a:rPr lang="en-US" dirty="0"/>
              <a:t>)\r\n    POST    /tasks/</a:t>
            </a:r>
            <a:r>
              <a:rPr lang="en-US" dirty="0" err="1"/>
              <a:t>gc</a:t>
            </a:r>
            <a:r>
              <a:rPr lang="en-US" dirty="0"/>
              <a:t> (</a:t>
            </a:r>
            <a:r>
              <a:rPr lang="en-US" dirty="0" err="1"/>
              <a:t>io.dropwizard.servlets.tasks.GarbageCollectionTask</a:t>
            </a:r>
            <a:r>
              <a:rPr lang="en-US" dirty="0"/>
              <a:t>)\r\n","timestamp":1541062017925}</a:t>
            </a:r>
          </a:p>
          <a:p>
            <a:r>
              <a:rPr lang="en-US" dirty="0"/>
              <a:t>{"level":"INFO","logger":"org.eclipse.jetty.server.handler.ContextHandler","thread":"main","message":"Started i.d.j.MutableServletContextHandler@2b9ecd05{/,</a:t>
            </a:r>
            <a:r>
              <a:rPr lang="en-US" dirty="0" err="1"/>
              <a:t>null,AVAILABLE</a:t>
            </a:r>
            <a:r>
              <a:rPr lang="en-US" dirty="0"/>
              <a:t>}","timestamp":1541062017931}</a:t>
            </a:r>
          </a:p>
        </p:txBody>
      </p:sp>
    </p:spTree>
    <p:extLst>
      <p:ext uri="{BB962C8B-B14F-4D97-AF65-F5344CB8AC3E}">
        <p14:creationId xmlns:p14="http://schemas.microsoft.com/office/powerpoint/2010/main" val="29633087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A0E9-4204-4D34-8B05-C343AD47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813955"/>
          </a:xfrm>
        </p:spPr>
        <p:txBody>
          <a:bodyPr/>
          <a:lstStyle/>
          <a:p>
            <a:r>
              <a:rPr lang="en-US" dirty="0"/>
              <a:t>Access log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249F997-F993-4576-AA30-E109CF460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82" y="813955"/>
            <a:ext cx="7090064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rootPath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applicationConnectors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http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9000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adminConnectors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http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9001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requestLog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-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console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access-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8E83EE-B8B0-4D63-8786-88093AAB6099}"/>
              </a:ext>
            </a:extLst>
          </p:cNvPr>
          <p:cNvSpPr/>
          <p:nvPr/>
        </p:nvSpPr>
        <p:spPr>
          <a:xfrm>
            <a:off x="107372" y="5121173"/>
            <a:ext cx="119772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{"method":"GET","</a:t>
            </a:r>
            <a:r>
              <a:rPr lang="en-US" dirty="0" err="1"/>
              <a:t>userAgent</a:t>
            </a:r>
            <a:r>
              <a:rPr lang="en-US" dirty="0"/>
              <a:t>":"Mozilla/5.0 (Windows NT 10.0; Win64; x64) </a:t>
            </a:r>
            <a:r>
              <a:rPr lang="en-US" dirty="0" err="1"/>
              <a:t>AppleWebKit</a:t>
            </a:r>
            <a:r>
              <a:rPr lang="en-US" dirty="0"/>
              <a:t>/537.36 (KHTML, like Gecko) Chrome/70.0.3538.77 Safari/537.36","uri":"/</a:t>
            </a:r>
            <a:r>
              <a:rPr lang="en-US" dirty="0" err="1"/>
              <a:t>api</a:t>
            </a:r>
            <a:r>
              <a:rPr lang="en-US" dirty="0"/>
              <a:t>/user","requestTime":14,"protocol":"HTTP/1.1","contentLength":22,"remoteAddress":"0:0:0:0:0:0:0:1","timestamp":1541062167713,"status":200}</a:t>
            </a:r>
          </a:p>
        </p:txBody>
      </p:sp>
    </p:spTree>
    <p:extLst>
      <p:ext uri="{BB962C8B-B14F-4D97-AF65-F5344CB8AC3E}">
        <p14:creationId xmlns:p14="http://schemas.microsoft.com/office/powerpoint/2010/main" val="15736740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E5F9-B08E-491E-B0AE-68AC06B0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585355"/>
          </a:xfrm>
        </p:spPr>
        <p:txBody>
          <a:bodyPr>
            <a:normAutofit fontScale="90000"/>
          </a:bodyPr>
          <a:lstStyle/>
          <a:p>
            <a:r>
              <a:rPr lang="en-US" dirty="0"/>
              <a:t>Logging filters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B628D2-7259-4647-9BC0-CA4CFF6EA230}"/>
              </a:ext>
            </a:extLst>
          </p:cNvPr>
          <p:cNvSpPr/>
          <p:nvPr/>
        </p:nvSpPr>
        <p:spPr>
          <a:xfrm>
            <a:off x="0" y="750654"/>
            <a:ext cx="87283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Only log requests that have large bodies </a:t>
            </a:r>
          </a:p>
          <a:p>
            <a:r>
              <a:rPr lang="en-US" dirty="0"/>
              <a:t>• Only log requests that are slow </a:t>
            </a:r>
          </a:p>
          <a:p>
            <a:r>
              <a:rPr lang="en-US" dirty="0"/>
              <a:t>• Only log requests that resulted in a non-2xx status code </a:t>
            </a:r>
          </a:p>
          <a:p>
            <a:r>
              <a:rPr lang="en-US" dirty="0"/>
              <a:t>• Exclude requests that contain sensitive information in the URL </a:t>
            </a:r>
          </a:p>
          <a:p>
            <a:r>
              <a:rPr lang="en-US" dirty="0"/>
              <a:t>• Exclude </a:t>
            </a:r>
            <a:r>
              <a:rPr lang="en-US" dirty="0" err="1"/>
              <a:t>healthcheck</a:t>
            </a:r>
            <a:r>
              <a:rPr lang="en-US" dirty="0"/>
              <a:t> requests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3375F15-B96E-46C9-BC3A-0323F69E0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836" y="3258074"/>
            <a:ext cx="680604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requestLog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-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console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filterFactories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-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secret-filter-factory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0157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DB7F2-B54E-447A-9463-A84A55862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395" y="3148445"/>
            <a:ext cx="3647209" cy="56110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Dropwizard</a:t>
            </a:r>
            <a:r>
              <a:rPr lang="en-US" dirty="0"/>
              <a:t> views</a:t>
            </a:r>
          </a:p>
        </p:txBody>
      </p:sp>
    </p:spTree>
    <p:extLst>
      <p:ext uri="{BB962C8B-B14F-4D97-AF65-F5344CB8AC3E}">
        <p14:creationId xmlns:p14="http://schemas.microsoft.com/office/powerpoint/2010/main" val="4018608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CD8DA96C-A818-4AE1-96FB-19D3706CE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16" y="152290"/>
            <a:ext cx="4015153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io.dropwizard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dropwizard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-views-mustache&lt;/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&gt;${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dropwizard.version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}&lt;/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io.dropwizard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dropwizard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-views-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freemarker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&gt;${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dropwizard.version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}&lt;/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0EAA66-5B42-44E4-AA1E-411A26B14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118" y="290788"/>
            <a:ext cx="3672252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bootstrap.addBundle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ViewBundle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Map&lt;String, Map&lt;String, String&gt;&gt;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getViewConfiguration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config)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config.getViewRendererConfiguration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CD9EB3C-5B2D-47BD-8325-371E1CD712D7}"/>
              </a:ext>
            </a:extLst>
          </p:cNvPr>
          <p:cNvSpPr/>
          <p:nvPr/>
        </p:nvSpPr>
        <p:spPr>
          <a:xfrm>
            <a:off x="4495797" y="756136"/>
            <a:ext cx="427893" cy="269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3819E4C-493D-4422-A4CE-356A4031B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8091" y="498536"/>
            <a:ext cx="2098431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freemarker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strict_syntax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true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mustache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cache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false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50D6BD7-E4A1-4928-A9E0-124B6F49C3F9}"/>
              </a:ext>
            </a:extLst>
          </p:cNvPr>
          <p:cNvSpPr/>
          <p:nvPr/>
        </p:nvSpPr>
        <p:spPr>
          <a:xfrm>
            <a:off x="9076592" y="732690"/>
            <a:ext cx="369277" cy="316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95631C6-A6FB-4AE4-AB92-E2371EBFC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16" y="2413337"/>
            <a:ext cx="4015153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PersonView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PersonView(Person person)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"person.ftl"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person;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getPerson()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4AA1E80-E691-47A3-A94E-BAB1DF634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119" y="2759585"/>
            <a:ext cx="3672252" cy="13388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&lt;#-- @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ftlvariable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name="" type="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com.wiza.view.PersonView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--&gt;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calls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getPerson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and sanitizes it --&gt;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&gt;Hello,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!&lt;/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282D58A-C0D1-4357-A5DA-FB1E270CF6A5}"/>
              </a:ext>
            </a:extLst>
          </p:cNvPr>
          <p:cNvSpPr/>
          <p:nvPr/>
        </p:nvSpPr>
        <p:spPr>
          <a:xfrm>
            <a:off x="4495797" y="3294184"/>
            <a:ext cx="427893" cy="269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6E11C686-8B35-4D2A-86F1-5E50F216E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8091" y="2898084"/>
            <a:ext cx="2523393" cy="10618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get()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Person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person.setFirstName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C33E17B-E9AD-4D39-B71B-6871A1B11ED1}"/>
              </a:ext>
            </a:extLst>
          </p:cNvPr>
          <p:cNvSpPr/>
          <p:nvPr/>
        </p:nvSpPr>
        <p:spPr>
          <a:xfrm>
            <a:off x="9091246" y="3270736"/>
            <a:ext cx="369277" cy="316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516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F45B-2616-4447-9481-C3BD8B07F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662354"/>
          </a:xfrm>
        </p:spPr>
        <p:txBody>
          <a:bodyPr/>
          <a:lstStyle/>
          <a:p>
            <a:r>
              <a:rPr lang="en-US" dirty="0"/>
              <a:t>Mustache view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8BCDB44-85AA-4D98-A4D9-DEAEDFAD5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6" y="889843"/>
            <a:ext cx="5850082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&lt;link rel="stylesheet" href="/assets/css/skeleton.css"/&gt;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&lt;link rel="stylesheet" href="/assets/css/main.css"/&gt;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 class="top"&gt;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&lt;div class="user"&gt;Logged in as {{currentUser}}&lt;/div&gt;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 class="container"&gt;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&lt;row&gt;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&lt;div class = "three columns"&gt;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&lt;h1&gt;Chats&lt;/h1&gt;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&lt;ul&gt;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{{#chats}}&lt;li&gt;&lt;a href="/api/chat/{{userOne}}/{{userTwo}}"&gt;{{userTwo}}&lt;/a&gt;&lt;/li&gt;{{/chats}}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&lt;/ul&gt;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&lt;div class = "nine columns"&gt;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{{#currentChat}}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&lt;h1&gt;Chat between {{currentUser}} and {{otherUser}}&lt;/h1&gt;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{{#chat}}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{{.}}&lt;br/&gt;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{{/chat}}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&lt;br&gt;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&lt;form method="post" action="/api/chat/{{currentUser}}/{{otherUser}}"&gt;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&lt;textarea name="message"&gt;&lt;/textarea&gt;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&lt;br/&gt;&lt;button&gt;Submit&lt;/button&gt;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&lt;/form&gt;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{{/currentChat}}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&lt;/row&gt;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EB8FDF-6E1F-4126-8539-0726E5D81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89843"/>
            <a:ext cx="5874233" cy="408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23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6D49-5AA9-4A80-9AAC-D131CC8B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131425" cy="872836"/>
          </a:xfrm>
        </p:spPr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3D86C4B6-34BD-4B1C-81E9-1E484EB274C2}"/>
              </a:ext>
            </a:extLst>
          </p:cNvPr>
          <p:cNvSpPr/>
          <p:nvPr/>
        </p:nvSpPr>
        <p:spPr>
          <a:xfrm>
            <a:off x="5060660" y="1171348"/>
            <a:ext cx="426028" cy="6178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4F06D3-5CAE-42D2-AB25-8EF036965C59}"/>
              </a:ext>
            </a:extLst>
          </p:cNvPr>
          <p:cNvSpPr txBox="1"/>
          <p:nvPr/>
        </p:nvSpPr>
        <p:spPr>
          <a:xfrm>
            <a:off x="3321038" y="607414"/>
            <a:ext cx="4374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up$ java –jar app.java server </a:t>
            </a:r>
            <a:r>
              <a:rPr lang="en-US" dirty="0" err="1"/>
              <a:t>config.yml</a:t>
            </a:r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3CAFACF4-183E-4D0B-BD00-F41D2AC9EA39}"/>
              </a:ext>
            </a:extLst>
          </p:cNvPr>
          <p:cNvSpPr/>
          <p:nvPr/>
        </p:nvSpPr>
        <p:spPr>
          <a:xfrm>
            <a:off x="4442401" y="1789152"/>
            <a:ext cx="1662546" cy="126769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E26A3-A61D-4D47-9C4E-D3CD8F898C43}"/>
              </a:ext>
            </a:extLst>
          </p:cNvPr>
          <p:cNvSpPr txBox="1"/>
          <p:nvPr/>
        </p:nvSpPr>
        <p:spPr>
          <a:xfrm>
            <a:off x="4661840" y="2099832"/>
            <a:ext cx="1223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Jetty HTTP 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907FF4E-BD3C-4866-82AF-56B42A157E6D}"/>
              </a:ext>
            </a:extLst>
          </p:cNvPr>
          <p:cNvSpPr/>
          <p:nvPr/>
        </p:nvSpPr>
        <p:spPr>
          <a:xfrm rot="2300556">
            <a:off x="3932248" y="2937852"/>
            <a:ext cx="476263" cy="9822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BEB9691-5667-446E-BF74-21AF04FC9984}"/>
              </a:ext>
            </a:extLst>
          </p:cNvPr>
          <p:cNvSpPr/>
          <p:nvPr/>
        </p:nvSpPr>
        <p:spPr>
          <a:xfrm rot="19031105">
            <a:off x="6233659" y="2927034"/>
            <a:ext cx="476263" cy="9822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C9CDB1-1E6F-4178-8FB0-ACD2438B653B}"/>
              </a:ext>
            </a:extLst>
          </p:cNvPr>
          <p:cNvSpPr txBox="1"/>
          <p:nvPr/>
        </p:nvSpPr>
        <p:spPr>
          <a:xfrm>
            <a:off x="2355514" y="2917693"/>
            <a:ext cx="1698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port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0B5FBA-A3AA-43CD-BEC8-556CA6711FEC}"/>
              </a:ext>
            </a:extLst>
          </p:cNvPr>
          <p:cNvSpPr txBox="1"/>
          <p:nvPr/>
        </p:nvSpPr>
        <p:spPr>
          <a:xfrm>
            <a:off x="6780282" y="2940584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 port</a:t>
            </a:r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E9AE9EBF-D045-4A56-BD02-E4C66E867EA1}"/>
              </a:ext>
            </a:extLst>
          </p:cNvPr>
          <p:cNvSpPr/>
          <p:nvPr/>
        </p:nvSpPr>
        <p:spPr>
          <a:xfrm>
            <a:off x="2593674" y="3940308"/>
            <a:ext cx="1662546" cy="167293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HttpServlet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Controllers scan,</a:t>
            </a:r>
            <a:br>
              <a:rPr lang="en-US" dirty="0"/>
            </a:br>
            <a:r>
              <a:rPr lang="en-US" dirty="0"/>
              <a:t>providers</a:t>
            </a:r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12ABBB89-C598-4C25-8F7E-6C74905CDDBE}"/>
              </a:ext>
            </a:extLst>
          </p:cNvPr>
          <p:cNvSpPr/>
          <p:nvPr/>
        </p:nvSpPr>
        <p:spPr>
          <a:xfrm>
            <a:off x="5963307" y="3898199"/>
            <a:ext cx="1861047" cy="167293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AdminServlet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Healthchecks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Metrics,</a:t>
            </a:r>
          </a:p>
          <a:p>
            <a:pPr algn="ctr"/>
            <a:r>
              <a:rPr lang="en-US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5891787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B345-4A17-4467-8E12-EF631A429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564" y="2700866"/>
            <a:ext cx="4488872" cy="1456267"/>
          </a:xfrm>
        </p:spPr>
        <p:txBody>
          <a:bodyPr/>
          <a:lstStyle/>
          <a:p>
            <a:r>
              <a:rPr lang="en-US" dirty="0" err="1"/>
              <a:t>Dropwizard</a:t>
            </a:r>
            <a:r>
              <a:rPr lang="en-US" dirty="0"/>
              <a:t> testing</a:t>
            </a:r>
          </a:p>
        </p:txBody>
      </p:sp>
    </p:spTree>
    <p:extLst>
      <p:ext uri="{BB962C8B-B14F-4D97-AF65-F5344CB8AC3E}">
        <p14:creationId xmlns:p14="http://schemas.microsoft.com/office/powerpoint/2010/main" val="772883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B7988-2435-44D8-A1BA-CE57E49B1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131425" cy="1122218"/>
          </a:xfrm>
        </p:spPr>
        <p:txBody>
          <a:bodyPr>
            <a:normAutofit fontScale="90000"/>
          </a:bodyPr>
          <a:lstStyle/>
          <a:p>
            <a:r>
              <a:rPr lang="en-US" dirty="0"/>
              <a:t> unit tests for serializing and deserializing your representation classes to and from JSON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45EE580-B09B-4BC2-905E-3BF65F26E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42" y="1486177"/>
            <a:ext cx="367838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getFirstName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setFirstName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CFA86AE-DD52-4C25-A723-CECABE2A75A6}"/>
              </a:ext>
            </a:extLst>
          </p:cNvPr>
          <p:cNvSpPr/>
          <p:nvPr/>
        </p:nvSpPr>
        <p:spPr>
          <a:xfrm>
            <a:off x="4031673" y="1943100"/>
            <a:ext cx="1631372" cy="748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CTRL + F + 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ACCAF07-1EEE-4249-A7F4-99DE7176B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782" y="1486177"/>
            <a:ext cx="6456218" cy="29700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PersonTest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ObjectMapper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MAPPER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Jackson.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newObjectMapper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serializesToJSON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Person();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person.setFirstName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expected = </a:t>
            </a:r>
            <a:r>
              <a:rPr kumimoji="0" lang="en-US" altLang="en-US" sz="11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.writeValueAsString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1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.readValue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fixture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"fixtures/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person.json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.writeValueAsString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(person)).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(expected);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94F58BD-0798-423A-9A25-C8576CD88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781" y="4696416"/>
            <a:ext cx="636962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deserializesFromJSON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person.setFirstName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.readValue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fixture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"fixtures/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person.json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(person);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5569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0A68A-1BC9-418A-B15E-63A77056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762000"/>
          </a:xfrm>
        </p:spPr>
        <p:txBody>
          <a:bodyPr/>
          <a:lstStyle/>
          <a:p>
            <a:r>
              <a:rPr lang="en-US" dirty="0"/>
              <a:t>Testing controllers (resources)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5A5E1CF-3AF9-4AA0-9C44-96107DFCB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44" y="2475615"/>
            <a:ext cx="8115300" cy="16158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testGetIdMethod()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MessageDto expectedMessageDto =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MessageDto(String.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returnedValue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Long.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returnedValue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.target(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"/user"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.queryParam(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"email"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emailToPath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.request().get(MessageDto.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.isEqualTo(expectedMessageDto);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verify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dao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).getUserIdByEmail(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emailToPath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FB6EC61-3C73-4503-9D3A-DD3CB5825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44" y="986158"/>
            <a:ext cx="7474527" cy="10618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loads a given controller instance in an in-memory Jersey server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@ClassRule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final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ResourceTestRule </a:t>
            </a:r>
            <a:r>
              <a:rPr kumimoji="0" lang="en-US" altLang="en-US" sz="9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resources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ResourceTestRule.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.addResource(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UserController(</a:t>
            </a:r>
            <a:r>
              <a:rPr kumimoji="0" lang="en-US" altLang="en-US" sz="9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dao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.build();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E19AAD7-DCC6-42C3-8E3F-41C7774C6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44" y="5112560"/>
            <a:ext cx="5907975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ClassRule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final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ResourceTestRule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ResourceTestRule.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setTestContainerFactory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GrizzlyWebTestContainerFactory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addResource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.build();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A3E59D6-DEEF-42CD-96CD-C208BE5C11BF}"/>
              </a:ext>
            </a:extLst>
          </p:cNvPr>
          <p:cNvSpPr txBox="1">
            <a:spLocks/>
          </p:cNvSpPr>
          <p:nvPr/>
        </p:nvSpPr>
        <p:spPr>
          <a:xfrm>
            <a:off x="0" y="4429014"/>
            <a:ext cx="10131425" cy="762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Another test container</a:t>
            </a:r>
          </a:p>
        </p:txBody>
      </p:sp>
    </p:spTree>
    <p:extLst>
      <p:ext uri="{BB962C8B-B14F-4D97-AF65-F5344CB8AC3E}">
        <p14:creationId xmlns:p14="http://schemas.microsoft.com/office/powerpoint/2010/main" val="19462035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E4C5-F3D6-47CD-862D-9FA7FDCA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785446"/>
          </a:xfrm>
        </p:spPr>
        <p:txBody>
          <a:bodyPr/>
          <a:lstStyle/>
          <a:p>
            <a:r>
              <a:rPr lang="en-US" dirty="0"/>
              <a:t>Testing client implementations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6FD40A4-76EE-4E2D-973C-7702AE7C8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73" y="1010793"/>
            <a:ext cx="6078415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ValidatorControllerTest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ClassRule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final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DropwizardClientRule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dropwizard</a:t>
            </a:r>
            <a:r>
              <a:rPr kumimoji="0" lang="en-US" altLang="en-US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DropwizardClientRule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ValidatorController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checkMaxConstrains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URL(</a:t>
            </a:r>
            <a:r>
              <a:rPr kumimoji="0" lang="en-US" alt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dropwizard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.baseUri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"/validator/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max?m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=100"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response 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InputStreamReader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url.openStream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"100"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response);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7B0A0BD-0610-425F-A015-1CE250A1D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73" y="3533598"/>
            <a:ext cx="6203639" cy="16978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870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The 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DropwizardClientRule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 takes care of: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Creating a simple default configuration.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Creating a simplistic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Adding a dummy health check to the application to suppress the startup warning.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Adding your JAX-RS resources (test doubles) to the Dropwizard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Choosing a free random port number (important for running tests in parallel).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Noto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1127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F376-B1EA-4247-84DF-F7917841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451338"/>
          </a:xfrm>
        </p:spPr>
        <p:txBody>
          <a:bodyPr>
            <a:normAutofit fontScale="90000"/>
          </a:bodyPr>
          <a:lstStyle/>
          <a:p>
            <a:r>
              <a:rPr lang="en-US" dirty="0"/>
              <a:t>Integration testing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92A203D-D8BD-4B52-B5F1-384BC25DF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54" y="737553"/>
            <a:ext cx="10131424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IntegrationTest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ClassRule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final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DropwizardAppRule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DropwizardAppRule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ResourceHelpers.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resourceFilePath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test.yml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firstIntegrationTest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Client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JerseyClientBuilder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.getEnvironment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()).build(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 client"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response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client.target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"http://localhost:%d/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/validator/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max?m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=100"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.getLocalPort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.request()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.get(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(response).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"100"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4058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470E-5CDB-4C3E-BA06-4B7C54C9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87283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Testing Database Interactions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F4F6338-9426-412C-A10B-A40EE83F6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19" y="436418"/>
            <a:ext cx="6494318" cy="61247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DatabaseTest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@Rule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DAOTestRule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DAOTestRule.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newBuilder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addEntityClass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).build();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@Before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peopleDAO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.getSessionFactory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createsFoo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Integer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1123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peopleTable.setId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peopleTable.setFullName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MrR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peopleTable.setJobTitle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"developer"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.inTransaction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peopleDAO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.create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peopleDAO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.findById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(result,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8035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F705-2A7B-4B53-8635-B7199AC4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" y="225136"/>
            <a:ext cx="10131425" cy="45027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Testing Configurations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BFA8E01-7A7C-48B0-9B78-088867FC0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82" y="1106296"/>
            <a:ext cx="10816936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YamlConfigTest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ObjectMapper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objectMapper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Jackson.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newObjectMapper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Validator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validator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Validators.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newValidator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YamlConfigurationFactory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YamlConfigurationFactory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PortConfig.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objectMapper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"ports"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testPortConfig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yml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ResourceHelpers.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resourceFilePath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portconfig.yml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pc =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.build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yml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(pc).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isInstanceOf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PortConfig.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pc.getServerPort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13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C750-5A0B-4681-B013-19FB79B8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687" y="2895600"/>
            <a:ext cx="3109913" cy="1456267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092675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9BED-1CC8-42FB-8061-D132135C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57C65A-39D0-4C1C-BA13-F072F606C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12" y="84050"/>
            <a:ext cx="10933611" cy="64663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83D44E-3958-4B69-9715-618404FE00A3}"/>
              </a:ext>
            </a:extLst>
          </p:cNvPr>
          <p:cNvSpPr/>
          <p:nvPr/>
        </p:nvSpPr>
        <p:spPr>
          <a:xfrm>
            <a:off x="140516" y="6550404"/>
            <a:ext cx="116544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https://www.techempower.com/benchmarks/#section=data-r9&amp;hw=ph&amp;test=json&amp;l=hra0e7</a:t>
            </a:r>
          </a:p>
        </p:txBody>
      </p:sp>
    </p:spTree>
    <p:extLst>
      <p:ext uri="{BB962C8B-B14F-4D97-AF65-F5344CB8AC3E}">
        <p14:creationId xmlns:p14="http://schemas.microsoft.com/office/powerpoint/2010/main" val="154624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9D82-585E-4350-ABFD-F46709CC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19E9D1-EB86-4399-8F5D-3E072DB53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0" y="127087"/>
            <a:ext cx="11994899" cy="37429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05224EB-2A2C-4572-B025-03BE99EFFC86}"/>
              </a:ext>
            </a:extLst>
          </p:cNvPr>
          <p:cNvSpPr/>
          <p:nvPr/>
        </p:nvSpPr>
        <p:spPr>
          <a:xfrm>
            <a:off x="0" y="6361581"/>
            <a:ext cx="11994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https://www.techempower.com/benchmarks/#section=data-r9&amp;hw=ph&amp;test=db&amp;l=hra0e7&amp;f=2ups-35s-0-0-0-0-0-0</a:t>
            </a:r>
          </a:p>
        </p:txBody>
      </p:sp>
    </p:spTree>
    <p:extLst>
      <p:ext uri="{BB962C8B-B14F-4D97-AF65-F5344CB8AC3E}">
        <p14:creationId xmlns:p14="http://schemas.microsoft.com/office/powerpoint/2010/main" val="2962995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F1954-D573-45CC-8DB3-1E1CA045F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77216A-AC77-42DF-98CB-F768ECAC4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0" y="0"/>
            <a:ext cx="11961419" cy="56912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03764E7-904F-4FF5-910D-A842146F0134}"/>
              </a:ext>
            </a:extLst>
          </p:cNvPr>
          <p:cNvSpPr/>
          <p:nvPr/>
        </p:nvSpPr>
        <p:spPr>
          <a:xfrm>
            <a:off x="115290" y="6488668"/>
            <a:ext cx="115013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https://www.techempower.com/benchmarks/#section=data-r9&amp;hw=ph&amp;test=query&amp;l=hra0e7&amp;f=2ups-35s-0-0-0-0-0-0</a:t>
            </a:r>
          </a:p>
        </p:txBody>
      </p:sp>
    </p:spTree>
    <p:extLst>
      <p:ext uri="{BB962C8B-B14F-4D97-AF65-F5344CB8AC3E}">
        <p14:creationId xmlns:p14="http://schemas.microsoft.com/office/powerpoint/2010/main" val="1822050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C46B-354E-43B0-857B-C6A951F6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0" y="2700866"/>
            <a:ext cx="3428999" cy="1456267"/>
          </a:xfrm>
        </p:spPr>
        <p:txBody>
          <a:bodyPr/>
          <a:lstStyle/>
          <a:p>
            <a:r>
              <a:rPr lang="en-US" dirty="0"/>
              <a:t>How to start?</a:t>
            </a:r>
          </a:p>
        </p:txBody>
      </p:sp>
    </p:spTree>
    <p:extLst>
      <p:ext uri="{BB962C8B-B14F-4D97-AF65-F5344CB8AC3E}">
        <p14:creationId xmlns:p14="http://schemas.microsoft.com/office/powerpoint/2010/main" val="1419779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1376</TotalTime>
  <Words>1413</Words>
  <Application>Microsoft Office PowerPoint</Application>
  <PresentationFormat>Widescreen</PresentationFormat>
  <Paragraphs>213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Calibri Light</vt:lpstr>
      <vt:lpstr>Courier New</vt:lpstr>
      <vt:lpstr>Noto Serif</vt:lpstr>
      <vt:lpstr>Panic Sans</vt:lpstr>
      <vt:lpstr>Celestial</vt:lpstr>
      <vt:lpstr>dropwizard</vt:lpstr>
      <vt:lpstr>Dropwizard is a Java framework for developing high-performance, RESTful web services.</vt:lpstr>
      <vt:lpstr>Dropwizard Core </vt:lpstr>
      <vt:lpstr>Bootstrap</vt:lpstr>
      <vt:lpstr>Performance</vt:lpstr>
      <vt:lpstr>PowerPoint Presentation</vt:lpstr>
      <vt:lpstr>PowerPoint Presentation</vt:lpstr>
      <vt:lpstr>PowerPoint Presentation</vt:lpstr>
      <vt:lpstr>How to start?</vt:lpstr>
      <vt:lpstr>Project organization</vt:lpstr>
      <vt:lpstr>Configuration class and Config mapping - These parameters are specified in a YAML configuration file which is deserialized to an instance of your application’s configuration class and validated.</vt:lpstr>
      <vt:lpstr>Application class</vt:lpstr>
      <vt:lpstr>Application class - bundles</vt:lpstr>
      <vt:lpstr>Initialize – add a migration bundle</vt:lpstr>
      <vt:lpstr>Liquibase migration </vt:lpstr>
      <vt:lpstr>Application class – environment</vt:lpstr>
      <vt:lpstr>Health checks</vt:lpstr>
      <vt:lpstr>Representation (Pojo)</vt:lpstr>
      <vt:lpstr>Representation (advanced json)</vt:lpstr>
      <vt:lpstr>DAO (Hibernate)                                                                 </vt:lpstr>
      <vt:lpstr>Resource classes (controller)</vt:lpstr>
      <vt:lpstr>Resources (controllers) – Error handling</vt:lpstr>
      <vt:lpstr>Resources (controllers) – Jersey filters</vt:lpstr>
      <vt:lpstr>Resources (controllers) – validators</vt:lpstr>
      <vt:lpstr>constrains</vt:lpstr>
      <vt:lpstr>Annotations in representation class</vt:lpstr>
      <vt:lpstr>Deployment</vt:lpstr>
      <vt:lpstr>Application checking</vt:lpstr>
      <vt:lpstr>Other feature</vt:lpstr>
      <vt:lpstr>Logging</vt:lpstr>
      <vt:lpstr>Console logging</vt:lpstr>
      <vt:lpstr>Syslog logging</vt:lpstr>
      <vt:lpstr>Combine any number of different appenders</vt:lpstr>
      <vt:lpstr>Json Log format</vt:lpstr>
      <vt:lpstr>Access log</vt:lpstr>
      <vt:lpstr>Logging filters</vt:lpstr>
      <vt:lpstr>Dropwizard views</vt:lpstr>
      <vt:lpstr>PowerPoint Presentation</vt:lpstr>
      <vt:lpstr>Mustache view</vt:lpstr>
      <vt:lpstr>Dropwizard testing</vt:lpstr>
      <vt:lpstr> unit tests for serializing and deserializing your representation classes to and from JSON</vt:lpstr>
      <vt:lpstr>Testing controllers (resources)</vt:lpstr>
      <vt:lpstr>Testing client implementations</vt:lpstr>
      <vt:lpstr>Integration testing</vt:lpstr>
      <vt:lpstr>Testing Database Interactions </vt:lpstr>
      <vt:lpstr>Testing Configurations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Ashirbakiev, Renat</dc:creator>
  <cp:lastModifiedBy>Ashirbakiev, Renat</cp:lastModifiedBy>
  <cp:revision>70</cp:revision>
  <dcterms:created xsi:type="dcterms:W3CDTF">2018-10-29T12:25:05Z</dcterms:created>
  <dcterms:modified xsi:type="dcterms:W3CDTF">2018-11-02T15:42:28Z</dcterms:modified>
</cp:coreProperties>
</file>