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1"/>
  </p:notesMasterIdLst>
  <p:sldIdLst>
    <p:sldId id="256" r:id="rId2"/>
    <p:sldId id="259" r:id="rId3"/>
    <p:sldId id="258" r:id="rId4"/>
    <p:sldId id="276" r:id="rId5"/>
    <p:sldId id="289" r:id="rId6"/>
    <p:sldId id="264" r:id="rId7"/>
    <p:sldId id="260" r:id="rId8"/>
    <p:sldId id="261" r:id="rId9"/>
    <p:sldId id="262" r:id="rId10"/>
    <p:sldId id="315" r:id="rId11"/>
    <p:sldId id="263" r:id="rId12"/>
    <p:sldId id="265" r:id="rId13"/>
    <p:sldId id="257" r:id="rId14"/>
    <p:sldId id="304" r:id="rId15"/>
    <p:sldId id="267" r:id="rId16"/>
    <p:sldId id="268" r:id="rId17"/>
    <p:sldId id="269" r:id="rId18"/>
    <p:sldId id="270" r:id="rId19"/>
    <p:sldId id="271" r:id="rId20"/>
    <p:sldId id="305" r:id="rId21"/>
    <p:sldId id="272" r:id="rId22"/>
    <p:sldId id="316" r:id="rId23"/>
    <p:sldId id="273" r:id="rId24"/>
    <p:sldId id="287" r:id="rId25"/>
    <p:sldId id="274" r:id="rId26"/>
    <p:sldId id="275" r:id="rId27"/>
    <p:sldId id="286" r:id="rId28"/>
    <p:sldId id="306" r:id="rId29"/>
    <p:sldId id="288" r:id="rId30"/>
    <p:sldId id="307" r:id="rId31"/>
    <p:sldId id="311" r:id="rId32"/>
    <p:sldId id="291" r:id="rId33"/>
    <p:sldId id="292" r:id="rId34"/>
    <p:sldId id="296" r:id="rId35"/>
    <p:sldId id="308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309" r:id="rId46"/>
    <p:sldId id="293" r:id="rId47"/>
    <p:sldId id="310" r:id="rId48"/>
    <p:sldId id="294" r:id="rId49"/>
    <p:sldId id="295" r:id="rId50"/>
    <p:sldId id="297" r:id="rId51"/>
    <p:sldId id="298" r:id="rId52"/>
    <p:sldId id="312" r:id="rId53"/>
    <p:sldId id="299" r:id="rId54"/>
    <p:sldId id="301" r:id="rId55"/>
    <p:sldId id="313" r:id="rId56"/>
    <p:sldId id="300" r:id="rId57"/>
    <p:sldId id="302" r:id="rId58"/>
    <p:sldId id="303" r:id="rId59"/>
    <p:sldId id="314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4518D-5788-406D-8DD1-879C317B97B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E2E77-2630-40C2-8AA7-B883910CC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8F6280C-AC23-42D9-ADAE-040EACA1552C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A718-6F8B-43F5-8295-80A141A6FD58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C460-9F77-46F0-8F8F-CD9AF1241D7A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10CE-964C-4CCC-89A9-72CF90849B18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5CD3-AD44-469F-B445-7FDE4138D235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E4FD-A95F-44BA-9CD2-6353847774D9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2885-56FB-4E6B-A17B-F1F6B49AE027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1F7B-AD74-4961-914A-F3AA78B552A7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C7D8-6CDC-43FD-A4BD-42D591B89388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842C-73AF-4057-ADA8-B1A96F6AB4C4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D496-4F8D-40E0-BE7E-460D9BEC467A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8A0B-1F6F-4CC6-AB95-A8F8B8FBE510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12E6-F96D-42A2-8DB0-B3CA9779EC39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8DA9-3C67-43D3-97C5-52B7E4CE54C0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AEED-1455-44CF-A399-05786DFB8BA7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EA27-5FCB-44D4-9AC0-87ABB1B040FE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F310-C2B8-4947-AD48-7C640B5E3315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A82D6E-76E3-4032-8F37-A7A5A6DB2D53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ropwizard.io/1.3.5/docs/manual/core.html#man-core-application" TargetMode="External"/><Relationship Id="rId3" Type="http://schemas.openxmlformats.org/officeDocument/2006/relationships/hyperlink" Target="https://www.dropwizard.io/1.3.5/docs/manual/core.html#man-core-commands" TargetMode="External"/><Relationship Id="rId7" Type="http://schemas.openxmlformats.org/officeDocument/2006/relationships/hyperlink" Target="https://www.dropwizard.io/1.3.5/docs/manual/core.html#man-core-resources" TargetMode="External"/><Relationship Id="rId2" Type="http://schemas.openxmlformats.org/officeDocument/2006/relationships/hyperlink" Target="https://www.dropwizard.io/1.3.5/docs/manual/core.html#man-core-representation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dropwizard.io/1.3.5/docs/manual/core.html#man-core-healthchecks" TargetMode="External"/><Relationship Id="rId5" Type="http://schemas.openxmlformats.org/officeDocument/2006/relationships/hyperlink" Target="https://www.dropwizard.io/1.3.5/docs/manual/jdbi.html#man-jdbi" TargetMode="External"/><Relationship Id="rId4" Type="http://schemas.openxmlformats.org/officeDocument/2006/relationships/hyperlink" Target="https://www.dropwizard.io/1.3.5/docs/manual/client.html#man-client" TargetMode="External"/><Relationship Id="rId9" Type="http://schemas.openxmlformats.org/officeDocument/2006/relationships/hyperlink" Target="https://www.dropwizard.io/1.3.5/docs/manual/core.html#man-core-configuration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ml.org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00B9-6E35-4D1A-8D96-EA628E5E3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6088" y="1964267"/>
            <a:ext cx="8484037" cy="2421464"/>
          </a:xfrm>
        </p:spPr>
        <p:txBody>
          <a:bodyPr/>
          <a:lstStyle/>
          <a:p>
            <a:r>
              <a:rPr lang="en-US" dirty="0" err="1"/>
              <a:t>Dropwizard</a:t>
            </a:r>
            <a:r>
              <a:rPr lang="en-US" dirty="0"/>
              <a:t> and 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B6BF5-2925-4A1F-BA56-C4BB19E75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review and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BAF8D-ADFD-41BA-8658-0890EC83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3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992F-7BD5-47AD-89ED-F8C7D860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644236"/>
          </a:xfrm>
        </p:spPr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94C4B8-3CA4-4B42-BD1E-993AE78DE33D}"/>
              </a:ext>
            </a:extLst>
          </p:cNvPr>
          <p:cNvSpPr/>
          <p:nvPr/>
        </p:nvSpPr>
        <p:spPr>
          <a:xfrm>
            <a:off x="117763" y="93413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PT Sans"/>
              </a:rPr>
              <a:t>Best fortunes (</a:t>
            </a:r>
            <a:r>
              <a:rPr lang="en-US" b="1" dirty="0" err="1">
                <a:latin typeface="PT Sans"/>
              </a:rPr>
              <a:t>db</a:t>
            </a:r>
            <a:r>
              <a:rPr lang="en-US" b="1" dirty="0">
                <a:latin typeface="PT Sans"/>
              </a:rPr>
              <a:t> -&gt; </a:t>
            </a:r>
            <a:r>
              <a:rPr lang="en-US" b="1" dirty="0" err="1">
                <a:latin typeface="PT Sans"/>
              </a:rPr>
              <a:t>json</a:t>
            </a:r>
            <a:r>
              <a:rPr lang="en-US" b="1" dirty="0">
                <a:latin typeface="PT Sans"/>
              </a:rPr>
              <a:t> -&gt; html) responses per second, Dell R440 Xeon Gold + 10 </a:t>
            </a:r>
            <a:r>
              <a:rPr lang="en-US" b="1" dirty="0" err="1">
                <a:latin typeface="PT Sans"/>
              </a:rPr>
              <a:t>GbE</a:t>
            </a:r>
            <a:r>
              <a:rPr lang="en-US" dirty="0">
                <a:latin typeface="PT Sans"/>
              </a:rPr>
              <a:t>(54 tests):</a:t>
            </a:r>
          </a:p>
          <a:p>
            <a:pPr marL="342900" indent="-342900">
              <a:buAutoNum type="arabicPeriod"/>
            </a:pPr>
            <a:r>
              <a:rPr lang="en-US" dirty="0" err="1">
                <a:latin typeface="PT Sans"/>
              </a:rPr>
              <a:t>Vertx</a:t>
            </a:r>
            <a:r>
              <a:rPr lang="en-US" dirty="0">
                <a:latin typeface="PT Sans"/>
              </a:rPr>
              <a:t>, 336 138</a:t>
            </a:r>
          </a:p>
          <a:p>
            <a:pPr marL="342900" indent="-342900">
              <a:buAutoNum type="arabicPeriod"/>
            </a:pPr>
            <a:r>
              <a:rPr lang="en-US" dirty="0" err="1">
                <a:latin typeface="PT Sans"/>
              </a:rPr>
              <a:t>Dropwizard</a:t>
            </a:r>
            <a:r>
              <a:rPr lang="en-US" dirty="0">
                <a:latin typeface="PT Sans"/>
              </a:rPr>
              <a:t> 46 349</a:t>
            </a:r>
          </a:p>
          <a:p>
            <a:pPr marL="342900" indent="-342900">
              <a:buAutoNum type="arabicPeriod"/>
            </a:pPr>
            <a:r>
              <a:rPr lang="en-US" dirty="0">
                <a:latin typeface="PT Sans"/>
              </a:rPr>
              <a:t>Spring 30 990</a:t>
            </a:r>
          </a:p>
          <a:p>
            <a:r>
              <a:rPr lang="en-US" dirty="0">
                <a:latin typeface="PT Sans"/>
              </a:rPr>
              <a:t>https://www.techempower.com/benchmarks/#section=data-r17&amp;hw=ph&amp;test=fortune&amp;l=hra0e7-0&amp;f=2usnh1-35s-0-0-0-0-0-0-0</a:t>
            </a:r>
            <a:endParaRPr lang="ru-RU" dirty="0">
              <a:latin typeface="PT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019E12-F9EC-44D5-BDA4-E6BE6CFA2791}"/>
              </a:ext>
            </a:extLst>
          </p:cNvPr>
          <p:cNvSpPr/>
          <p:nvPr/>
        </p:nvSpPr>
        <p:spPr>
          <a:xfrm>
            <a:off x="117763" y="370850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PT Sans"/>
              </a:rPr>
              <a:t>Responses per second at 20 updates (update </a:t>
            </a:r>
            <a:r>
              <a:rPr lang="en-US" b="1" dirty="0" err="1">
                <a:latin typeface="PT Sans"/>
              </a:rPr>
              <a:t>db</a:t>
            </a:r>
            <a:r>
              <a:rPr lang="en-US" b="1" dirty="0">
                <a:latin typeface="PT Sans"/>
              </a:rPr>
              <a:t>) per request, Dell R440 Xeon Gold + 10 </a:t>
            </a:r>
            <a:r>
              <a:rPr lang="en-US" b="1" dirty="0" err="1">
                <a:latin typeface="PT Sans"/>
              </a:rPr>
              <a:t>GbE</a:t>
            </a:r>
            <a:r>
              <a:rPr lang="en-US" dirty="0">
                <a:latin typeface="PT Sans"/>
              </a:rPr>
              <a:t>(38 tests)</a:t>
            </a:r>
          </a:p>
          <a:p>
            <a:pPr marL="342900" indent="-342900">
              <a:buAutoNum type="arabicPeriod"/>
            </a:pPr>
            <a:r>
              <a:rPr lang="en-US" dirty="0" err="1">
                <a:latin typeface="PT Sans"/>
              </a:rPr>
              <a:t>Vertx</a:t>
            </a:r>
            <a:r>
              <a:rPr lang="en-US" dirty="0">
                <a:latin typeface="PT Sans"/>
              </a:rPr>
              <a:t> 18 272</a:t>
            </a:r>
          </a:p>
          <a:p>
            <a:pPr marL="342900" indent="-342900">
              <a:buAutoNum type="arabicPeriod"/>
            </a:pPr>
            <a:r>
              <a:rPr lang="en-US" dirty="0" err="1">
                <a:latin typeface="PT Sans"/>
              </a:rPr>
              <a:t>Dropwizard</a:t>
            </a:r>
            <a:r>
              <a:rPr lang="en-US" dirty="0">
                <a:latin typeface="PT Sans"/>
              </a:rPr>
              <a:t> 8 360</a:t>
            </a:r>
          </a:p>
          <a:p>
            <a:pPr marL="342900" indent="-342900">
              <a:buAutoNum type="arabicPeriod"/>
            </a:pPr>
            <a:r>
              <a:rPr lang="en-US" dirty="0">
                <a:latin typeface="PT Sans"/>
              </a:rPr>
              <a:t>Spring 2 913</a:t>
            </a:r>
          </a:p>
          <a:p>
            <a:r>
              <a:rPr lang="en-US" dirty="0"/>
              <a:t>https://www.techempower.com/benchmarks/#section=data-r17&amp;hw=ph&amp;test=update&amp;l=hra0e7-0&amp;f=2usnh1-35s-0-0-0-0-0-0-0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451CD6-E39C-49BC-9485-A98859E02056}"/>
              </a:ext>
            </a:extLst>
          </p:cNvPr>
          <p:cNvSpPr/>
          <p:nvPr/>
        </p:nvSpPr>
        <p:spPr>
          <a:xfrm>
            <a:off x="6380017" y="934135"/>
            <a:ext cx="54656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PT Sans"/>
              </a:rPr>
              <a:t>Best plaintext responses per second, Dell R440 Xeon Gold + 10 </a:t>
            </a:r>
            <a:r>
              <a:rPr lang="en-US" b="1" dirty="0" err="1">
                <a:latin typeface="PT Sans"/>
              </a:rPr>
              <a:t>GbE</a:t>
            </a:r>
            <a:r>
              <a:rPr lang="en-US" dirty="0">
                <a:latin typeface="PT Sans"/>
              </a:rPr>
              <a:t>(57 tests)</a:t>
            </a:r>
          </a:p>
          <a:p>
            <a:pPr marL="342900" indent="-342900">
              <a:buAutoNum type="arabicPeriod"/>
            </a:pPr>
            <a:r>
              <a:rPr lang="en-US" dirty="0" err="1">
                <a:latin typeface="PT Sans"/>
              </a:rPr>
              <a:t>Wizzardo</a:t>
            </a:r>
            <a:r>
              <a:rPr lang="en-US" dirty="0">
                <a:latin typeface="PT Sans"/>
              </a:rPr>
              <a:t>-http 7 026 401</a:t>
            </a:r>
          </a:p>
          <a:p>
            <a:pPr marL="342900" indent="-342900">
              <a:buAutoNum type="arabicPeriod"/>
            </a:pPr>
            <a:r>
              <a:rPr lang="en-US" dirty="0" err="1">
                <a:latin typeface="PT Sans"/>
              </a:rPr>
              <a:t>Dropwizard</a:t>
            </a:r>
            <a:r>
              <a:rPr lang="en-US" dirty="0">
                <a:latin typeface="PT Sans"/>
              </a:rPr>
              <a:t> 236 960</a:t>
            </a:r>
          </a:p>
          <a:p>
            <a:pPr marL="342900" indent="-342900">
              <a:buAutoNum type="arabicPeriod"/>
            </a:pPr>
            <a:r>
              <a:rPr lang="en-US" dirty="0">
                <a:latin typeface="PT Sans"/>
              </a:rPr>
              <a:t>Spring 158 808</a:t>
            </a:r>
          </a:p>
          <a:p>
            <a:r>
              <a:rPr lang="en-US" dirty="0"/>
              <a:t>https://www.techempower.com/benchmarks/#section=data-r17&amp;hw=ph&amp;test=plaintext&amp;l=hra0e7-0&amp;f=2usnh1-35s-0-0-0-0-0-0-0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FCFC60-94C8-4D1D-BEFB-36961894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33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C46B-354E-43B0-857B-C6A951F6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0" y="2700866"/>
            <a:ext cx="3428999" cy="1456267"/>
          </a:xfrm>
        </p:spPr>
        <p:txBody>
          <a:bodyPr/>
          <a:lstStyle/>
          <a:p>
            <a:r>
              <a:rPr lang="en-US" dirty="0"/>
              <a:t>How to start?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98032C-BD9F-422A-A2A7-E729AB6B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7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198-D757-4EA6-9ED2-45BB390A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778305" cy="531302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organization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E607B0-AC6E-4DC1-9486-916B5ED1F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92" y="612764"/>
            <a:ext cx="11702642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com.example.myapplication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api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2"/>
              </a:rPr>
              <a:t>Representations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. Request and response bodies.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cli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3"/>
              </a:rPr>
              <a:t>Commands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client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4"/>
              </a:rPr>
              <a:t>Client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code that accesses external HTTP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core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 Domain implementation; where objects not used in the API such as POJOs, validations, crypto,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etc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, reside.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jdbi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5"/>
              </a:rPr>
              <a:t>Database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access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health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6"/>
              </a:rPr>
              <a:t>Health Checks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resources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7"/>
              </a:rPr>
              <a:t>Resources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MyApplication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 The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8"/>
              </a:rPr>
              <a:t>application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MyApplicationConfiguration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9"/>
              </a:rPr>
              <a:t>configuration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0CC8C-8814-4392-A1C6-4E827A66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20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1346-6CD5-48E7-855D-0CA425F4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8" y="159026"/>
            <a:ext cx="10131425" cy="927652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Configuration class and Config mapping - </a:t>
            </a:r>
            <a:r>
              <a:rPr lang="en-US" sz="1800" dirty="0"/>
              <a:t>These parameters are specified in a </a:t>
            </a:r>
            <a:r>
              <a:rPr lang="en-US" sz="1800" dirty="0">
                <a:hlinkClick r:id="rId2"/>
              </a:rPr>
              <a:t>YAML</a:t>
            </a:r>
            <a:r>
              <a:rPr lang="en-US" sz="1800" dirty="0"/>
              <a:t> configuration file which is deserialized to an instance of your application’s configuration class and validated.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B628FAF-2381-48E8-8169-161EF79C1C69}"/>
              </a:ext>
            </a:extLst>
          </p:cNvPr>
          <p:cNvSpPr/>
          <p:nvPr/>
        </p:nvSpPr>
        <p:spPr>
          <a:xfrm>
            <a:off x="5221357" y="3331468"/>
            <a:ext cx="1444486" cy="824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C91725-A499-4BBE-8178-103A4162B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22" y="1543339"/>
            <a:ext cx="4675239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Hello, %s!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defName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applicationConnectors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9000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adminConnectors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9001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com.mysql.jdbc.Driver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root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qweQWE123!@#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://localhost:3306/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appcenter?allowMultiQueries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validationQuery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"/* Health Check */ SELECT 1"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2616E4C-B4CC-49E8-9791-811F3707C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982" y="1643698"/>
            <a:ext cx="4900296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@Data</a:t>
            </a:r>
            <a:endParaRPr kumimoji="0" lang="ru-RU" altLang="en-US" sz="1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AppConfigDefaultName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@Valid</a:t>
            </a:r>
            <a:b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altLang="en-US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6B9F2-8622-4161-8B82-03A031A8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99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55C9-290E-442A-8CC8-944610302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01"/>
            <a:ext cx="10131425" cy="657160"/>
          </a:xfrm>
        </p:spPr>
        <p:txBody>
          <a:bodyPr/>
          <a:lstStyle/>
          <a:p>
            <a:r>
              <a:rPr lang="en-US" dirty="0"/>
              <a:t>Spring configuration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D2638E0-824E-4B17-BBDD-670F53CC2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73" y="1503905"/>
            <a:ext cx="334409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8081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test@hp.com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thread-pool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0539A01-D88C-4750-8E54-25237F586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834" y="250144"/>
            <a:ext cx="575764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@Data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@Validated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//@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PropertySource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classpath:my.properties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GlobalProperties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"${thread-pool}"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threadPool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"${email}"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CC9AFED-68F6-4F0C-A2BB-87DEE6079E7A}"/>
              </a:ext>
            </a:extLst>
          </p:cNvPr>
          <p:cNvSpPr/>
          <p:nvPr/>
        </p:nvSpPr>
        <p:spPr>
          <a:xfrm>
            <a:off x="4078288" y="1590824"/>
            <a:ext cx="1410788" cy="65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7893037-26F3-45CB-AB50-08AD0DD3C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73" y="4313294"/>
            <a:ext cx="3344091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test-YAML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www.abc.test.com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www.xyz.test.com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E9E1021-B63A-4E1D-9B91-0EDA7E3567AD}"/>
              </a:ext>
            </a:extLst>
          </p:cNvPr>
          <p:cNvSpPr/>
          <p:nvPr/>
        </p:nvSpPr>
        <p:spPr>
          <a:xfrm>
            <a:off x="4078288" y="5177339"/>
            <a:ext cx="1410788" cy="65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1B9547F-29DF-41B0-B3C0-AED4A6B6C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834" y="3017902"/>
            <a:ext cx="5757644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@Data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EnableConfigurationProperties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ConfigurationProperties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@Validated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PropertySource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classpath:yml.properties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YAMLConfig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@Max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standard getters and setters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92DAF-A005-4738-9C93-7A9648F1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8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AB03-3200-4714-9CB7-4DE4CF69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30827"/>
          </a:xfrm>
        </p:spPr>
        <p:txBody>
          <a:bodyPr/>
          <a:lstStyle/>
          <a:p>
            <a:r>
              <a:rPr lang="en-US" dirty="0"/>
              <a:t>Application class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9EF87E8-7A80-4A10-8B15-0555CFF42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066" y="862479"/>
            <a:ext cx="767916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App().run(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path to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config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"the-app"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initialize(Bootstrap&lt;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bootstrap)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// bundles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configuration,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Environment environment)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 // set up environment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46843-C708-4AC8-B60D-36196234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41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5220-59BE-4B4E-95DC-8AF7C7E5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class - bundles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CDBBC-04CA-4DEC-8AA3-E718DCEC056F}"/>
              </a:ext>
            </a:extLst>
          </p:cNvPr>
          <p:cNvSpPr txBox="1"/>
          <p:nvPr/>
        </p:nvSpPr>
        <p:spPr>
          <a:xfrm>
            <a:off x="1976369" y="1321552"/>
            <a:ext cx="84656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Bundles is re-usable functionality</a:t>
            </a:r>
          </a:p>
          <a:p>
            <a:r>
              <a:rPr lang="en-US" sz="4800" dirty="0"/>
              <a:t>Examples:</a:t>
            </a:r>
          </a:p>
          <a:p>
            <a:pPr marL="285750" indent="-285750">
              <a:buFontTx/>
              <a:buChar char="-"/>
            </a:pPr>
            <a:r>
              <a:rPr lang="en-US" sz="4800" dirty="0"/>
              <a:t>Database migrations bundle</a:t>
            </a:r>
          </a:p>
          <a:p>
            <a:pPr marL="285750" indent="-285750">
              <a:buFontTx/>
              <a:buChar char="-"/>
            </a:pPr>
            <a:r>
              <a:rPr lang="en-US" sz="4800" dirty="0"/>
              <a:t>Hibernate bundle</a:t>
            </a:r>
          </a:p>
          <a:p>
            <a:pPr marL="285750" indent="-285750">
              <a:buFontTx/>
              <a:buChar char="-"/>
            </a:pPr>
            <a:r>
              <a:rPr lang="en-US" sz="4800" dirty="0"/>
              <a:t>Assets bundle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EBB31-A058-478A-9162-7C42A7CD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47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9BAF-B094-423E-969C-1BD18CE1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48145"/>
          </a:xfrm>
        </p:spPr>
        <p:txBody>
          <a:bodyPr/>
          <a:lstStyle/>
          <a:p>
            <a:r>
              <a:rPr lang="en-US" dirty="0"/>
              <a:t>Initialize – add a migration bundle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31A8E09-7783-425D-B3D2-BC5B686B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76" y="1990172"/>
            <a:ext cx="11865847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initialize(Bootstrap&lt;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bootstrap)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bootstrap.addBundle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MigrationsBundle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getDataSourceFactory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configuration)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configuration.getDatabase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data source factory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360B3-DD65-4F37-8976-F393C22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60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9798-B5C1-4816-90ED-A69A5815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8445"/>
            <a:ext cx="10131425" cy="55071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Liquibase</a:t>
            </a:r>
            <a:r>
              <a:rPr lang="en-US" dirty="0"/>
              <a:t> migration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46ABA58-901F-4AEE-9D43-B744EEE1F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69" y="528428"/>
            <a:ext cx="11794921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databaseChangeLog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="http://www.liquibase.org/xml/ns/dbchangelog"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:schemaLocation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="http://www.liquibase.org/xml/ns/dbchangelog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http://www.liquibase.org/xml/ns/dbchangelog/dbchangelog-3.1.xsd"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changeSet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="1"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renat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createTable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="people"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="id"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autoIncrement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constraints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primaryKey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="varchar(255)"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jobTitle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="varchar(255)"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databaseChangeLog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C9528A-BA99-4D52-A251-74A7405046A0}"/>
              </a:ext>
            </a:extLst>
          </p:cNvPr>
          <p:cNvSpPr/>
          <p:nvPr/>
        </p:nvSpPr>
        <p:spPr>
          <a:xfrm>
            <a:off x="3585785" y="6270223"/>
            <a:ext cx="3481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/main/resources/migratinos.xml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1B3BD-001F-4D40-8DF3-7511DF0B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95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16D8-7359-4370-9A2E-65FED31B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824345"/>
          </a:xfrm>
        </p:spPr>
        <p:txBody>
          <a:bodyPr>
            <a:normAutofit/>
          </a:bodyPr>
          <a:lstStyle/>
          <a:p>
            <a:r>
              <a:rPr lang="en-US" dirty="0"/>
              <a:t>Application class – environment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E8C10B1-7DE3-47DE-87C8-53F6FB080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24" y="947956"/>
            <a:ext cx="11903978" cy="55702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configuration,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Environment environment)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new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DBIFactory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factory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factory.build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(environment,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create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daos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jdbi.onDemand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controllers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controller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configuration.getDefaultName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configuration.getPortConfig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getServerPort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health checks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up environment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environment.healthChecks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().register(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"template"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environment.jersey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().register(controller);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environment.jersey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().register(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9E05D-1202-4D00-8466-23534BF0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0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4818-88D6-49D6-BFB5-AC231811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169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Dropwizard</a:t>
            </a:r>
            <a:r>
              <a:rPr lang="en-US" dirty="0"/>
              <a:t> is a Java framework for developing high-performance, RESTful web services.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A3B5B-4FBB-4F4C-9F81-D0CE51F4B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38" y="1490133"/>
            <a:ext cx="10131425" cy="43349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 err="1"/>
              <a:t>Dropwizard</a:t>
            </a:r>
            <a:r>
              <a:rPr lang="en-US" sz="3600" dirty="0"/>
              <a:t> - Highlights:</a:t>
            </a:r>
          </a:p>
          <a:p>
            <a:r>
              <a:rPr lang="en-US" sz="3600" dirty="0"/>
              <a:t>Allows you to build one jar, that contains all needed dependencies </a:t>
            </a:r>
            <a:r>
              <a:rPr lang="en-US" sz="3900" dirty="0"/>
              <a:t>(application has one main program which starts the jetty container)</a:t>
            </a:r>
          </a:p>
          <a:p>
            <a:r>
              <a:rPr lang="en-US" sz="3600" dirty="0"/>
              <a:t>Simple &amp; Lightweight</a:t>
            </a:r>
          </a:p>
          <a:p>
            <a:r>
              <a:rPr lang="en-US" sz="3600" dirty="0"/>
              <a:t>Quick and easy to get a new http service going</a:t>
            </a:r>
          </a:p>
          <a:p>
            <a:r>
              <a:rPr lang="en-US" sz="3600" dirty="0"/>
              <a:t>Easy Test, Deployment and Management</a:t>
            </a:r>
            <a:endParaRPr lang="ru-RU" sz="3600" dirty="0"/>
          </a:p>
          <a:p>
            <a:r>
              <a:rPr lang="en-US" sz="3500" dirty="0"/>
              <a:t>Quick Project Bootstrap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E196B-AEAD-48AB-BBAC-39C9F945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11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0E7F-6BE6-400E-98D3-57D91044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126"/>
            <a:ext cx="10131425" cy="587829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boot application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2BE2CB-438C-4B96-97C9-9C94C5ABD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88" y="919873"/>
            <a:ext cx="11962224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SpringApplication.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BoottApplication.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DCF2082-3EC3-44F0-A983-35DB4EAC8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87" y="3268444"/>
            <a:ext cx="1196222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spring.liquibase.change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classpath:db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/liquibase-changelog.xml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83618-896F-442B-829B-25DEC16B07F0}"/>
              </a:ext>
            </a:extLst>
          </p:cNvPr>
          <p:cNvSpPr txBox="1"/>
          <p:nvPr/>
        </p:nvSpPr>
        <p:spPr>
          <a:xfrm>
            <a:off x="114888" y="2661685"/>
            <a:ext cx="1486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Migration: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F5FF00A-8376-4045-B5BD-38BFDD82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88" y="4367647"/>
            <a:ext cx="1196222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spring.jpa.hibernate.ddl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-auto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spring.datasource.url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://localhost:3306/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appcenter?useLegacyDatetimeCode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false&amp;serverTimezone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=UTC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spring.datasource.username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spring.datasource.password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qweQWE123!@#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E75D5D-5A53-4EB5-ABC5-404F0787B492}"/>
              </a:ext>
            </a:extLst>
          </p:cNvPr>
          <p:cNvSpPr txBox="1"/>
          <p:nvPr/>
        </p:nvSpPr>
        <p:spPr>
          <a:xfrm>
            <a:off x="114888" y="3905982"/>
            <a:ext cx="246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Database settings: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26F98B-F530-4B4C-9C12-19E4B1B8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4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BE2F-29EE-4EAB-A7E5-2A5ABACA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96191"/>
          </a:xfrm>
        </p:spPr>
        <p:txBody>
          <a:bodyPr/>
          <a:lstStyle/>
          <a:p>
            <a:r>
              <a:rPr lang="en-US" dirty="0"/>
              <a:t>Health checks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CC49B31-A76C-4DC7-ADAE-C81AD6DA9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51" y="1548936"/>
            <a:ext cx="1161389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TemplateHealthCheck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HealthCheck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TemplateHealthCheck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template)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template;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check()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saying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saying.contains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unhealthy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"template doesn't include a name"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583B1-5A46-4EB1-90FA-21C2DC7B233F}"/>
              </a:ext>
            </a:extLst>
          </p:cNvPr>
          <p:cNvSpPr txBox="1"/>
          <p:nvPr/>
        </p:nvSpPr>
        <p:spPr>
          <a:xfrm>
            <a:off x="0" y="951843"/>
            <a:ext cx="636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Runtime test of behavior, initialization happens in the run method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BFCA1-8E33-4520-9842-BEEA1DE3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49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B8D1-8C32-4172-8B78-330BDEA8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178" y="2700866"/>
            <a:ext cx="3605644" cy="1456267"/>
          </a:xfrm>
        </p:spPr>
        <p:txBody>
          <a:bodyPr/>
          <a:lstStyle/>
          <a:p>
            <a:r>
              <a:rPr lang="en-US" dirty="0"/>
              <a:t>Representation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CD3959-3202-48B4-9A03-9782219B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83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3AD3-0EE8-4A7A-8F51-BA002AFD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93173"/>
          </a:xfrm>
        </p:spPr>
        <p:txBody>
          <a:bodyPr/>
          <a:lstStyle/>
          <a:p>
            <a:r>
              <a:rPr lang="en-US" dirty="0"/>
              <a:t>Representation (</a:t>
            </a:r>
            <a:r>
              <a:rPr lang="en-US" dirty="0" err="1"/>
              <a:t>Pojo</a:t>
            </a:r>
            <a:r>
              <a:rPr lang="en-US" dirty="0"/>
              <a:t>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D8C18AB-FAEC-4288-B5EA-D73AF1585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055" y="913213"/>
            <a:ext cx="6536501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"people"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nullable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jobTitle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jobTitle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5F654-C02E-4026-A20D-575F6DBB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04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6D2D-EBBA-4287-84CE-25F87B4A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574964"/>
          </a:xfrm>
        </p:spPr>
        <p:txBody>
          <a:bodyPr>
            <a:normAutofit fontScale="90000"/>
          </a:bodyPr>
          <a:lstStyle/>
          <a:p>
            <a:r>
              <a:rPr lang="en-US"/>
              <a:t>Representation (advanced json)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307BA42-19F1-4ECB-9FE5-73922DCC2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18" y="1245228"/>
            <a:ext cx="65151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JsonSnakeCase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JsonCreator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22E72D5-EC7E-438C-8AFF-0FDC8AC48F7A}"/>
              </a:ext>
            </a:extLst>
          </p:cNvPr>
          <p:cNvSpPr/>
          <p:nvPr/>
        </p:nvSpPr>
        <p:spPr>
          <a:xfrm>
            <a:off x="6878781" y="2410691"/>
            <a:ext cx="945573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246D894-6678-4AA8-A024-9DE4FB1AD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218" y="2498559"/>
            <a:ext cx="4125097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"first_name"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camelCaseTo_snake_case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461B4-9559-498C-AB86-B4992B23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35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941E-3E06-4EE1-9DE8-C516BB7A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207617" cy="592282"/>
          </a:xfrm>
        </p:spPr>
        <p:txBody>
          <a:bodyPr>
            <a:normAutofit fontScale="90000"/>
          </a:bodyPr>
          <a:lstStyle/>
          <a:p>
            <a:r>
              <a:rPr lang="en-US" dirty="0"/>
              <a:t>DAO (Hibernate)                                                                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E5AB721-EFBB-4AC6-931C-9B7DD3551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85" y="838505"/>
            <a:ext cx="5914015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SessionFactory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factory)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(factory);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(Integer id)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get(id);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persist(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com.wiza.representation.PeopleTable.findAll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7E7C6C-0524-4591-906B-69E05C42DD19}"/>
              </a:ext>
            </a:extLst>
          </p:cNvPr>
          <p:cNvSpPr txBox="1">
            <a:spLocks/>
          </p:cNvSpPr>
          <p:nvPr/>
        </p:nvSpPr>
        <p:spPr>
          <a:xfrm>
            <a:off x="8582891" y="0"/>
            <a:ext cx="3207616" cy="5922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DAO (JDBI)                                                               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6F0625-68EB-4004-9339-866D81284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879" y="961615"/>
            <a:ext cx="5178136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id from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user_info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user_email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:email"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getUserIdByEmail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@Bind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email);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4DBF7-206C-44BF-A309-DB44248A4401}"/>
              </a:ext>
            </a:extLst>
          </p:cNvPr>
          <p:cNvSpPr/>
          <p:nvPr/>
        </p:nvSpPr>
        <p:spPr>
          <a:xfrm>
            <a:off x="6831879" y="3331171"/>
            <a:ext cx="5178136" cy="289342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F7555D1-363A-4A9E-99F3-7EB67FD7F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096" y="4449836"/>
            <a:ext cx="4862557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PeopleRepository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&lt;People, Integer&gt;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D1C3F-9563-43EC-AF33-A0A06570748A}"/>
              </a:ext>
            </a:extLst>
          </p:cNvPr>
          <p:cNvSpPr txBox="1"/>
          <p:nvPr/>
        </p:nvSpPr>
        <p:spPr>
          <a:xfrm>
            <a:off x="7691954" y="3593104"/>
            <a:ext cx="3030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SPRING DATA JPA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035BE-B2D6-454C-9C86-0E494013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59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4C07-E536-4F12-9397-097E4777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550718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classes (controller)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7A03C-119A-4D75-A1E5-02886821A87A}"/>
              </a:ext>
            </a:extLst>
          </p:cNvPr>
          <p:cNvSpPr txBox="1"/>
          <p:nvPr/>
        </p:nvSpPr>
        <p:spPr>
          <a:xfrm>
            <a:off x="0" y="841663"/>
            <a:ext cx="5621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Supports JAX-RS, @GET, @POST, @</a:t>
            </a:r>
            <a:r>
              <a:rPr lang="en-US" dirty="0" err="1"/>
              <a:t>UnitOfWork</a:t>
            </a:r>
            <a:r>
              <a:rPr lang="en-US" dirty="0"/>
              <a:t>, @Path </a:t>
            </a:r>
            <a:r>
              <a:rPr lang="en-US" dirty="0" err="1"/>
              <a:t>Dropwizard</a:t>
            </a:r>
            <a:r>
              <a:rPr lang="en-US" dirty="0"/>
              <a:t> adds some additional features: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Validation with @Valid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Metrics supports @Timed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B40DA0-4E34-45A7-B51C-46C18C317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69" y="2146435"/>
            <a:ext cx="11669086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"/user"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@Produces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MediaType.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APPLICATION_JSON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AtomicLong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AtomicLong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@Timed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UnitOfWork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MessageDto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QueryParam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Optional&lt;String&gt; email)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Integer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.getUserIdByEmail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email.orElse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"renat.ashirbakiev@hp.com"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MessageDto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userId.toString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.getAndIncrement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CE21F-8F0C-4F7C-94B0-9B6B9247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80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B943-6E74-4E14-98B8-F0743E88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58091"/>
          </a:xfrm>
        </p:spPr>
        <p:txBody>
          <a:bodyPr/>
          <a:lstStyle/>
          <a:p>
            <a:r>
              <a:rPr lang="en-US" dirty="0"/>
              <a:t>Resources (controllers) – Error handling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058181-7362-4262-9642-605C81218ED1}"/>
              </a:ext>
            </a:extLst>
          </p:cNvPr>
          <p:cNvSpPr/>
          <p:nvPr/>
        </p:nvSpPr>
        <p:spPr>
          <a:xfrm>
            <a:off x="0" y="658091"/>
            <a:ext cx="11845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your resource class unintentionally throws an exception, </a:t>
            </a:r>
            <a:r>
              <a:rPr lang="en-US" dirty="0" err="1"/>
              <a:t>Dropwizard</a:t>
            </a:r>
            <a:r>
              <a:rPr lang="en-US" dirty="0"/>
              <a:t> will log that exception under the ERROR level (including stack traces) and return a terse, safe application/</a:t>
            </a:r>
            <a:r>
              <a:rPr lang="en-US" dirty="0" err="1"/>
              <a:t>json</a:t>
            </a:r>
            <a:r>
              <a:rPr lang="en-US" dirty="0"/>
              <a:t> 500 Internal Server Error response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3F7033-AFD5-4F1E-BD16-D3BD56D16B14}"/>
              </a:ext>
            </a:extLst>
          </p:cNvPr>
          <p:cNvSpPr/>
          <p:nvPr/>
        </p:nvSpPr>
        <p:spPr>
          <a:xfrm>
            <a:off x="0" y="1593181"/>
            <a:ext cx="1081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ExceptionMapper</a:t>
            </a:r>
            <a:r>
              <a:rPr lang="en-US" dirty="0"/>
              <a:t> allows take exceptions that your resources may throw and map them to appropriate responses.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0833E57-3847-44A4-A9ED-F3A56CD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45" y="1934685"/>
            <a:ext cx="11845635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IllegalArgumentExceptionMapper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ExceptionMapper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Meter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IllegalArgumentExceptionMapper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MetricRegistry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metrics)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metrics.meter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"exceptions"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toResponse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.mark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Response.Status.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BAD_REQUEST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.header(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some_header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.type(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MediaType.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APPLICATION_JSON_TYPE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.entity(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Response.Status.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BAD_REQUEST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.getStatusCode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 passed an illegal argument! Watch out!"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7590BD8-8CEF-42AE-8E0B-5748BE17B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45" y="6415783"/>
            <a:ext cx="1184563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environment.jersey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().register(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IllegalArgumentExceptionMapper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environment.metrics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20E0E-54FC-42DA-8A84-27128A44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93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E85D-7E4A-4CA4-BE52-09EC68246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57497"/>
          </a:xfrm>
        </p:spPr>
        <p:txBody>
          <a:bodyPr/>
          <a:lstStyle/>
          <a:p>
            <a:r>
              <a:rPr lang="en-US" dirty="0"/>
              <a:t>Spring error handling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F4AD0A-A0AB-4054-9765-7CCC3E756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37" y="920621"/>
            <a:ext cx="11685725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ControllerAdvice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AppExceptionHandler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ResponseEntityExceptionHandler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ExceptionHandler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&lt;Object&gt;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handleIllegalArgumentException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ex,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WebRequest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request)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&lt;Object&gt;(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"Illegal argument"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HttpHeaders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HttpStatus.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BAD_REQUEST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2150D-E0F5-4A42-B741-1AC37EBC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51BC-D821-4D29-A277-0F860B2E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367145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Resources (controllers) – Jersey filters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7E514-AFA4-45CB-8212-3DABC959AFD9}"/>
              </a:ext>
            </a:extLst>
          </p:cNvPr>
          <p:cNvSpPr/>
          <p:nvPr/>
        </p:nvSpPr>
        <p:spPr>
          <a:xfrm>
            <a:off x="0" y="4457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There might be cases when you want to filter out requests or modify them before they reach your controllers.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FF1672A-32B9-4C14-9B5F-7840EF14F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8" y="1663152"/>
            <a:ext cx="11942683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@Provider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DateNotSpecifiedFilter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ContainerRequestFilter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ContainerRequestContext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requestContext.getHeaderString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HttpHeaders.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"Date Header was not specified"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05927D-7839-4CFA-8CA0-B852E6EC0623}"/>
              </a:ext>
            </a:extLst>
          </p:cNvPr>
          <p:cNvSpPr txBox="1"/>
          <p:nvPr/>
        </p:nvSpPr>
        <p:spPr>
          <a:xfrm>
            <a:off x="0" y="4604090"/>
            <a:ext cx="6693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way to create filters is by creating servlet filters.</a:t>
            </a:r>
          </a:p>
          <a:p>
            <a:endParaRPr lang="en-US" dirty="0"/>
          </a:p>
          <a:p>
            <a:r>
              <a:rPr lang="en-US" dirty="0"/>
              <a:t>Special annotation should be used in order to filter specific endpoints.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35AA6-E009-4E00-A571-15477E77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6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A4B2-012E-4027-89ED-BB15AE7D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965200"/>
          </a:xfrm>
        </p:spPr>
        <p:txBody>
          <a:bodyPr>
            <a:noAutofit/>
          </a:bodyPr>
          <a:lstStyle/>
          <a:p>
            <a:r>
              <a:rPr lang="en-US" b="1" dirty="0" err="1"/>
              <a:t>Dropwizard</a:t>
            </a:r>
            <a:r>
              <a:rPr lang="en-US" b="1" dirty="0"/>
              <a:t> Core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3A6B9-EE48-4394-8039-9321DBD546A8}"/>
              </a:ext>
            </a:extLst>
          </p:cNvPr>
          <p:cNvSpPr/>
          <p:nvPr/>
        </p:nvSpPr>
        <p:spPr>
          <a:xfrm>
            <a:off x="247073" y="674400"/>
            <a:ext cx="110363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 Jetty – Standalone HTTP-server</a:t>
            </a:r>
          </a:p>
          <a:p>
            <a:r>
              <a:rPr lang="en-US" sz="3200" dirty="0"/>
              <a:t> Jersey – RESTful web framework</a:t>
            </a:r>
          </a:p>
          <a:p>
            <a:r>
              <a:rPr lang="en-US" sz="3200" dirty="0"/>
              <a:t> Jackson – JSON </a:t>
            </a:r>
            <a:r>
              <a:rPr lang="en-US" sz="3200" dirty="0" err="1"/>
              <a:t>prcessing</a:t>
            </a:r>
            <a:endParaRPr lang="en-US" sz="3200" dirty="0"/>
          </a:p>
          <a:p>
            <a:r>
              <a:rPr lang="en-US" sz="3200" dirty="0"/>
              <a:t> Metrics – application metrics</a:t>
            </a:r>
          </a:p>
          <a:p>
            <a:r>
              <a:rPr lang="en-US" sz="3200" dirty="0"/>
              <a:t> Google Guava – utilities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Logback</a:t>
            </a:r>
            <a:r>
              <a:rPr lang="en-US" sz="3200" dirty="0"/>
              <a:t> &amp; SLF4J – logging framework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Liquibase</a:t>
            </a:r>
            <a:r>
              <a:rPr lang="en-US" sz="3200" dirty="0"/>
              <a:t> – database migrations</a:t>
            </a:r>
          </a:p>
          <a:p>
            <a:r>
              <a:rPr lang="en-US" sz="3200" dirty="0"/>
              <a:t> JDBI, Hibernate – database access</a:t>
            </a:r>
          </a:p>
          <a:p>
            <a:r>
              <a:rPr lang="en-US" sz="3200" dirty="0"/>
              <a:t> Hibernate Validator – the reference implementation of the Java Bean Validation standard</a:t>
            </a:r>
          </a:p>
          <a:p>
            <a:r>
              <a:rPr lang="en-US" sz="3200" dirty="0" err="1"/>
              <a:t>Joda</a:t>
            </a:r>
            <a:r>
              <a:rPr lang="en-US" sz="3200" dirty="0"/>
              <a:t> Time, </a:t>
            </a:r>
            <a:r>
              <a:rPr lang="en-US" sz="3200" dirty="0" err="1"/>
              <a:t>Freemaker</a:t>
            </a:r>
            <a:r>
              <a:rPr lang="en-US" sz="3200" dirty="0"/>
              <a:t>, Mustache, Jersey Client</a:t>
            </a:r>
          </a:p>
        </p:txBody>
      </p:sp>
      <p:pic>
        <p:nvPicPr>
          <p:cNvPr id="6146" name="Picture 2" descr="Dropwizard">
            <a:extLst>
              <a:ext uri="{FF2B5EF4-FFF2-40B4-BE49-F238E27FC236}">
                <a16:creationId xmlns:a16="http://schemas.microsoft.com/office/drawing/2014/main" id="{CB6F5875-C037-4256-80C2-16EDDEE4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893" y="139586"/>
            <a:ext cx="4669553" cy="445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05C74-EF7D-4BDB-A56B-13BE2A06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13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F55E-7D98-42CE-9952-DDBE9181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27017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boot filter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9BFF59-45D7-4AAE-B186-E527BABEF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92" y="627017"/>
            <a:ext cx="11926388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RequestResponseLoggingFilter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request,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ServletResponse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response,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FilterChain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chain)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request;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 =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response;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"Logging Request  {} : {}"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req.getMethod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req.getRequestURI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chain.doFilter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(request, response);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"Logging Response :{}"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res.getContentType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EDF44C2-4521-44DD-B8FE-3D15FD196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92" y="4753671"/>
            <a:ext cx="11926388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@Bean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defTabSz="914400"/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FilterRegistrationBean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RequestResponseLoggingFilter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loggingFilter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FilterRegistrationBean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RequestResponseLoggingFilter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registrationBean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defTabSz="914400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FilterRegistrationBean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&lt;&gt;();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defTabSz="914400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registrationBean.setFilter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RequestResponseLoggingFilter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registrationBean.addUrlPatterns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"/users/*"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defTabSz="914400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registrationBean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   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E0EDB-4497-4319-8C59-73B43368F535}"/>
              </a:ext>
            </a:extLst>
          </p:cNvPr>
          <p:cNvSpPr txBox="1"/>
          <p:nvPr/>
        </p:nvSpPr>
        <p:spPr>
          <a:xfrm>
            <a:off x="143692" y="4275393"/>
            <a:ext cx="4291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Filter for group of endpoints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48B31-C021-4CFC-B382-DFBAF6A6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50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8B8D-70D6-41B1-8918-3CB06CD9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548" y="2700866"/>
            <a:ext cx="2434904" cy="1456267"/>
          </a:xfrm>
        </p:spPr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431C7B-4CF2-4093-8054-CD2CC669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18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072911A9-4392-4D31-B85B-5538BACF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8" y="632408"/>
            <a:ext cx="445770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validate(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QueryParam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v)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"Got: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v;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1ADCA52-16D8-40B5-ACE6-2FBC6CEDA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991" y="1017855"/>
            <a:ext cx="489087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422: {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"query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 may not be empty"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BBB7FB-F339-45B3-9F70-BDF741D2C421}"/>
              </a:ext>
            </a:extLst>
          </p:cNvPr>
          <p:cNvSpPr/>
          <p:nvPr/>
        </p:nvSpPr>
        <p:spPr>
          <a:xfrm>
            <a:off x="4852555" y="610832"/>
            <a:ext cx="1932706" cy="1091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== null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3A74BC3D-9B8E-4EAC-B988-A42F2E1A5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8" y="2592580"/>
            <a:ext cx="4457700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@PUT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person(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@Valid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person)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5676322D-0777-43EA-99FF-87DC04E81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990" y="2985712"/>
            <a:ext cx="489087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422: {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request body may not be null"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C825D54-5C75-4FD5-9D7F-0D23F92A5D8E}"/>
              </a:ext>
            </a:extLst>
          </p:cNvPr>
          <p:cNvSpPr/>
          <p:nvPr/>
        </p:nvSpPr>
        <p:spPr>
          <a:xfrm>
            <a:off x="4748052" y="2717257"/>
            <a:ext cx="1932706" cy="99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== null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B1E5FAA1-F1F8-4DF7-A139-8A7ED1F0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991" y="5684255"/>
            <a:ext cx="489087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422: {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[“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may not be null“]}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57397F-EEF0-4D08-A1FE-937A222D5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7" y="3951789"/>
            <a:ext cx="4457699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getFirstName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setFirstName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60BB93F-C19E-4656-89EE-33BB9D94900D}"/>
              </a:ext>
            </a:extLst>
          </p:cNvPr>
          <p:cNvSpPr/>
          <p:nvPr/>
        </p:nvSpPr>
        <p:spPr>
          <a:xfrm>
            <a:off x="4852555" y="5398340"/>
            <a:ext cx="2044634" cy="848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firstName</a:t>
            </a:r>
            <a:r>
              <a:rPr lang="en-US" dirty="0"/>
              <a:t> == null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AEB7AD-DF32-423A-B956-B3A86312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367145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Resources (controllers) – validators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836858-BAFB-4798-B276-9220BE5C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69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5C1D-64DB-48F0-BB22-E30071A6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1739"/>
            <a:ext cx="10131425" cy="689264"/>
          </a:xfrm>
        </p:spPr>
        <p:txBody>
          <a:bodyPr>
            <a:normAutofit fontScale="90000"/>
          </a:bodyPr>
          <a:lstStyle/>
          <a:p>
            <a:r>
              <a:rPr lang="en-US" dirty="0"/>
              <a:t>VALUE Constrains</a:t>
            </a:r>
            <a:br>
              <a:rPr lang="en-US" dirty="0"/>
            </a:br>
            <a:r>
              <a:rPr lang="en-US" dirty="0"/>
              <a:t> (validations)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91367B8-55AC-40D3-BCC0-579A03886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8" y="1505572"/>
            <a:ext cx="4624846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max(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QueryParam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Integer m)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B4BC0B-C839-440D-A644-D38AEC9FC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83" y="496371"/>
            <a:ext cx="7228709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@Valid 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BeanParam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MyBeanParams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params.getField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MyBeanParams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getField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QueryParam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setField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field)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Strings.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nullToEmpty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(field).trim();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19F7018-4B68-4820-ABD9-6EFCC6F74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8" y="4903648"/>
            <a:ext cx="11984184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QueryParam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 = {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"out"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ignoreCase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ignoreWhitespace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in)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4F782D6-A983-4886-9E9A-ED80C9AEE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61" y="3204805"/>
            <a:ext cx="4598721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QueryParam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(max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DF6B8-1F40-4ACA-893C-2F70A686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85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C86A-399F-4C01-BD36-DE58C50F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15108"/>
          </a:xfrm>
        </p:spPr>
        <p:txBody>
          <a:bodyPr/>
          <a:lstStyle/>
          <a:p>
            <a:r>
              <a:rPr lang="en-US" dirty="0"/>
              <a:t>Annotations in representation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0FC50-516E-4F1C-BB38-3EA533F6A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54" y="832238"/>
            <a:ext cx="6230282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NotBlank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@Length(min=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max=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NotBlank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@Length(min=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max=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@Pattern(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".+@.+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.[a-z]+"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3C495E-CE94-4676-9278-FABD091A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15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D087-26B7-4DB8-A544-BF23C724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31371"/>
          </a:xfrm>
        </p:spPr>
        <p:txBody>
          <a:bodyPr>
            <a:normAutofit fontScale="90000"/>
          </a:bodyPr>
          <a:lstStyle/>
          <a:p>
            <a:r>
              <a:rPr lang="en-US" dirty="0"/>
              <a:t>List of validators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9D57B3-D3C6-495A-8EE1-6E481671A35E}"/>
              </a:ext>
            </a:extLst>
          </p:cNvPr>
          <p:cNvSpPr/>
          <p:nvPr/>
        </p:nvSpPr>
        <p:spPr>
          <a:xfrm>
            <a:off x="149539" y="612844"/>
            <a:ext cx="2098766" cy="563231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Merriweather"/>
              </a:rPr>
              <a:t>Spring: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Merriweather"/>
              </a:rPr>
              <a:t>DecimalMax</a:t>
            </a:r>
            <a:endParaRPr lang="en-US" dirty="0">
              <a:latin typeface="Merriweath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Merriweather"/>
              </a:rPr>
              <a:t>DecimalMin</a:t>
            </a:r>
            <a:endParaRPr lang="en-US" dirty="0">
              <a:latin typeface="Merriweath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rriweather"/>
              </a:rPr>
              <a:t>Digits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rriweather"/>
              </a:rPr>
              <a:t>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rriweather"/>
              </a:rPr>
              <a:t>Future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Merriweather"/>
              </a:rPr>
              <a:t>FutureOrPresent</a:t>
            </a:r>
            <a:endParaRPr lang="en-US" dirty="0">
              <a:latin typeface="Merriweath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rriweather"/>
              </a:rPr>
              <a:t>Max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rriweather"/>
              </a:rPr>
              <a:t>Min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rriweather"/>
              </a:rPr>
              <a:t>Negative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Merriweather"/>
              </a:rPr>
              <a:t>NegativeOrZero</a:t>
            </a:r>
            <a:endParaRPr lang="en-US" dirty="0">
              <a:latin typeface="Merriweath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Merriweather"/>
              </a:rPr>
              <a:t>NotBlank</a:t>
            </a:r>
            <a:endParaRPr lang="en-US" dirty="0">
              <a:latin typeface="Merriweath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Merriweather"/>
              </a:rPr>
              <a:t>NotEmpty</a:t>
            </a:r>
            <a:endParaRPr lang="en-US" dirty="0">
              <a:latin typeface="Merriweath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Merriweather"/>
              </a:rPr>
              <a:t>NotNull</a:t>
            </a:r>
            <a:endParaRPr lang="en-US" dirty="0">
              <a:latin typeface="Merriweath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rriweather"/>
              </a:rPr>
              <a:t>Null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rriweather"/>
              </a:rPr>
              <a:t>Past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Merriweather"/>
              </a:rPr>
              <a:t>PastOrPresent</a:t>
            </a:r>
            <a:endParaRPr lang="en-US" dirty="0">
              <a:latin typeface="Merriweath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rriweather"/>
              </a:rPr>
              <a:t>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rriweather"/>
              </a:rPr>
              <a:t>Positive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Merriweather"/>
              </a:rPr>
              <a:t>PositiveOrZero</a:t>
            </a:r>
            <a:endParaRPr lang="en-US" b="0" i="0" dirty="0">
              <a:effectLst/>
              <a:latin typeface="Merriweathe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F9DC8D-54D1-4228-8973-3E55ECBEDB31}"/>
              </a:ext>
            </a:extLst>
          </p:cNvPr>
          <p:cNvSpPr/>
          <p:nvPr/>
        </p:nvSpPr>
        <p:spPr>
          <a:xfrm>
            <a:off x="4566949" y="10556"/>
            <a:ext cx="7625051" cy="674030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/>
              <a:t>Hibernate:</a:t>
            </a:r>
          </a:p>
          <a:p>
            <a:r>
              <a:rPr lang="en-US" dirty="0"/>
              <a:t>@</a:t>
            </a:r>
            <a:r>
              <a:rPr lang="en-US" dirty="0" err="1"/>
              <a:t>AssertFalse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AssertTrue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DecimalMax</a:t>
            </a:r>
            <a:r>
              <a:rPr lang="en-US" dirty="0"/>
              <a:t>(value=,inclusive=)</a:t>
            </a:r>
          </a:p>
          <a:p>
            <a:r>
              <a:rPr lang="en-US" dirty="0"/>
              <a:t>@</a:t>
            </a:r>
            <a:r>
              <a:rPr lang="en-US" dirty="0" err="1"/>
              <a:t>DecimalMin</a:t>
            </a:r>
            <a:r>
              <a:rPr lang="en-US" dirty="0"/>
              <a:t>(value=,inclusive=)</a:t>
            </a:r>
          </a:p>
          <a:p>
            <a:r>
              <a:rPr lang="en-US" dirty="0"/>
              <a:t>@Digits(integer=,fraction=)</a:t>
            </a:r>
          </a:p>
          <a:p>
            <a:r>
              <a:rPr lang="en-US" dirty="0"/>
              <a:t>@Future</a:t>
            </a:r>
          </a:p>
          <a:p>
            <a:r>
              <a:rPr lang="en-US" dirty="0"/>
              <a:t>@Max(value=)</a:t>
            </a:r>
          </a:p>
          <a:p>
            <a:r>
              <a:rPr lang="en-US" dirty="0"/>
              <a:t>@Min(value=)</a:t>
            </a:r>
          </a:p>
          <a:p>
            <a:r>
              <a:rPr lang="en-US" dirty="0"/>
              <a:t>@</a:t>
            </a:r>
            <a:r>
              <a:rPr lang="en-US" dirty="0" err="1"/>
              <a:t>NotNull</a:t>
            </a:r>
            <a:endParaRPr lang="en-US" dirty="0"/>
          </a:p>
          <a:p>
            <a:r>
              <a:rPr lang="en-US" dirty="0"/>
              <a:t>@Null</a:t>
            </a:r>
          </a:p>
          <a:p>
            <a:r>
              <a:rPr lang="en-US" dirty="0"/>
              <a:t>@Past</a:t>
            </a:r>
          </a:p>
          <a:p>
            <a:r>
              <a:rPr lang="en-US" dirty="0"/>
              <a:t>@Pattern(regex=,flag=)</a:t>
            </a:r>
          </a:p>
          <a:p>
            <a:r>
              <a:rPr lang="en-US" dirty="0"/>
              <a:t>@Size(min=, max=)</a:t>
            </a:r>
          </a:p>
          <a:p>
            <a:r>
              <a:rPr lang="en-US" dirty="0"/>
              <a:t>@Valid</a:t>
            </a:r>
          </a:p>
          <a:p>
            <a:r>
              <a:rPr lang="en-US" dirty="0"/>
              <a:t>@</a:t>
            </a:r>
            <a:r>
              <a:rPr lang="en-US" dirty="0" err="1"/>
              <a:t>CreditCardNumber</a:t>
            </a:r>
            <a:r>
              <a:rPr lang="en-US" dirty="0"/>
              <a:t>(</a:t>
            </a:r>
            <a:r>
              <a:rPr lang="en-US" dirty="0" err="1"/>
              <a:t>ignoreNonDigitCharacters</a:t>
            </a:r>
            <a:r>
              <a:rPr lang="en-US" dirty="0"/>
              <a:t>=)</a:t>
            </a:r>
          </a:p>
          <a:p>
            <a:r>
              <a:rPr lang="en-US" dirty="0"/>
              <a:t>@EAN</a:t>
            </a:r>
          </a:p>
          <a:p>
            <a:r>
              <a:rPr lang="en-US" dirty="0"/>
              <a:t>@Email</a:t>
            </a:r>
          </a:p>
          <a:p>
            <a:r>
              <a:rPr lang="en-US" dirty="0"/>
              <a:t>@Length(min=,max=)</a:t>
            </a:r>
          </a:p>
          <a:p>
            <a:r>
              <a:rPr lang="en-US" dirty="0"/>
              <a:t>@</a:t>
            </a:r>
            <a:r>
              <a:rPr lang="en-US" dirty="0" err="1"/>
              <a:t>LuhnCheck</a:t>
            </a:r>
            <a:r>
              <a:rPr lang="en-US" dirty="0"/>
              <a:t>(</a:t>
            </a:r>
            <a:r>
              <a:rPr lang="en-US" dirty="0" err="1"/>
              <a:t>startIndex</a:t>
            </a:r>
            <a:r>
              <a:rPr lang="en-US" dirty="0"/>
              <a:t>=,</a:t>
            </a:r>
            <a:r>
              <a:rPr lang="en-US" dirty="0" err="1"/>
              <a:t>endIndex</a:t>
            </a:r>
            <a:r>
              <a:rPr lang="en-US" dirty="0"/>
              <a:t>=,</a:t>
            </a:r>
            <a:r>
              <a:rPr lang="en-US" dirty="0" err="1"/>
              <a:t>checkDigitIndex</a:t>
            </a:r>
            <a:r>
              <a:rPr lang="en-US" dirty="0"/>
              <a:t>=,</a:t>
            </a:r>
            <a:r>
              <a:rPr lang="en-US" dirty="0" err="1"/>
              <a:t>ignoreNonDigitCharacters</a:t>
            </a:r>
            <a:r>
              <a:rPr lang="en-US" dirty="0"/>
              <a:t>=)</a:t>
            </a:r>
          </a:p>
          <a:p>
            <a:r>
              <a:rPr lang="en-US" dirty="0"/>
              <a:t>@Mod10Check(multiplier=,weight=,</a:t>
            </a:r>
            <a:r>
              <a:rPr lang="en-US" dirty="0" err="1"/>
              <a:t>startIndex</a:t>
            </a:r>
            <a:r>
              <a:rPr lang="en-US" dirty="0"/>
              <a:t>=,</a:t>
            </a:r>
            <a:r>
              <a:rPr lang="en-US" dirty="0" err="1"/>
              <a:t>endIndex</a:t>
            </a:r>
            <a:r>
              <a:rPr lang="en-US" dirty="0"/>
              <a:t>=,</a:t>
            </a:r>
            <a:r>
              <a:rPr lang="en-US" dirty="0" err="1"/>
              <a:t>checkDigitIndex</a:t>
            </a:r>
            <a:r>
              <a:rPr lang="en-US" dirty="0"/>
              <a:t>=,</a:t>
            </a:r>
            <a:r>
              <a:rPr lang="en-US" dirty="0" err="1"/>
              <a:t>ignoreNonDigitCharacters</a:t>
            </a:r>
            <a:r>
              <a:rPr lang="en-US" dirty="0"/>
              <a:t>=)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BD6228-F394-40EA-A3FF-8886D2D0C9D8}"/>
              </a:ext>
            </a:extLst>
          </p:cNvPr>
          <p:cNvSpPr/>
          <p:nvPr/>
        </p:nvSpPr>
        <p:spPr>
          <a:xfrm>
            <a:off x="2397844" y="631371"/>
            <a:ext cx="2098765" cy="23083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Dropwizard</a:t>
            </a:r>
            <a:r>
              <a:rPr lang="en-US" dirty="0"/>
              <a:t>:</a:t>
            </a:r>
          </a:p>
          <a:p>
            <a:r>
              <a:rPr lang="en-US" dirty="0" err="1"/>
              <a:t>SizeRange</a:t>
            </a:r>
            <a:endParaRPr lang="en-US" dirty="0"/>
          </a:p>
          <a:p>
            <a:r>
              <a:rPr lang="en-US" dirty="0" err="1"/>
              <a:t>PortRange</a:t>
            </a:r>
            <a:endParaRPr lang="en-US" dirty="0"/>
          </a:p>
          <a:p>
            <a:r>
              <a:rPr lang="en-US" dirty="0" err="1"/>
              <a:t>OneOf</a:t>
            </a:r>
            <a:endParaRPr lang="en-US" dirty="0"/>
          </a:p>
          <a:p>
            <a:r>
              <a:rPr lang="en-US" dirty="0" err="1"/>
              <a:t>MixSize</a:t>
            </a:r>
            <a:endParaRPr lang="en-US" dirty="0"/>
          </a:p>
          <a:p>
            <a:r>
              <a:rPr lang="en-US" dirty="0" err="1"/>
              <a:t>MinDuration</a:t>
            </a:r>
            <a:endParaRPr lang="en-US" dirty="0"/>
          </a:p>
          <a:p>
            <a:r>
              <a:rPr lang="en-US" dirty="0" err="1"/>
              <a:t>MaxSize</a:t>
            </a:r>
            <a:endParaRPr lang="en-US" dirty="0"/>
          </a:p>
          <a:p>
            <a:r>
              <a:rPr lang="en-US" dirty="0" err="1"/>
              <a:t>MaxDuration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EE13E-28C2-45D2-8769-341E8FF4CEE0}"/>
              </a:ext>
            </a:extLst>
          </p:cNvPr>
          <p:cNvSpPr txBox="1"/>
          <p:nvPr/>
        </p:nvSpPr>
        <p:spPr>
          <a:xfrm>
            <a:off x="2397844" y="4730094"/>
            <a:ext cx="2169105" cy="203132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NotBlank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NotEmpty</a:t>
            </a:r>
            <a:endParaRPr lang="en-US" dirty="0"/>
          </a:p>
          <a:p>
            <a:r>
              <a:rPr lang="en-US" dirty="0"/>
              <a:t>@Range(min=,max=)</a:t>
            </a:r>
          </a:p>
          <a:p>
            <a:r>
              <a:rPr lang="en-US" dirty="0"/>
              <a:t>@</a:t>
            </a:r>
            <a:r>
              <a:rPr lang="en-US" dirty="0" err="1"/>
              <a:t>SafeHtml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ScriptAssert</a:t>
            </a:r>
            <a:endParaRPr lang="en-US" dirty="0"/>
          </a:p>
          <a:p>
            <a:r>
              <a:rPr lang="en-US" dirty="0"/>
              <a:t>@URL</a:t>
            </a:r>
          </a:p>
          <a:p>
            <a:r>
              <a:rPr lang="en-US" dirty="0"/>
              <a:t>@Mod11Check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C741B-1B7A-49FA-8466-64CDB781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90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5BA4-A5F5-407D-B69E-9128A9DD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checking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4AF64-E3BE-4939-BE4B-94EFFB6D5F4F}"/>
              </a:ext>
            </a:extLst>
          </p:cNvPr>
          <p:cNvSpPr txBox="1"/>
          <p:nvPr/>
        </p:nvSpPr>
        <p:spPr>
          <a:xfrm>
            <a:off x="239231" y="3176254"/>
            <a:ext cx="21686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 on admin port</a:t>
            </a:r>
          </a:p>
          <a:p>
            <a:r>
              <a:rPr lang="en-US" dirty="0"/>
              <a:t>/</a:t>
            </a:r>
          </a:p>
          <a:p>
            <a:r>
              <a:rPr lang="en-US" dirty="0"/>
              <a:t>/ping </a:t>
            </a:r>
          </a:p>
          <a:p>
            <a:r>
              <a:rPr lang="en-US" dirty="0"/>
              <a:t>/</a:t>
            </a:r>
            <a:r>
              <a:rPr lang="en-US" dirty="0" err="1"/>
              <a:t>healthcheck</a:t>
            </a:r>
            <a:endParaRPr lang="en-US" dirty="0"/>
          </a:p>
          <a:p>
            <a:r>
              <a:rPr lang="en-US" dirty="0"/>
              <a:t>/metrics</a:t>
            </a:r>
          </a:p>
          <a:p>
            <a:r>
              <a:rPr lang="en-US" dirty="0"/>
              <a:t>/threads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9AFD2-1F59-4612-889D-04487A2E9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31" y="571501"/>
            <a:ext cx="3226192" cy="2180157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6C21DB1-9B4B-476C-8EBD-2BB2209A7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490" y="571501"/>
            <a:ext cx="7772398" cy="60016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 actuators: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http://localhost:8081/actuator/auditevents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http://localhost:8081/actuator/beans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http://localhost:8081/actuator/caches/{cache}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http://localhost:8081/actuator/caches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http://localhost:8081/actuator/health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http://localhost:8081/actuator/health/{component}/{instance}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http://localhost:8081/actuator/health/{component}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http://localhost:8081/actuator/conditions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http://localhost:8081/actuator/configprops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http://localhost:8081/actuator/env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http://localhost:8081/actuator/env/{toMatch}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http://localhost:8081/actuator/info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http://localhost:8081/actuator/liquibase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http://localhost:8081/actuator/loggers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http://localhost:8081/actuator/loggers/{name}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http://localhost:8081/actuator/heapdump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http://localhost:8081/actuator/threaddump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http://localhost:8081/actuator/metrics/{requiredMetricName}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http://localhost:8081/actuator/metrics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http://localhost:8081/actuator/scheduledtasks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http://localhost:8081/actuator/httptrace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http://localhost:8081/actuator/mappings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37ABD-BB60-424B-AC98-F5FC93D6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36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1664-4B44-4D76-BC71-A88B877C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663"/>
            <a:ext cx="10131425" cy="471055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</a:t>
            </a:r>
            <a:r>
              <a:rPr lang="en-US" dirty="0" err="1"/>
              <a:t>featureS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EB7C9-6774-4626-8598-B6F6019C417B}"/>
              </a:ext>
            </a:extLst>
          </p:cNvPr>
          <p:cNvSpPr txBox="1"/>
          <p:nvPr/>
        </p:nvSpPr>
        <p:spPr>
          <a:xfrm>
            <a:off x="0" y="644236"/>
            <a:ext cx="1210985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b="1" dirty="0"/>
              <a:t>Environment variables </a:t>
            </a:r>
            <a:r>
              <a:rPr lang="en-US" dirty="0"/>
              <a:t>– </a:t>
            </a:r>
            <a:r>
              <a:rPr lang="en-US" dirty="0" err="1"/>
              <a:t>dropwizard</a:t>
            </a:r>
            <a:r>
              <a:rPr lang="en-US" dirty="0"/>
              <a:t>-configuration module provides the capabilities to substitute configuration settings</a:t>
            </a:r>
          </a:p>
          <a:p>
            <a:r>
              <a:rPr lang="en-US" dirty="0"/>
              <a:t> with the value of environment variables</a:t>
            </a:r>
          </a:p>
          <a:p>
            <a:r>
              <a:rPr lang="en-US" dirty="0"/>
              <a:t>2. </a:t>
            </a:r>
            <a:r>
              <a:rPr lang="en-US" b="1" dirty="0"/>
              <a:t>SSL</a:t>
            </a:r>
            <a:r>
              <a:rPr lang="en-US" dirty="0"/>
              <a:t> support is built into </a:t>
            </a:r>
            <a:r>
              <a:rPr lang="en-US" dirty="0" err="1"/>
              <a:t>Dropwizard</a:t>
            </a:r>
            <a:endParaRPr lang="en-US" dirty="0"/>
          </a:p>
          <a:p>
            <a:r>
              <a:rPr lang="en-US" dirty="0"/>
              <a:t>3. </a:t>
            </a:r>
            <a:r>
              <a:rPr lang="en-US" b="1" dirty="0"/>
              <a:t>Managed objects </a:t>
            </a:r>
            <a:r>
              <a:rPr lang="en-US" dirty="0"/>
              <a:t>–ties object’s lifecycle to that of the application’s HTTP server (before the server  starts, the start() method </a:t>
            </a:r>
          </a:p>
          <a:p>
            <a:r>
              <a:rPr lang="en-US" dirty="0"/>
              <a:t>is called, after the server has stopped the stop() method is called).</a:t>
            </a:r>
          </a:p>
          <a:p>
            <a:r>
              <a:rPr lang="en-US" dirty="0"/>
              <a:t>4. </a:t>
            </a:r>
            <a:r>
              <a:rPr lang="en-US" b="1" dirty="0"/>
              <a:t>Commands</a:t>
            </a:r>
            <a:r>
              <a:rPr lang="en-US" dirty="0"/>
              <a:t> – are basic actions which </a:t>
            </a:r>
            <a:r>
              <a:rPr lang="en-US" dirty="0" err="1"/>
              <a:t>Dropwizard</a:t>
            </a:r>
            <a:r>
              <a:rPr lang="en-US" dirty="0"/>
              <a:t> runs based on the arguments provided on the command line </a:t>
            </a:r>
          </a:p>
          <a:p>
            <a:r>
              <a:rPr lang="en-US" dirty="0"/>
              <a:t>(server, </a:t>
            </a:r>
            <a:r>
              <a:rPr lang="en-US" dirty="0" err="1"/>
              <a:t>db</a:t>
            </a:r>
            <a:r>
              <a:rPr lang="en-US" dirty="0"/>
              <a:t> migrate)</a:t>
            </a:r>
          </a:p>
          <a:p>
            <a:r>
              <a:rPr lang="en-US" dirty="0"/>
              <a:t>5. </a:t>
            </a:r>
            <a:r>
              <a:rPr lang="en-US" b="1" dirty="0"/>
              <a:t>Task</a:t>
            </a:r>
            <a:r>
              <a:rPr lang="en-US" dirty="0"/>
              <a:t> – is a run-time action your application provides access to on the administrative port via HTTP.</a:t>
            </a:r>
          </a:p>
          <a:p>
            <a:r>
              <a:rPr lang="en-US" dirty="0"/>
              <a:t>6. </a:t>
            </a:r>
            <a:r>
              <a:rPr lang="en-US" b="1" dirty="0"/>
              <a:t>Logging</a:t>
            </a:r>
            <a:r>
              <a:rPr lang="en-US" dirty="0"/>
              <a:t> – </a:t>
            </a:r>
            <a:r>
              <a:rPr lang="en-US" dirty="0" err="1"/>
              <a:t>Dropwizard</a:t>
            </a:r>
            <a:r>
              <a:rPr lang="en-US" dirty="0"/>
              <a:t> can log to console, file </a:t>
            </a:r>
            <a:r>
              <a:rPr lang="en-US" dirty="0" err="1"/>
              <a:t>ans</a:t>
            </a:r>
            <a:r>
              <a:rPr lang="en-US" dirty="0"/>
              <a:t> syslog. DEBUG, INFO, WARN, ERROR could be written to different output.</a:t>
            </a:r>
          </a:p>
          <a:p>
            <a:r>
              <a:rPr lang="en-US" dirty="0"/>
              <a:t>The output can be in JSON format.</a:t>
            </a:r>
          </a:p>
          <a:p>
            <a:r>
              <a:rPr lang="en-US" dirty="0"/>
              <a:t>7. </a:t>
            </a:r>
            <a:r>
              <a:rPr lang="en-US" b="1" dirty="0"/>
              <a:t>Testing Applications - a</a:t>
            </a:r>
            <a:r>
              <a:rPr lang="en-US" dirty="0"/>
              <a:t>ll of </a:t>
            </a:r>
            <a:r>
              <a:rPr lang="en-US" dirty="0" err="1"/>
              <a:t>Dropwizard’s</a:t>
            </a:r>
            <a:r>
              <a:rPr lang="en-US" dirty="0"/>
              <a:t> APIs are designed with testability </a:t>
            </a:r>
          </a:p>
          <a:p>
            <a:r>
              <a:rPr lang="en-US" dirty="0"/>
              <a:t>8. </a:t>
            </a:r>
            <a:r>
              <a:rPr lang="en-US" b="1" dirty="0" err="1"/>
              <a:t>Dropwizard</a:t>
            </a:r>
            <a:r>
              <a:rPr lang="en-US" b="1" dirty="0"/>
              <a:t> client</a:t>
            </a:r>
          </a:p>
          <a:p>
            <a:r>
              <a:rPr lang="en-US" dirty="0"/>
              <a:t>9. </a:t>
            </a:r>
            <a:r>
              <a:rPr lang="en-US" b="1" dirty="0"/>
              <a:t>Proxy Authentication</a:t>
            </a:r>
          </a:p>
          <a:p>
            <a:r>
              <a:rPr lang="en-US" dirty="0"/>
              <a:t>10. </a:t>
            </a:r>
            <a:r>
              <a:rPr lang="en-US" b="1" dirty="0" err="1"/>
              <a:t>Dropwizard</a:t>
            </a:r>
            <a:r>
              <a:rPr lang="en-US" b="1" dirty="0"/>
              <a:t> Authentication </a:t>
            </a:r>
            <a:r>
              <a:rPr lang="en-US" dirty="0"/>
              <a:t>– provides authentication using either HTTP Basic Authentication or OAuth2 bearer tokens.</a:t>
            </a:r>
          </a:p>
          <a:p>
            <a:r>
              <a:rPr lang="en-US" dirty="0"/>
              <a:t>11. </a:t>
            </a:r>
            <a:r>
              <a:rPr lang="en-US" b="1" dirty="0" err="1"/>
              <a:t>Dropwizard</a:t>
            </a:r>
            <a:r>
              <a:rPr lang="en-US" dirty="0"/>
              <a:t> </a:t>
            </a:r>
            <a:r>
              <a:rPr lang="en-US" b="1" dirty="0"/>
              <a:t>Forms</a:t>
            </a:r>
            <a:r>
              <a:rPr lang="en-US" dirty="0"/>
              <a:t>  -  module provides you with a support for multi-part forms Jersey.</a:t>
            </a:r>
          </a:p>
          <a:p>
            <a:r>
              <a:rPr lang="en-US" dirty="0"/>
              <a:t>12. </a:t>
            </a:r>
            <a:r>
              <a:rPr lang="en-US" b="1" dirty="0" err="1"/>
              <a:t>Dropwizard</a:t>
            </a:r>
            <a:r>
              <a:rPr lang="en-US" b="1" dirty="0"/>
              <a:t> validation – </a:t>
            </a:r>
            <a:r>
              <a:rPr lang="en-US" dirty="0" err="1"/>
              <a:t>NotNull</a:t>
            </a:r>
            <a:r>
              <a:rPr lang="en-US" dirty="0"/>
              <a:t>, </a:t>
            </a:r>
            <a:r>
              <a:rPr lang="en-US" dirty="0" err="1"/>
              <a:t>UnwrapValidatedValue</a:t>
            </a:r>
            <a:r>
              <a:rPr lang="en-US" dirty="0"/>
              <a:t>, Max, </a:t>
            </a:r>
            <a:r>
              <a:rPr lang="en-US" dirty="0" err="1"/>
              <a:t>DefaultValue</a:t>
            </a:r>
            <a:r>
              <a:rPr lang="en-US" dirty="0"/>
              <a:t>, </a:t>
            </a:r>
            <a:r>
              <a:rPr lang="en-US" dirty="0" err="1"/>
              <a:t>BeanParam</a:t>
            </a:r>
            <a:r>
              <a:rPr lang="en-US" dirty="0"/>
              <a:t>, one of, </a:t>
            </a:r>
            <a:r>
              <a:rPr lang="en-US" dirty="0" err="1"/>
              <a:t>ValidationMethod</a:t>
            </a:r>
            <a:r>
              <a:rPr lang="en-US" dirty="0"/>
              <a:t>, Length</a:t>
            </a:r>
          </a:p>
          <a:p>
            <a:r>
              <a:rPr lang="en-US" dirty="0"/>
              <a:t>13. </a:t>
            </a:r>
            <a:r>
              <a:rPr lang="en-US" b="1" dirty="0" err="1"/>
              <a:t>Dropwizard</a:t>
            </a:r>
            <a:r>
              <a:rPr lang="en-US" b="1" dirty="0"/>
              <a:t> Views – </a:t>
            </a:r>
            <a:r>
              <a:rPr lang="en-US" dirty="0" err="1"/>
              <a:t>dropwizard</a:t>
            </a:r>
            <a:r>
              <a:rPr lang="en-US" dirty="0"/>
              <a:t>-views-mustache &amp; </a:t>
            </a:r>
            <a:r>
              <a:rPr lang="en-US" dirty="0" err="1"/>
              <a:t>dropwizard</a:t>
            </a:r>
            <a:r>
              <a:rPr lang="en-US" dirty="0"/>
              <a:t>-views-</a:t>
            </a:r>
            <a:r>
              <a:rPr lang="en-US" dirty="0" err="1"/>
              <a:t>freemarker</a:t>
            </a:r>
            <a:r>
              <a:rPr lang="en-US" dirty="0"/>
              <a:t> modules provide you with simple, </a:t>
            </a:r>
          </a:p>
          <a:p>
            <a:r>
              <a:rPr lang="en-US" dirty="0"/>
              <a:t>fast HTML views</a:t>
            </a:r>
            <a:r>
              <a:rPr lang="en-US" b="1" dirty="0"/>
              <a:t>.</a:t>
            </a:r>
          </a:p>
          <a:p>
            <a:r>
              <a:rPr lang="en-US" b="1" dirty="0"/>
              <a:t>14. </a:t>
            </a:r>
            <a:r>
              <a:rPr lang="en-US" b="1" dirty="0" err="1"/>
              <a:t>Dropwizard</a:t>
            </a:r>
            <a:r>
              <a:rPr lang="en-US" b="1" dirty="0"/>
              <a:t> &amp; Scala</a:t>
            </a:r>
            <a:endParaRPr lang="en-US" dirty="0"/>
          </a:p>
          <a:p>
            <a:r>
              <a:rPr lang="en-US" b="1" dirty="0"/>
              <a:t>15. Testing </a:t>
            </a:r>
            <a:r>
              <a:rPr lang="en-US" b="1" dirty="0" err="1"/>
              <a:t>Dropwizard</a:t>
            </a:r>
            <a:r>
              <a:rPr lang="en-US" b="1" dirty="0"/>
              <a:t> </a:t>
            </a:r>
            <a:r>
              <a:rPr lang="en-US" dirty="0"/>
              <a:t>– provides you with some handy classes for testing your representation classes and resource classes.</a:t>
            </a:r>
          </a:p>
          <a:p>
            <a:r>
              <a:rPr lang="en-US" dirty="0"/>
              <a:t> It also provides a JUnit rule for full-stack testing of your entire app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9AF63-05A7-4EA4-A34A-A61A1CD5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62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A8F0-A466-449C-8265-DB58E167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37309"/>
          </a:xfrm>
        </p:spPr>
        <p:txBody>
          <a:bodyPr>
            <a:normAutofit fontScale="90000"/>
          </a:bodyPr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E742CF-FAAC-4C57-AADB-0B8BAA4D8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37" y="2221303"/>
            <a:ext cx="11419609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default level of all loggers. Can be OFF, ERROR, WARN, INFO, DEBUG, TRACE, or ALL.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ALL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file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syslog, console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currentLogFilename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./logs/example-sql.log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archivedLogFilenamePattern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./logs/example-sql-%d.log.gz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archivedFileCount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5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48BA71-9D69-47E6-ABAF-2FF91DF7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37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591F-98D7-43E9-B3F6-FF2AA66F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574964"/>
          </a:xfrm>
        </p:spPr>
        <p:txBody>
          <a:bodyPr>
            <a:normAutofit fontScale="90000"/>
          </a:bodyPr>
          <a:lstStyle/>
          <a:p>
            <a:r>
              <a:rPr lang="en-US"/>
              <a:t>Console logging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BC6A82-4AD0-45EF-91A6-BF9DFB726022}"/>
              </a:ext>
            </a:extLst>
          </p:cNvPr>
          <p:cNvSpPr/>
          <p:nvPr/>
        </p:nvSpPr>
        <p:spPr>
          <a:xfrm>
            <a:off x="0" y="57496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By default, </a:t>
            </a:r>
            <a:r>
              <a:rPr lang="en-US" sz="2400" dirty="0" err="1"/>
              <a:t>Dropwizard</a:t>
            </a:r>
            <a:r>
              <a:rPr lang="en-US" sz="2400" dirty="0"/>
              <a:t> applications log INFO and higher to STDOUT. You can configure this by editing the logging section of your YAML configuration file: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BC3810-C3E1-4943-BE36-36B91FFB7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046" y="2548653"/>
            <a:ext cx="609600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console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WARN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stderr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1E541-4A68-4203-B67C-7DF6C6A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8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9A6F-6D84-449A-A687-FBDA832C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37755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9A74B-24AC-4206-BA88-4CF3F3B17668}"/>
              </a:ext>
            </a:extLst>
          </p:cNvPr>
          <p:cNvSpPr txBox="1"/>
          <p:nvPr/>
        </p:nvSpPr>
        <p:spPr>
          <a:xfrm>
            <a:off x="96694" y="841664"/>
            <a:ext cx="4414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Build executable fat JAR</a:t>
            </a:r>
          </a:p>
          <a:p>
            <a:pPr marL="342900" indent="-342900">
              <a:buAutoNum type="arabicPeriod"/>
            </a:pPr>
            <a:r>
              <a:rPr lang="en-US" dirty="0"/>
              <a:t>Run database migration (if any)</a:t>
            </a:r>
          </a:p>
          <a:p>
            <a:pPr marL="342900" indent="-342900">
              <a:buAutoNum type="arabicPeriod"/>
            </a:pPr>
            <a:r>
              <a:rPr lang="en-US" dirty="0"/>
              <a:t>Start application (embedded Jetty server)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36E8D-CC67-4BE0-95EB-932756820AD5}"/>
              </a:ext>
            </a:extLst>
          </p:cNvPr>
          <p:cNvSpPr/>
          <p:nvPr/>
        </p:nvSpPr>
        <p:spPr>
          <a:xfrm>
            <a:off x="263237" y="203584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usage: java -jar some_service.jar [-h] [-v] {server, check, </a:t>
            </a:r>
            <a:r>
              <a:rPr lang="en-US" dirty="0" err="1"/>
              <a:t>db</a:t>
            </a:r>
            <a:r>
              <a:rPr lang="en-US" dirty="0"/>
              <a:t>} ...</a:t>
            </a:r>
          </a:p>
          <a:p>
            <a:endParaRPr lang="en-US" dirty="0"/>
          </a:p>
          <a:p>
            <a:r>
              <a:rPr lang="en-US" dirty="0"/>
              <a:t>positional arguments:</a:t>
            </a:r>
          </a:p>
          <a:p>
            <a:r>
              <a:rPr lang="en-US" dirty="0"/>
              <a:t>  {server, check, </a:t>
            </a:r>
            <a:r>
              <a:rPr lang="en-US" dirty="0" err="1"/>
              <a:t>db</a:t>
            </a:r>
            <a:r>
              <a:rPr lang="en-US" dirty="0"/>
              <a:t>}      available commands</a:t>
            </a:r>
          </a:p>
          <a:p>
            <a:endParaRPr lang="en-US" dirty="0"/>
          </a:p>
          <a:p>
            <a:r>
              <a:rPr lang="en-US" dirty="0"/>
              <a:t>named arguments:</a:t>
            </a:r>
          </a:p>
          <a:p>
            <a:r>
              <a:rPr lang="en-US" dirty="0"/>
              <a:t>  -h, --help             show this help message and exit</a:t>
            </a:r>
          </a:p>
          <a:p>
            <a:r>
              <a:rPr lang="en-US" dirty="0"/>
              <a:t>  -v, --version          show the application version and exit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29D7-36B4-4312-BFBF-4C968646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0F25-EC8F-4350-9BFF-F133D4AB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37309"/>
          </a:xfrm>
        </p:spPr>
        <p:txBody>
          <a:bodyPr>
            <a:normAutofit fontScale="90000"/>
          </a:bodyPr>
          <a:lstStyle/>
          <a:p>
            <a:r>
              <a:rPr lang="en-US" dirty="0"/>
              <a:t>Syslog logging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44F9686-D39E-4827-9689-097BB5454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80" y="717150"/>
            <a:ext cx="11786531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syslog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hostname of the syslog server to which statements will be sent.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# N.B.: If this is the local host, the local syslog instance will need to be configured to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# listen on an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socket, not just a Unix socket.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localhost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syslog facility to which statements will be sent.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facility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local0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D5B62-84DC-4FF6-8211-D790A1C8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892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0398-BEB4-4A2A-8098-A640E63C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06136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 any number of different </a:t>
            </a:r>
            <a:r>
              <a:rPr lang="en-US" dirty="0" err="1"/>
              <a:t>appenders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72B3A1-D6F8-46B8-B8F5-3DC9F1C0B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80" y="790694"/>
            <a:ext cx="11811699" cy="57554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Permit DEBUG, INFO, WARN and ERROR messages to be logged by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DEBUG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Log warnings and errors to stderr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console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WARN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stderr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Log info, warnings and errors to our apps' main log.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# Rolled over daily and retained for 5 days.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file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INFO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currentLogFilename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./logs/example.log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archivedLogFilenamePattern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./logs/example-%d.log.gz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archivedFileCount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5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Log debug messages, info, warnings and errors to our apps' debug log.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# Rolled over hourly and retained for 6 hours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file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DEBUG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currentLogFilename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./logs/debug.log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archivedLogFilenamePattern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./logs/debug-%d{yyyy-MM-dd-hh}.log.gz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archivedFileCount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6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6B6C2-D414-4A1C-B2B0-23E61321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029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CCD6-6D24-42F5-9F61-88C265EE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16973"/>
          </a:xfrm>
        </p:spPr>
        <p:txBody>
          <a:bodyPr/>
          <a:lstStyle/>
          <a:p>
            <a:r>
              <a:rPr lang="en-US" dirty="0" err="1"/>
              <a:t>Json</a:t>
            </a:r>
            <a:r>
              <a:rPr lang="en-US" dirty="0"/>
              <a:t> Log format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0075BCB-FE9A-42D9-AFDC-9499D6651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88" y="900162"/>
            <a:ext cx="418753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console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B06A3E-2A86-41C8-8F52-AC9B1501552B}"/>
              </a:ext>
            </a:extLst>
          </p:cNvPr>
          <p:cNvSpPr/>
          <p:nvPr/>
        </p:nvSpPr>
        <p:spPr>
          <a:xfrm>
            <a:off x="5237630" y="548915"/>
            <a:ext cx="664118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dirty="0"/>
              <a:t>{  </a:t>
            </a:r>
            <a:br>
              <a:rPr lang="en-US" sz="2000" dirty="0"/>
            </a:br>
            <a:r>
              <a:rPr lang="en-US" sz="2000" dirty="0"/>
              <a:t>   </a:t>
            </a:r>
            <a:r>
              <a:rPr lang="en-US" sz="2000" b="1" dirty="0"/>
              <a:t>"</a:t>
            </a:r>
            <a:r>
              <a:rPr lang="en-US" sz="2000" b="1" dirty="0" err="1"/>
              <a:t>level"</a:t>
            </a:r>
            <a:r>
              <a:rPr lang="en-US" sz="2000" dirty="0" err="1"/>
              <a:t>:"INFO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 </a:t>
            </a:r>
            <a:r>
              <a:rPr lang="en-US" sz="2000" b="1" dirty="0"/>
              <a:t>"logger"</a:t>
            </a:r>
            <a:r>
              <a:rPr lang="en-US" sz="2000" dirty="0"/>
              <a:t>:"</a:t>
            </a:r>
            <a:r>
              <a:rPr lang="en-US" sz="2000" dirty="0" err="1"/>
              <a:t>io.dropwizard.setup.AdminEnvironment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 </a:t>
            </a:r>
            <a:r>
              <a:rPr lang="en-US" sz="2000" b="1" dirty="0"/>
              <a:t>"</a:t>
            </a:r>
            <a:r>
              <a:rPr lang="en-US" sz="2000" b="1" dirty="0" err="1"/>
              <a:t>thread"</a:t>
            </a:r>
            <a:r>
              <a:rPr lang="en-US" sz="2000" dirty="0" err="1"/>
              <a:t>:"main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 </a:t>
            </a:r>
            <a:r>
              <a:rPr lang="en-US" sz="2000" b="1" dirty="0"/>
              <a:t>"</a:t>
            </a:r>
            <a:r>
              <a:rPr lang="en-US" sz="2000" b="1" dirty="0" err="1"/>
              <a:t>message"</a:t>
            </a:r>
            <a:r>
              <a:rPr lang="en-US" sz="2000" dirty="0" err="1"/>
              <a:t>:"tasks</a:t>
            </a:r>
            <a:r>
              <a:rPr lang="en-US" sz="2000" dirty="0"/>
              <a:t> = \r\n\r\n    POST    /tasks/log-level (</a:t>
            </a:r>
            <a:r>
              <a:rPr lang="en-US" sz="2000" dirty="0" err="1"/>
              <a:t>io.dropwizard.servlets.tasks.LogConfigurationTask</a:t>
            </a:r>
            <a:r>
              <a:rPr lang="en-US" sz="2000" dirty="0"/>
              <a:t>)\r\n    POST    /tasks/</a:t>
            </a:r>
            <a:r>
              <a:rPr lang="en-US" sz="2000" dirty="0" err="1"/>
              <a:t>gc</a:t>
            </a:r>
            <a:r>
              <a:rPr lang="en-US" sz="2000" dirty="0"/>
              <a:t> (</a:t>
            </a:r>
            <a:r>
              <a:rPr lang="en-US" sz="2000" dirty="0" err="1"/>
              <a:t>io.dropwizard.servlets.tasks.GarbageCollectionTask</a:t>
            </a:r>
            <a:r>
              <a:rPr lang="en-US" sz="2000" dirty="0"/>
              <a:t>)\r\n",</a:t>
            </a:r>
            <a:br>
              <a:rPr lang="en-US" sz="2000" dirty="0"/>
            </a:br>
            <a:r>
              <a:rPr lang="en-US" sz="2000" dirty="0"/>
              <a:t>   </a:t>
            </a:r>
            <a:r>
              <a:rPr lang="en-US" sz="2000" b="1" dirty="0"/>
              <a:t>"timestamp"</a:t>
            </a:r>
            <a:r>
              <a:rPr lang="en-US" sz="2000" dirty="0"/>
              <a:t>:1541062017925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r>
              <a:rPr lang="en-US" sz="2000" dirty="0"/>
              <a:t>{  </a:t>
            </a:r>
            <a:br>
              <a:rPr lang="en-US" sz="2000" dirty="0"/>
            </a:br>
            <a:r>
              <a:rPr lang="en-US" sz="2000" dirty="0"/>
              <a:t>   </a:t>
            </a:r>
            <a:r>
              <a:rPr lang="en-US" sz="2000" b="1" dirty="0"/>
              <a:t>"</a:t>
            </a:r>
            <a:r>
              <a:rPr lang="en-US" sz="2000" b="1" dirty="0" err="1"/>
              <a:t>level"</a:t>
            </a:r>
            <a:r>
              <a:rPr lang="en-US" sz="2000" dirty="0" err="1"/>
              <a:t>:"INFO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 </a:t>
            </a:r>
            <a:r>
              <a:rPr lang="en-US" sz="2000" b="1" dirty="0"/>
              <a:t>"logger"</a:t>
            </a:r>
            <a:r>
              <a:rPr lang="en-US" sz="2000" dirty="0"/>
              <a:t>:"</a:t>
            </a:r>
            <a:r>
              <a:rPr lang="en-US" sz="2000" dirty="0" err="1"/>
              <a:t>org.eclipse.jetty.server.handler.ContextHandler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 </a:t>
            </a:r>
            <a:r>
              <a:rPr lang="en-US" sz="2000" b="1" dirty="0"/>
              <a:t>"</a:t>
            </a:r>
            <a:r>
              <a:rPr lang="en-US" sz="2000" b="1" dirty="0" err="1"/>
              <a:t>thread"</a:t>
            </a:r>
            <a:r>
              <a:rPr lang="en-US" sz="2000" dirty="0" err="1"/>
              <a:t>:"main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 </a:t>
            </a:r>
            <a:r>
              <a:rPr lang="en-US" sz="2000" b="1" dirty="0"/>
              <a:t>"</a:t>
            </a:r>
            <a:r>
              <a:rPr lang="en-US" sz="2000" b="1" dirty="0" err="1"/>
              <a:t>message"</a:t>
            </a:r>
            <a:r>
              <a:rPr lang="en-US" sz="2000" dirty="0" err="1"/>
              <a:t>:"Started</a:t>
            </a:r>
            <a:r>
              <a:rPr lang="en-US" sz="2000" dirty="0"/>
              <a:t> i.d.j.MutableServletContextHandler@2b9ecd05{/,</a:t>
            </a:r>
            <a:r>
              <a:rPr lang="en-US" sz="2000" dirty="0" err="1"/>
              <a:t>null,AVAILABLE</a:t>
            </a:r>
            <a:r>
              <a:rPr lang="en-US" sz="2000" dirty="0"/>
              <a:t>}",</a:t>
            </a:r>
            <a:br>
              <a:rPr lang="en-US" sz="2000" dirty="0"/>
            </a:br>
            <a:r>
              <a:rPr lang="en-US" sz="2000" dirty="0"/>
              <a:t>   </a:t>
            </a:r>
            <a:r>
              <a:rPr lang="en-US" sz="2000" b="1" dirty="0"/>
              <a:t>"timestamp"</a:t>
            </a:r>
            <a:r>
              <a:rPr lang="en-US" sz="2000" dirty="0"/>
              <a:t>:1541062017931</a:t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BBC57-162F-4E33-8A1A-EC866613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08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A0E9-4204-4D34-8B05-C343AD47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813955"/>
          </a:xfrm>
        </p:spPr>
        <p:txBody>
          <a:bodyPr/>
          <a:lstStyle/>
          <a:p>
            <a:r>
              <a:rPr lang="en-US" dirty="0"/>
              <a:t>Access log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249F997-F993-4576-AA30-E109CF460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62" y="998621"/>
            <a:ext cx="5160105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rootPath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applicationConnectors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9000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adminConnectors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9001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requestLog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console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access-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8E83EE-B8B0-4D63-8786-88093AAB6099}"/>
              </a:ext>
            </a:extLst>
          </p:cNvPr>
          <p:cNvSpPr/>
          <p:nvPr/>
        </p:nvSpPr>
        <p:spPr>
          <a:xfrm>
            <a:off x="5674408" y="982176"/>
            <a:ext cx="632803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{  </a:t>
            </a:r>
            <a:br>
              <a:rPr lang="en-US" sz="2400" dirty="0"/>
            </a:br>
            <a:r>
              <a:rPr lang="en-US" sz="2400" dirty="0"/>
              <a:t>   </a:t>
            </a:r>
            <a:r>
              <a:rPr lang="en-US" sz="2400" b="1" dirty="0"/>
              <a:t>"</a:t>
            </a:r>
            <a:r>
              <a:rPr lang="en-US" sz="2400" b="1" dirty="0" err="1"/>
              <a:t>method"</a:t>
            </a:r>
            <a:r>
              <a:rPr lang="en-US" sz="2400" dirty="0" err="1"/>
              <a:t>:"GET</a:t>
            </a:r>
            <a:r>
              <a:rPr lang="en-US" sz="2400" dirty="0"/>
              <a:t>",</a:t>
            </a:r>
            <a:br>
              <a:rPr lang="en-US" sz="2400" dirty="0"/>
            </a:br>
            <a:r>
              <a:rPr lang="en-US" sz="2400" dirty="0"/>
              <a:t>   </a:t>
            </a:r>
            <a:r>
              <a:rPr lang="en-US" sz="2400" b="1" dirty="0"/>
              <a:t>"</a:t>
            </a:r>
            <a:r>
              <a:rPr lang="en-US" sz="2400" b="1" dirty="0" err="1"/>
              <a:t>userAgent</a:t>
            </a:r>
            <a:r>
              <a:rPr lang="en-US" sz="2400" b="1" dirty="0"/>
              <a:t>"</a:t>
            </a:r>
            <a:r>
              <a:rPr lang="en-US" sz="2400" dirty="0"/>
              <a:t>:"Mozilla/5.0 (Windows NT 10.0; Win64; x64) </a:t>
            </a:r>
            <a:r>
              <a:rPr lang="en-US" sz="2400" dirty="0" err="1"/>
              <a:t>AppleWebKit</a:t>
            </a:r>
            <a:r>
              <a:rPr lang="en-US" sz="2400" dirty="0"/>
              <a:t>/537.36 (KHTML, like Gecko) Chrome/70.0.3538.77 Safari/537.36",</a:t>
            </a:r>
            <a:br>
              <a:rPr lang="en-US" sz="2400" dirty="0"/>
            </a:br>
            <a:r>
              <a:rPr lang="en-US" sz="2400" dirty="0"/>
              <a:t>   </a:t>
            </a:r>
            <a:r>
              <a:rPr lang="en-US" sz="2400" b="1" dirty="0"/>
              <a:t>"</a:t>
            </a:r>
            <a:r>
              <a:rPr lang="en-US" sz="2400" b="1" dirty="0" err="1"/>
              <a:t>uri</a:t>
            </a:r>
            <a:r>
              <a:rPr lang="en-US" sz="2400" b="1" dirty="0"/>
              <a:t>"</a:t>
            </a:r>
            <a:r>
              <a:rPr lang="en-US" sz="2400" dirty="0"/>
              <a:t>:"/</a:t>
            </a:r>
            <a:r>
              <a:rPr lang="en-US" sz="2400" dirty="0" err="1"/>
              <a:t>api</a:t>
            </a:r>
            <a:r>
              <a:rPr lang="en-US" sz="2400" dirty="0"/>
              <a:t>/user",</a:t>
            </a:r>
            <a:br>
              <a:rPr lang="en-US" sz="2400" dirty="0"/>
            </a:br>
            <a:r>
              <a:rPr lang="en-US" sz="2400" dirty="0"/>
              <a:t>   </a:t>
            </a:r>
            <a:r>
              <a:rPr lang="en-US" sz="2400" b="1" dirty="0"/>
              <a:t>"requestTime"</a:t>
            </a:r>
            <a:r>
              <a:rPr lang="en-US" sz="2400" dirty="0"/>
              <a:t>:14,</a:t>
            </a:r>
            <a:br>
              <a:rPr lang="en-US" sz="2400" dirty="0"/>
            </a:br>
            <a:r>
              <a:rPr lang="en-US" sz="2400" dirty="0"/>
              <a:t>   </a:t>
            </a:r>
            <a:r>
              <a:rPr lang="en-US" sz="2400" b="1" dirty="0"/>
              <a:t>"</a:t>
            </a:r>
            <a:r>
              <a:rPr lang="en-US" sz="2400" b="1" dirty="0" err="1"/>
              <a:t>protocol"</a:t>
            </a:r>
            <a:r>
              <a:rPr lang="en-US" sz="2400" dirty="0" err="1"/>
              <a:t>:"HTTP</a:t>
            </a:r>
            <a:r>
              <a:rPr lang="en-US" sz="2400" dirty="0"/>
              <a:t>/1.1",</a:t>
            </a:r>
            <a:br>
              <a:rPr lang="en-US" sz="2400" dirty="0"/>
            </a:br>
            <a:r>
              <a:rPr lang="en-US" sz="2400" dirty="0"/>
              <a:t>   </a:t>
            </a:r>
            <a:r>
              <a:rPr lang="en-US" sz="2400" b="1" dirty="0"/>
              <a:t>"contentLength"</a:t>
            </a:r>
            <a:r>
              <a:rPr lang="en-US" sz="2400" dirty="0"/>
              <a:t>:22,</a:t>
            </a:r>
            <a:br>
              <a:rPr lang="en-US" sz="2400" dirty="0"/>
            </a:br>
            <a:r>
              <a:rPr lang="en-US" sz="2400" dirty="0"/>
              <a:t>   </a:t>
            </a:r>
            <a:r>
              <a:rPr lang="en-US" sz="2400" b="1" dirty="0"/>
              <a:t>"remoteAddress"</a:t>
            </a:r>
            <a:r>
              <a:rPr lang="en-US" sz="2400" dirty="0"/>
              <a:t>:"0:0:0:0:0:0:0:1",</a:t>
            </a:r>
            <a:br>
              <a:rPr lang="en-US" sz="2400" dirty="0"/>
            </a:br>
            <a:r>
              <a:rPr lang="en-US" sz="2400" dirty="0"/>
              <a:t>   </a:t>
            </a:r>
            <a:r>
              <a:rPr lang="en-US" sz="2400" b="1" dirty="0"/>
              <a:t>"timestamp"</a:t>
            </a:r>
            <a:r>
              <a:rPr lang="en-US" sz="2400" dirty="0"/>
              <a:t>:1541062167713,</a:t>
            </a:r>
            <a:br>
              <a:rPr lang="en-US" sz="2400" dirty="0"/>
            </a:br>
            <a:r>
              <a:rPr lang="en-US" sz="2400" dirty="0"/>
              <a:t>   </a:t>
            </a:r>
            <a:r>
              <a:rPr lang="en-US" sz="2400" b="1" dirty="0"/>
              <a:t>"status"</a:t>
            </a:r>
            <a:r>
              <a:rPr lang="en-US" sz="2400" dirty="0"/>
              <a:t>:200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B192E-B90D-444B-86BA-AF3A3548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74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E5F9-B08E-491E-B0AE-68AC06B0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585355"/>
          </a:xfrm>
        </p:spPr>
        <p:txBody>
          <a:bodyPr>
            <a:normAutofit fontScale="90000"/>
          </a:bodyPr>
          <a:lstStyle/>
          <a:p>
            <a:r>
              <a:rPr lang="en-US" dirty="0"/>
              <a:t>Logging filters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628D2-7259-4647-9BC0-CA4CFF6EA230}"/>
              </a:ext>
            </a:extLst>
          </p:cNvPr>
          <p:cNvSpPr/>
          <p:nvPr/>
        </p:nvSpPr>
        <p:spPr>
          <a:xfrm>
            <a:off x="-1" y="750654"/>
            <a:ext cx="105785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• Only log requests that have large bodies </a:t>
            </a:r>
          </a:p>
          <a:p>
            <a:r>
              <a:rPr lang="en-US" sz="2800" dirty="0"/>
              <a:t>• Only log requests that are slow </a:t>
            </a:r>
          </a:p>
          <a:p>
            <a:r>
              <a:rPr lang="en-US" sz="2800" dirty="0"/>
              <a:t>• Only log requests that resulted in a non-2xx status code </a:t>
            </a:r>
          </a:p>
          <a:p>
            <a:r>
              <a:rPr lang="en-US" sz="2800" dirty="0"/>
              <a:t>• Exclude requests that contain sensitive information in the URL </a:t>
            </a:r>
          </a:p>
          <a:p>
            <a:r>
              <a:rPr lang="en-US" sz="2800" dirty="0"/>
              <a:t>• Exclude </a:t>
            </a:r>
            <a:r>
              <a:rPr lang="en-US" sz="2800" dirty="0" err="1"/>
              <a:t>healthcheck</a:t>
            </a:r>
            <a:r>
              <a:rPr lang="en-US" sz="2800" dirty="0"/>
              <a:t> requests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375F15-B96E-46C9-BC3A-0323F69E0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225" y="4146333"/>
            <a:ext cx="680604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console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filterFactories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-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secret-filter-factory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058B1-D32B-40C7-956A-357128BF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157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7D39-718C-4CC4-A448-72F3DAFC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109556" cy="554182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boot logging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263D9E3-F28A-4740-AB04-DDE01DCBC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0691" y="58846"/>
            <a:ext cx="6918036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="LOGS"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="./logs"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="Console"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ch.qos.logback.core.ConsoleAppender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ch.qos.logback.classic.PatternLayout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%black(%d{ISO8601}) %highlight(%-5level) [%blue(%t)] %yellow(%C{1.}): %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msg%n%throwable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RollingFile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ch.qos.logback.core.rolling.RollingFileAppender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&gt;${LOGS}/spring-boot-logger.log&lt;/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ch.qos.logback.classic.encoder.PatternLayoutEncoder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&gt;%d %p %C{1.} [%t] %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m%n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rollingPolicy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ch.qos.logback.core.rolling.TimeBasedRollingPolicy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rollover daily and when the file reaches 10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MegaBytes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fileNamePattern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&gt;${LOGS}/archived/spring-boot-logger-%d{yyyy-MM-dd}.%i.log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fileNamePattern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timeBasedFileNamingAndTriggeringPolicy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ch.qos.logback.core.rolling.SizeAndTimeBasedFNATP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maxFileSize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&gt;10MB&lt;/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maxFileSize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timeBasedFileNamingAndTriggeringPolicy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rollingPolicy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LOG everything at INFO level --&gt;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="info"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-ref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RollingFile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-ref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="Console"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LOG "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com.baeldung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*" at TRACE level --&gt;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com.baeldung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="trace"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additivity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-ref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RollingFile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-ref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="Console"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0B8D5-78F3-430D-ACC3-990C9A41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46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B7F2-B54E-447A-9463-A84A5586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135" y="3148445"/>
            <a:ext cx="5995730" cy="56110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Dropwizard</a:t>
            </a:r>
            <a:r>
              <a:rPr lang="en-US" dirty="0"/>
              <a:t> and spring views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D28EF7-F656-4B16-B45B-AD6104D4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08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EB440E-0CE0-4B3D-A117-1CBD4A7FD617}"/>
              </a:ext>
            </a:extLst>
          </p:cNvPr>
          <p:cNvSpPr txBox="1"/>
          <p:nvPr/>
        </p:nvSpPr>
        <p:spPr>
          <a:xfrm>
            <a:off x="707726" y="638326"/>
            <a:ext cx="42069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Dropwizard</a:t>
            </a:r>
            <a:r>
              <a:rPr lang="en-US" sz="3600" dirty="0"/>
              <a:t> supports: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Mustache</a:t>
            </a:r>
          </a:p>
          <a:p>
            <a:pPr marL="285750" indent="-285750">
              <a:buFontTx/>
              <a:buChar char="-"/>
            </a:pPr>
            <a:r>
              <a:rPr lang="en-US" sz="3600" dirty="0" err="1"/>
              <a:t>FreeMaker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E4C1C-196E-4BB9-BF76-B47160D74139}"/>
              </a:ext>
            </a:extLst>
          </p:cNvPr>
          <p:cNvSpPr txBox="1"/>
          <p:nvPr/>
        </p:nvSpPr>
        <p:spPr>
          <a:xfrm>
            <a:off x="6595749" y="658917"/>
            <a:ext cx="4534062" cy="452431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Spring supports:</a:t>
            </a:r>
          </a:p>
          <a:p>
            <a:pPr marL="285750" indent="-285750">
              <a:buFontTx/>
              <a:buChar char="-"/>
            </a:pPr>
            <a:r>
              <a:rPr lang="en-US" sz="3600" dirty="0" err="1"/>
              <a:t>Jsp</a:t>
            </a:r>
            <a:endParaRPr lang="en-US" sz="3600" dirty="0"/>
          </a:p>
          <a:p>
            <a:pPr marL="285750" indent="-285750">
              <a:buFontTx/>
              <a:buChar char="-"/>
            </a:pPr>
            <a:r>
              <a:rPr lang="en-US" sz="3600" dirty="0" err="1"/>
              <a:t>FreeMaker</a:t>
            </a:r>
            <a:endParaRPr lang="en-US" sz="3600" dirty="0"/>
          </a:p>
          <a:p>
            <a:pPr marL="285750" indent="-285750">
              <a:buFontTx/>
              <a:buChar char="-"/>
            </a:pPr>
            <a:r>
              <a:rPr lang="en-US" sz="3600" dirty="0" err="1"/>
              <a:t>Thymeleaf</a:t>
            </a:r>
            <a:endParaRPr lang="en-US" sz="3600" dirty="0"/>
          </a:p>
          <a:p>
            <a:pPr marL="285750" indent="-285750">
              <a:buFontTx/>
              <a:buChar char="-"/>
            </a:pPr>
            <a:r>
              <a:rPr lang="en-US" sz="3600" dirty="0"/>
              <a:t>Groovy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Jade</a:t>
            </a:r>
          </a:p>
          <a:p>
            <a:pPr marL="285750" indent="-285750">
              <a:buFontTx/>
              <a:buChar char="-"/>
            </a:pPr>
            <a:r>
              <a:rPr lang="en-US" sz="3600" dirty="0" err="1"/>
              <a:t>JMustache</a:t>
            </a:r>
            <a:endParaRPr lang="en-US" sz="3600" dirty="0"/>
          </a:p>
          <a:p>
            <a:r>
              <a:rPr lang="en-US" i="1" dirty="0"/>
              <a:t>Spring Boot</a:t>
            </a:r>
            <a:r>
              <a:rPr lang="en-US" dirty="0"/>
              <a:t> will provide auto-configuration for</a:t>
            </a:r>
          </a:p>
          <a:p>
            <a:r>
              <a:rPr lang="en-US" dirty="0"/>
              <a:t> </a:t>
            </a:r>
            <a:r>
              <a:rPr lang="en-US" dirty="0" err="1"/>
              <a:t>FreeMaker</a:t>
            </a:r>
            <a:r>
              <a:rPr lang="en-US" dirty="0"/>
              <a:t>, </a:t>
            </a:r>
            <a:r>
              <a:rPr lang="en-US" dirty="0" err="1"/>
              <a:t>Thymeleaf</a:t>
            </a:r>
            <a:r>
              <a:rPr lang="en-US" dirty="0"/>
              <a:t>, Groovy</a:t>
            </a:r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2F16C8-5725-4E15-A81C-19346B20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13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CD8DA96C-A818-4AE1-96FB-19D3706CE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06" y="185203"/>
            <a:ext cx="401515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io.dropwizard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-views-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freemarker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&gt;${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dropwizard.version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0EAA66-5B42-44E4-AA1E-411A26B14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838" y="185203"/>
            <a:ext cx="4733552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bootstrap.addBundle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ViewBundle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Map&lt;String, Map&lt;String, String&gt;&gt;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getViewConfiguration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config.getViewRendererConfiguration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   } });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3819E4C-493D-4422-A4CE-356A4031B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3168" y="185203"/>
            <a:ext cx="240294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freemarker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strict_syntax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mustache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95631C6-A6FB-4AE4-AB92-E2371EBFC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07" y="1527235"/>
            <a:ext cx="401515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(Person person)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person.ftl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person;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getPerson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4AA1E80-E691-47A3-A94E-BAB1DF634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838" y="1527235"/>
            <a:ext cx="4733552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&lt;#-- @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ftlvariable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name="" type="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com.wiza.view.PersonView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--&gt;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calls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getPerson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and sanitizes it --&gt;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&gt;Hello,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6E11C686-8B35-4D2A-86F1-5E50F216E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6503" y="1769092"/>
            <a:ext cx="2409609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get()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Person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person.setFirstName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3FD8F7-214D-47B3-903E-1C35C559FAF8}"/>
              </a:ext>
            </a:extLst>
          </p:cNvPr>
          <p:cNvSpPr/>
          <p:nvPr/>
        </p:nvSpPr>
        <p:spPr>
          <a:xfrm>
            <a:off x="139211" y="3999310"/>
            <a:ext cx="11913578" cy="25062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Thymeleaf</a:t>
            </a:r>
            <a:r>
              <a:rPr lang="en-US" dirty="0"/>
              <a:t> </a:t>
            </a:r>
          </a:p>
          <a:p>
            <a:pPr algn="ctr"/>
            <a:endParaRPr lang="en-US" dirty="0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BE37E0F-641F-46B8-8669-8E16BC96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487" y="4565437"/>
            <a:ext cx="369611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spring-boot-starter-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thymeleaf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1D95C389-40BA-4CEB-A3E8-408D02DEC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156" y="4105980"/>
            <a:ext cx="3696114" cy="22929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"http://www.thymeleaf.org"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&gt;Getting Started: Serving Web Content&lt;/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http-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"Content-Type"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content=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"text/html; charset=UTF-8"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"'Hello, ' + ${name} + '!'"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679DCC92-184A-46F3-BCF1-51C5D86AE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625" y="4098980"/>
            <a:ext cx="363681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@Controller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GetMapping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"/greeting"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greeting(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RequestParam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required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name, Model model)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model.addAttribute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name);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"greeting"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1EF4CF-26A0-42EB-8F8D-59D69305DF5D}"/>
              </a:ext>
            </a:extLst>
          </p:cNvPr>
          <p:cNvSpPr txBox="1"/>
          <p:nvPr/>
        </p:nvSpPr>
        <p:spPr>
          <a:xfrm>
            <a:off x="172907" y="3988286"/>
            <a:ext cx="1986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Spring, </a:t>
            </a:r>
            <a:r>
              <a:rPr lang="en-US" dirty="0" err="1"/>
              <a:t>Thymeleaf</a:t>
            </a:r>
            <a:r>
              <a:rPr lang="en-US" dirty="0"/>
              <a:t>: 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4DC426-4B73-4B04-8310-42213C1E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516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F45B-2616-4447-9481-C3BD8B07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62354"/>
          </a:xfrm>
        </p:spPr>
        <p:txBody>
          <a:bodyPr/>
          <a:lstStyle/>
          <a:p>
            <a:r>
              <a:rPr lang="en-US" dirty="0"/>
              <a:t>Mustache view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8BCDB44-85AA-4D98-A4D9-DEAEDFAD5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153" y="166568"/>
            <a:ext cx="5874233" cy="65248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&lt;link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="stylesheet"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="/assets/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/skeleton.css"/&gt;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&lt;link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="stylesheet"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="/assets/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/main.css"/&gt;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class="top"&gt;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&lt;div class="user"&gt;Logged in as {{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currentUser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}}&lt;/div&gt;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class="container"&gt;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&lt;row&gt;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&lt;div class = "three columns"&gt;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&lt;h1&gt;Chats&lt;/h1&gt;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{{#chats}}&lt;li&gt;&lt;a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/chat/{{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}}/{{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userTwo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}}"&gt;{{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userTwo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}}&lt;/a&gt;&lt;/li&gt;{{/chats}}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&lt;div class = "nine columns"&gt;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{{#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currentChat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&lt;h1&gt;Chat between {{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currentUser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 and {{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otherUser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}}&lt;/h1&gt;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{{#chat}}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{{.}}&lt;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{{/chat}}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&lt;form method="post" action="/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/chat/{{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currentUser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}}/{{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otherUser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}}"&gt;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name="message"&gt;&lt;/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/&gt;&lt;button&gt;Submit&lt;/button&gt;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&lt;/form&gt;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{{/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currentChat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&lt;/row&gt;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B8FDF-6E1F-4126-8539-0726E5D81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6" y="662354"/>
            <a:ext cx="5874233" cy="408459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3B52F-E27B-45CD-B127-05B193C9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2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6D49-5AA9-4A80-9AAC-D131CC8B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872836"/>
          </a:xfrm>
        </p:spPr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D86C4B6-34BD-4B1C-81E9-1E484EB274C2}"/>
              </a:ext>
            </a:extLst>
          </p:cNvPr>
          <p:cNvSpPr/>
          <p:nvPr/>
        </p:nvSpPr>
        <p:spPr>
          <a:xfrm>
            <a:off x="5060660" y="1171348"/>
            <a:ext cx="426028" cy="617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F06D3-5CAE-42D2-AB25-8EF036965C59}"/>
              </a:ext>
            </a:extLst>
          </p:cNvPr>
          <p:cNvSpPr txBox="1"/>
          <p:nvPr/>
        </p:nvSpPr>
        <p:spPr>
          <a:xfrm>
            <a:off x="3321038" y="607414"/>
            <a:ext cx="4374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up$ java –jar app.java server </a:t>
            </a:r>
            <a:r>
              <a:rPr lang="en-US" dirty="0" err="1"/>
              <a:t>config.yml</a:t>
            </a:r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3CAFACF4-183E-4D0B-BD00-F41D2AC9EA39}"/>
              </a:ext>
            </a:extLst>
          </p:cNvPr>
          <p:cNvSpPr/>
          <p:nvPr/>
        </p:nvSpPr>
        <p:spPr>
          <a:xfrm>
            <a:off x="4442401" y="1789152"/>
            <a:ext cx="1662546" cy="126769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E26A3-A61D-4D47-9C4E-D3CD8F898C43}"/>
              </a:ext>
            </a:extLst>
          </p:cNvPr>
          <p:cNvSpPr txBox="1"/>
          <p:nvPr/>
        </p:nvSpPr>
        <p:spPr>
          <a:xfrm>
            <a:off x="4661840" y="2099832"/>
            <a:ext cx="1223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Jetty HTTP 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907FF4E-BD3C-4866-82AF-56B42A157E6D}"/>
              </a:ext>
            </a:extLst>
          </p:cNvPr>
          <p:cNvSpPr/>
          <p:nvPr/>
        </p:nvSpPr>
        <p:spPr>
          <a:xfrm rot="2300556">
            <a:off x="3932248" y="2937852"/>
            <a:ext cx="476263" cy="982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BEB9691-5667-446E-BF74-21AF04FC9984}"/>
              </a:ext>
            </a:extLst>
          </p:cNvPr>
          <p:cNvSpPr/>
          <p:nvPr/>
        </p:nvSpPr>
        <p:spPr>
          <a:xfrm rot="19031105">
            <a:off x="6233659" y="2927034"/>
            <a:ext cx="476263" cy="982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C9CDB1-1E6F-4178-8FB0-ACD2438B653B}"/>
              </a:ext>
            </a:extLst>
          </p:cNvPr>
          <p:cNvSpPr txBox="1"/>
          <p:nvPr/>
        </p:nvSpPr>
        <p:spPr>
          <a:xfrm>
            <a:off x="2355514" y="2917693"/>
            <a:ext cx="169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port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B5FBA-A3AA-43CD-BEC8-556CA6711FEC}"/>
              </a:ext>
            </a:extLst>
          </p:cNvPr>
          <p:cNvSpPr txBox="1"/>
          <p:nvPr/>
        </p:nvSpPr>
        <p:spPr>
          <a:xfrm>
            <a:off x="6780282" y="294058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 port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E9AE9EBF-D045-4A56-BD02-E4C66E867EA1}"/>
              </a:ext>
            </a:extLst>
          </p:cNvPr>
          <p:cNvSpPr/>
          <p:nvPr/>
        </p:nvSpPr>
        <p:spPr>
          <a:xfrm>
            <a:off x="2593674" y="3940308"/>
            <a:ext cx="1662546" cy="167293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HttpServlet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Controllers scan,</a:t>
            </a:r>
            <a:br>
              <a:rPr lang="en-US" dirty="0"/>
            </a:br>
            <a:r>
              <a:rPr lang="en-US" dirty="0"/>
              <a:t>providers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12ABBB89-C598-4C25-8F7E-6C74905CDDBE}"/>
              </a:ext>
            </a:extLst>
          </p:cNvPr>
          <p:cNvSpPr/>
          <p:nvPr/>
        </p:nvSpPr>
        <p:spPr>
          <a:xfrm>
            <a:off x="5963307" y="3898199"/>
            <a:ext cx="1861047" cy="167293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AdminServlet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Healthchecks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Metrics,</a:t>
            </a:r>
          </a:p>
          <a:p>
            <a:pPr algn="ctr"/>
            <a:r>
              <a:rPr lang="en-US" dirty="0"/>
              <a:t>Tasks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727ED-3367-4979-B287-B13AA75A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787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B345-4A17-4467-8E12-EF631A42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050" y="2700866"/>
            <a:ext cx="6919900" cy="1456267"/>
          </a:xfrm>
        </p:spPr>
        <p:txBody>
          <a:bodyPr/>
          <a:lstStyle/>
          <a:p>
            <a:r>
              <a:rPr lang="en-US" dirty="0" err="1"/>
              <a:t>Dropwizard</a:t>
            </a:r>
            <a:r>
              <a:rPr lang="en-US" dirty="0"/>
              <a:t> and spring testing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E502EE-7916-4563-B212-14425413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83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7988-2435-44D8-A1BA-CE57E49B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1122218"/>
          </a:xfrm>
        </p:spPr>
        <p:txBody>
          <a:bodyPr>
            <a:normAutofit fontScale="90000"/>
          </a:bodyPr>
          <a:lstStyle/>
          <a:p>
            <a:r>
              <a:rPr lang="en-US" dirty="0"/>
              <a:t>unit tests for serializing and deserializing representation classes to and from JSON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5EE580-B09B-4BC2-905E-3BF65F26E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41" y="1401539"/>
            <a:ext cx="36783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getFirstName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setFirstName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CFA86AE-DD52-4C25-A723-CECABE2A75A6}"/>
              </a:ext>
            </a:extLst>
          </p:cNvPr>
          <p:cNvSpPr/>
          <p:nvPr/>
        </p:nvSpPr>
        <p:spPr>
          <a:xfrm>
            <a:off x="3982316" y="2076859"/>
            <a:ext cx="1631372" cy="748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CTRL + F + 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CCAF07-1EEE-4249-A7F4-99DE7176B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782" y="1401539"/>
            <a:ext cx="6369626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PersonTest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ObjectMapper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Jackson.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newObjectMapper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serializesToJSON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person.setFirstName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expected = 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.writeValueAsString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.readValue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fixture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"fixtures/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person.json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.writeValueAsString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(person)).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(expected);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94F58BD-0798-423A-9A25-C8576CD88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781" y="4696416"/>
            <a:ext cx="636962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deserializesFromJSON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person.setFirstName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.readValue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fixture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"fixtures/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person.json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(person);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BC209-73DF-42D8-B431-869AF95A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569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959E-1742-49A0-966B-AF1B2735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34FB01-F596-4C5A-A0DF-66EC5223E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04" y="58846"/>
            <a:ext cx="11778142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SpringRunner.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JsonTest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JsonSDTest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details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.setFullName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.setJobTitle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hp_test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JacksonTester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&lt;People&gt;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testSerialize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Resource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ClassPathResource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people.json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StreamUtils.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copyToString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resource.getInputStream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defaultCharset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isEqualToJson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testDeserialize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Resource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ClassPathResource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people.json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StreamUtils.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copyToString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resource.getInputStream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defaultCharset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.parse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EAD86-4E42-4A70-BE4E-D37A3D78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72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A68A-1BC9-418A-B15E-63A77056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62000"/>
          </a:xfrm>
        </p:spPr>
        <p:txBody>
          <a:bodyPr/>
          <a:lstStyle/>
          <a:p>
            <a:r>
              <a:rPr lang="en-US" dirty="0"/>
              <a:t>Testing controllers (resources)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A5E1CF-3AF9-4AA0-9C44-96107DFCB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43" y="2367171"/>
            <a:ext cx="10522465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testGetIdMethod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MessageDto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expectedMessageDto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MessageDto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returnedValue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returnedValue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.target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"/user"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queryParam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emailToPath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.request().get(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MessageDto.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expectedMessageDto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getUserIdByEmail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emailToPath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FB6EC61-3C73-4503-9D3A-DD3CB5825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44" y="932297"/>
            <a:ext cx="10522464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loads a given controller instance in an in-memory Jersey server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ClassRule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ResourceTestRule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ResourceTestRule.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addResource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.build();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E19AAD7-DCC6-42C3-8E3F-41C7774C6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43" y="5191014"/>
            <a:ext cx="1052246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ClassRule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final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ResourceTestRule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ResourceTestRule.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setTestContainerFactory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GrizzlyWebTestContainerFactory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ExampleController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.build();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3E59D6-DEEF-42CD-96CD-C208BE5C11BF}"/>
              </a:ext>
            </a:extLst>
          </p:cNvPr>
          <p:cNvSpPr txBox="1">
            <a:spLocks/>
          </p:cNvSpPr>
          <p:nvPr/>
        </p:nvSpPr>
        <p:spPr>
          <a:xfrm>
            <a:off x="0" y="4429014"/>
            <a:ext cx="10131425" cy="762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Another test container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3C38C-8069-454F-8643-CFFC4FFA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03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F376-B1EA-4247-84DF-F7917841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451338"/>
          </a:xfrm>
        </p:spPr>
        <p:txBody>
          <a:bodyPr>
            <a:normAutofit fontScale="90000"/>
          </a:bodyPr>
          <a:lstStyle/>
          <a:p>
            <a:r>
              <a:rPr lang="en-US" dirty="0"/>
              <a:t>Integration testing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92A203D-D8BD-4B52-B5F1-384BC25DF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10" y="797510"/>
            <a:ext cx="11791802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IntegrationTest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ClassRule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final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DropwizardAppRule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DropwizardAppRule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ResourceHelpers.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resourceFilePath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test.yml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firstIntegrationTest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Client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JerseyClientBuilder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.getEnvironment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()).build(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 client"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response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client.target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"http://localhost:%d/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/validator/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max?m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=100"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.getLocalPort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.request()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.get(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(response).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"100"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A624C-0B9E-4930-B22F-A76EBB43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05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9B304C6-F878-4A1A-B745-44E677E54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058" y="181957"/>
            <a:ext cx="11744587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SpringRunner.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SpringBootTest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webEnvironment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SpringBootTest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.WebEnvironment.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RANDOM_PORT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to start the server with a random port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GController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LocalServerPort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TestRestTemplate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contextLoads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isNotNull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greetingShouldReturnDefaultMessage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.getForObject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"http://localhost:"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"/greeting"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)).contains(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57BAF2-6B79-4F14-AA3F-19317A4C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190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E4C5-F3D6-47CD-862D-9FA7FDCA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85446"/>
          </a:xfrm>
        </p:spPr>
        <p:txBody>
          <a:bodyPr/>
          <a:lstStyle/>
          <a:p>
            <a:r>
              <a:rPr lang="en-US" dirty="0"/>
              <a:t>Testing client implementations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6FD40A4-76EE-4E2D-973C-7702AE7C8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73" y="1000889"/>
            <a:ext cx="11266721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ValidatorControllerTest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ClassRule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DropwizardClientRule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DropwizardClientRule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ValidatorController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checkMaxConstrains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URL(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.baseUri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"/validator/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max?m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=100"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response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url.openStream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response);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7B0A0BD-0610-425F-A015-1CE250A1D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73" y="4342946"/>
            <a:ext cx="11266721" cy="23441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DropwizardClientRule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takes care of: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Creating a simple default configuration.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Creating a simplistic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Adding a dummy health check to the application to suppress the startup warning.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Adding your JAX-RS resources (test doubles) to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Dropwizard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Choosing a free random port number (important for running tests in parallel).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93C47-8F80-49D2-A3AD-98AF3B37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127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470E-5CDB-4C3E-BA06-4B7C54C9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8728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Testing Database Interactions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4F6338-9426-412C-A10B-A40EE83F6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9" y="544140"/>
            <a:ext cx="6369626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@Rule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DAOTestRule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DAOTestRule.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newBuilder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addEntityClass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).build();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@Before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.getSessionFactory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createsFoo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Integer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1123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peopleTable.setId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peopleTable.setFullName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peopleTable.setJobTitle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"developer"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.inTransaction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2E7E15-2951-465B-BE9D-EDF7172EE9D7}"/>
              </a:ext>
            </a:extLst>
          </p:cNvPr>
          <p:cNvSpPr/>
          <p:nvPr/>
        </p:nvSpPr>
        <p:spPr>
          <a:xfrm>
            <a:off x="6587838" y="0"/>
            <a:ext cx="5510644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232F640-9429-4B87-A97E-F965D6EA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356" y="436418"/>
            <a:ext cx="5417125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SpringRunner.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DataJpaTest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DatabaseInteractionTest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TestEntityManager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findsUserByEmail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People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people.setId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people.setJobTitle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"title"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people.setFullName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.persist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(people);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(people,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peopleRepository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2C25A-ED21-48AC-97C2-F71EB765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035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F705-2A7B-4B53-8635-B7199AC4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" y="225136"/>
            <a:ext cx="10131425" cy="45027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Testing Configurations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BFA8E01-7A7C-48B0-9B78-088867FC0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81" y="580404"/>
            <a:ext cx="11844398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YamlConfigTest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ObjectMapper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objectMapper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Jackson.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newObjectMapper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Validator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Validators.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newValidator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YamlConfigurationFactory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YamlConfigurationFactory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PortConfig.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objectMapper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"ports"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testPortConfig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ResourceHelpers.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resourceFilePath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portconfig.yml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pc =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.build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(pc).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isInstanceOf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PortConfig.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pc.getServerPort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A1DDD-F4D0-44EA-B398-5696E2DC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350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B5AC-C1CA-41AB-B861-3BD81A78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3823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1A41B-3D72-43BF-805B-C6DB49BE00B4}"/>
              </a:ext>
            </a:extLst>
          </p:cNvPr>
          <p:cNvSpPr txBox="1"/>
          <p:nvPr/>
        </p:nvSpPr>
        <p:spPr>
          <a:xfrm>
            <a:off x="135082" y="738231"/>
            <a:ext cx="1189739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REST supports – frameworks are quit similar.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DI supports – </a:t>
            </a:r>
            <a:r>
              <a:rPr lang="en-US" sz="2400" dirty="0" err="1"/>
              <a:t>Dropwizard</a:t>
            </a:r>
            <a:r>
              <a:rPr lang="en-US" sz="2400" dirty="0"/>
              <a:t> (DW) has only community version </a:t>
            </a:r>
            <a:r>
              <a:rPr lang="en-US" sz="2400" dirty="0" err="1"/>
              <a:t>dropwizard-guice</a:t>
            </a:r>
            <a:r>
              <a:rPr lang="en-US" sz="2400" dirty="0"/>
              <a:t>, but </a:t>
            </a:r>
            <a:r>
              <a:rPr lang="en-US" sz="2400" dirty="0" err="1"/>
              <a:t>SpringBoot</a:t>
            </a:r>
            <a:r>
              <a:rPr lang="en-US" sz="2400" dirty="0"/>
              <a:t> (SB) version works better.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Persistence supports – DW is tightly coupled with Hibernate and JPA specification is not possible.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Transaction supports – DW use @</a:t>
            </a:r>
            <a:r>
              <a:rPr lang="en-US" sz="2400" dirty="0" err="1"/>
              <a:t>UnitOfWork</a:t>
            </a:r>
            <a:r>
              <a:rPr lang="en-US" sz="2400" dirty="0"/>
              <a:t> annotation and it can be applied only to methods in REST classes. </a:t>
            </a:r>
          </a:p>
          <a:p>
            <a:r>
              <a:rPr lang="en-US" sz="2400" dirty="0"/>
              <a:t>In SB @Transactional annotation can  be applied on any method or class (not only endpoints).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Configuration management – DW has not built-in functionality to support multiple environment configs in one file. </a:t>
            </a:r>
          </a:p>
          <a:p>
            <a:r>
              <a:rPr lang="en-US" sz="2400" dirty="0"/>
              <a:t>SB has its own solution Spring Profiles.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Metrics – SB provides only basic metrics and stats. SB suggest using DW metrics package for any advanced measurements.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Supports – SB is sponsored by Pivotal. DW is community.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6F23B-F33B-470F-9E59-901DC633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9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C750-5A0B-4681-B013-19FB79B8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043" y="2700866"/>
            <a:ext cx="3109913" cy="1456267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EDF7DB-B0A9-4494-AF7F-EFC66A19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7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9BED-1CC8-42FB-8061-D132135C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7C65A-39D0-4C1C-BA13-F072F606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78" y="22641"/>
            <a:ext cx="11037444" cy="65277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83D44E-3958-4B69-9715-618404FE00A3}"/>
              </a:ext>
            </a:extLst>
          </p:cNvPr>
          <p:cNvSpPr/>
          <p:nvPr/>
        </p:nvSpPr>
        <p:spPr>
          <a:xfrm>
            <a:off x="140516" y="6550404"/>
            <a:ext cx="11654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https://www.techempower.com/benchmarks/#section=data-r9&amp;hw=ph&amp;test=json&amp;l=hra0e7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97CF1-31AE-4609-B7D2-65C1760C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9D82-585E-4350-ABFD-F46709CC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9E9D1-EB86-4399-8F5D-3E072DB5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96" y="127087"/>
            <a:ext cx="11083608" cy="34585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5224EB-2A2C-4572-B025-03BE99EFFC86}"/>
              </a:ext>
            </a:extLst>
          </p:cNvPr>
          <p:cNvSpPr/>
          <p:nvPr/>
        </p:nvSpPr>
        <p:spPr>
          <a:xfrm>
            <a:off x="0" y="6361581"/>
            <a:ext cx="11994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https://www.techempower.com/benchmarks/#section=data-r9&amp;hw=ph&amp;test=db&amp;l=hra0e7&amp;f=2ups-35s-0-0-0-0-0-0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2FC1E-B33C-42B3-942A-12258EB5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1954-D573-45CC-8DB3-1E1CA045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7216A-AC77-42DF-98CB-F768ECAC4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88" y="109056"/>
            <a:ext cx="11021224" cy="52438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3764E7-904F-4FF5-910D-A842146F0134}"/>
              </a:ext>
            </a:extLst>
          </p:cNvPr>
          <p:cNvSpPr/>
          <p:nvPr/>
        </p:nvSpPr>
        <p:spPr>
          <a:xfrm>
            <a:off x="115290" y="6488668"/>
            <a:ext cx="11501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https://www.techempower.com/benchmarks/#section=data-r9&amp;hw=ph&amp;test=query&amp;l=hra0e7&amp;f=2ups-35s-0-0-0-0-0-0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BF266-E145-4FBB-A137-42B2F727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50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2371</TotalTime>
  <Words>1990</Words>
  <Application>Microsoft Office PowerPoint</Application>
  <PresentationFormat>Widescreen</PresentationFormat>
  <Paragraphs>434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Arial</vt:lpstr>
      <vt:lpstr>Calibri</vt:lpstr>
      <vt:lpstr>Calibri Light</vt:lpstr>
      <vt:lpstr>Courier New</vt:lpstr>
      <vt:lpstr>Merriweather</vt:lpstr>
      <vt:lpstr>Noto Serif</vt:lpstr>
      <vt:lpstr>Panic Sans</vt:lpstr>
      <vt:lpstr>PT Sans</vt:lpstr>
      <vt:lpstr>source code pro</vt:lpstr>
      <vt:lpstr>Celestial</vt:lpstr>
      <vt:lpstr>Dropwizard and spring boot</vt:lpstr>
      <vt:lpstr>Dropwizard is a Java framework for developing high-performance, RESTful web services.</vt:lpstr>
      <vt:lpstr>Dropwizard Core </vt:lpstr>
      <vt:lpstr>Deployment</vt:lpstr>
      <vt:lpstr>Bootstrap</vt:lpstr>
      <vt:lpstr>Performance</vt:lpstr>
      <vt:lpstr>PowerPoint Presentation</vt:lpstr>
      <vt:lpstr>PowerPoint Presentation</vt:lpstr>
      <vt:lpstr>PowerPoint Presentation</vt:lpstr>
      <vt:lpstr>others</vt:lpstr>
      <vt:lpstr>How to start?</vt:lpstr>
      <vt:lpstr>Project organization</vt:lpstr>
      <vt:lpstr>Configuration class and Config mapping - These parameters are specified in a YAML configuration file which is deserialized to an instance of your application’s configuration class and validated.</vt:lpstr>
      <vt:lpstr>Spring configuration</vt:lpstr>
      <vt:lpstr>Application class</vt:lpstr>
      <vt:lpstr>Application class - bundles</vt:lpstr>
      <vt:lpstr>Initialize – add a migration bundle</vt:lpstr>
      <vt:lpstr>Liquibase migration </vt:lpstr>
      <vt:lpstr>Application class – environment</vt:lpstr>
      <vt:lpstr>Spring boot application</vt:lpstr>
      <vt:lpstr>Health checks</vt:lpstr>
      <vt:lpstr>Representation</vt:lpstr>
      <vt:lpstr>Representation (Pojo)</vt:lpstr>
      <vt:lpstr>Representation (advanced json)</vt:lpstr>
      <vt:lpstr>DAO (Hibernate)                                                                 </vt:lpstr>
      <vt:lpstr>Resource classes (controller)</vt:lpstr>
      <vt:lpstr>Resources (controllers) – Error handling</vt:lpstr>
      <vt:lpstr>Spring error handling</vt:lpstr>
      <vt:lpstr>Resources (controllers) – Jersey filters</vt:lpstr>
      <vt:lpstr>Spring boot filter</vt:lpstr>
      <vt:lpstr>validation</vt:lpstr>
      <vt:lpstr>Resources (controllers) – validators</vt:lpstr>
      <vt:lpstr>VALUE Constrains  (validations)</vt:lpstr>
      <vt:lpstr>Annotations in representation class</vt:lpstr>
      <vt:lpstr>List of validators</vt:lpstr>
      <vt:lpstr>Application checking</vt:lpstr>
      <vt:lpstr>Other featureS</vt:lpstr>
      <vt:lpstr>Logging</vt:lpstr>
      <vt:lpstr>Console logging</vt:lpstr>
      <vt:lpstr>Syslog logging</vt:lpstr>
      <vt:lpstr>Combine any number of different appenders</vt:lpstr>
      <vt:lpstr>Json Log format</vt:lpstr>
      <vt:lpstr>Access log</vt:lpstr>
      <vt:lpstr>Logging filters</vt:lpstr>
      <vt:lpstr>Spring boot logging</vt:lpstr>
      <vt:lpstr>Dropwizard and spring views</vt:lpstr>
      <vt:lpstr>PowerPoint Presentation</vt:lpstr>
      <vt:lpstr>PowerPoint Presentation</vt:lpstr>
      <vt:lpstr>Mustache view</vt:lpstr>
      <vt:lpstr>Dropwizard and spring testing</vt:lpstr>
      <vt:lpstr>unit tests for serializing and deserializing representation classes to and from JSON</vt:lpstr>
      <vt:lpstr>PowerPoint Presentation</vt:lpstr>
      <vt:lpstr>Testing controllers (resources)</vt:lpstr>
      <vt:lpstr>Integration testing</vt:lpstr>
      <vt:lpstr>PowerPoint Presentation</vt:lpstr>
      <vt:lpstr>Testing client implementations</vt:lpstr>
      <vt:lpstr>Testing Database Interactions </vt:lpstr>
      <vt:lpstr>Testing Configurations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Ashirbakiev, Renat</dc:creator>
  <cp:lastModifiedBy>Ashirbakiev, Renat</cp:lastModifiedBy>
  <cp:revision>120</cp:revision>
  <dcterms:created xsi:type="dcterms:W3CDTF">2018-10-29T12:25:05Z</dcterms:created>
  <dcterms:modified xsi:type="dcterms:W3CDTF">2018-11-08T10:22:37Z</dcterms:modified>
</cp:coreProperties>
</file>