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89" r:id="rId5"/>
    <p:sldId id="264" r:id="rId6"/>
    <p:sldId id="260" r:id="rId7"/>
    <p:sldId id="261" r:id="rId8"/>
    <p:sldId id="262" r:id="rId9"/>
    <p:sldId id="263" r:id="rId10"/>
    <p:sldId id="265" r:id="rId11"/>
    <p:sldId id="25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7" r:id="rId20"/>
    <p:sldId id="274" r:id="rId21"/>
    <p:sldId id="275" r:id="rId22"/>
    <p:sldId id="286" r:id="rId23"/>
    <p:sldId id="288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opwizard.io/1.3.5/docs/manual/core.html#man-core-application" TargetMode="External"/><Relationship Id="rId3" Type="http://schemas.openxmlformats.org/officeDocument/2006/relationships/hyperlink" Target="https://www.dropwizard.io/1.3.5/docs/manual/core.html#man-core-commands" TargetMode="External"/><Relationship Id="rId7" Type="http://schemas.openxmlformats.org/officeDocument/2006/relationships/hyperlink" Target="https://www.dropwizard.io/1.3.5/docs/manual/core.html#man-core-resources" TargetMode="External"/><Relationship Id="rId2" Type="http://schemas.openxmlformats.org/officeDocument/2006/relationships/hyperlink" Target="https://www.dropwizard.io/1.3.5/docs/manual/core.html#man-core-representation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ropwizard.io/1.3.5/docs/manual/core.html#man-core-healthchecks" TargetMode="External"/><Relationship Id="rId5" Type="http://schemas.openxmlformats.org/officeDocument/2006/relationships/hyperlink" Target="https://www.dropwizard.io/1.3.5/docs/manual/jdbi.html#man-jdbi" TargetMode="External"/><Relationship Id="rId4" Type="http://schemas.openxmlformats.org/officeDocument/2006/relationships/hyperlink" Target="https://www.dropwizard.io/1.3.5/docs/manual/client.html#man-client" TargetMode="External"/><Relationship Id="rId9" Type="http://schemas.openxmlformats.org/officeDocument/2006/relationships/hyperlink" Target="https://www.dropwizard.io/1.3.5/docs/manual/core.html#man-core-configurati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ml.org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00B9-6E35-4D1A-8D96-EA628E5E3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dropwizard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6BF5-2925-4A1F-BA56-C4BB19E75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3263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198-D757-4EA6-9ED2-45BB390A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89483"/>
            <a:ext cx="6778305" cy="1456267"/>
          </a:xfrm>
        </p:spPr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E607B0-AC6E-4DC1-9486-916B5ED1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76" y="1930267"/>
            <a:ext cx="8212823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com.example.myapplication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2"/>
              </a:rPr>
              <a:t>Representations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. Request and response bodies.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3"/>
              </a:rPr>
              <a:t>Commands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4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code that accesses external HTTP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Domain implementation; where objects not used in the API such as POJOs, validations, crypto,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, reside.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jdbi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5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access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health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6"/>
              </a:rPr>
              <a:t>Health Checks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resources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7"/>
              </a:rPr>
              <a:t>Resources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8"/>
              </a:rPr>
              <a:t>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9"/>
              </a:rPr>
              <a:t>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346-6CD5-48E7-855D-0CA425F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8" y="159026"/>
            <a:ext cx="10131425" cy="927652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 class and Config mapping - </a:t>
            </a:r>
            <a:r>
              <a:rPr lang="en-US" sz="1800" dirty="0"/>
              <a:t>These parameters are specified in a </a:t>
            </a:r>
            <a:r>
              <a:rPr lang="en-US" sz="1800" dirty="0">
                <a:hlinkClick r:id="rId2"/>
              </a:rPr>
              <a:t>YAML</a:t>
            </a:r>
            <a:r>
              <a:rPr lang="en-US" sz="1800" dirty="0"/>
              <a:t> configuration file which is deserialized to an instance of your application’s configuration class and validated.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628FAF-2381-48E8-8169-161EF79C1C69}"/>
              </a:ext>
            </a:extLst>
          </p:cNvPr>
          <p:cNvSpPr/>
          <p:nvPr/>
        </p:nvSpPr>
        <p:spPr>
          <a:xfrm>
            <a:off x="5221357" y="3331468"/>
            <a:ext cx="1444486" cy="82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C91725-A499-4BBE-8178-103A4162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22" y="1543339"/>
            <a:ext cx="467523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Hello, %s!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defName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root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qweQWE123!@#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appcenter?allowMultiQueries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"/* Health Check */ SELECT 1"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616E4C-B4CC-49E8-9791-811F3707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981" y="840968"/>
            <a:ext cx="4439265" cy="6017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@Valid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alt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alt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9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AB03-3200-4714-9CB7-4DE4CF69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0827"/>
          </a:xfrm>
        </p:spPr>
        <p:txBody>
          <a:bodyPr/>
          <a:lstStyle/>
          <a:p>
            <a:r>
              <a:rPr lang="en-US" dirty="0"/>
              <a:t>Application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EF87E8-7A80-4A10-8B15-0555CFF4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291" y="1381262"/>
            <a:ext cx="6120245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App().run(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path to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config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"the-app"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// bundles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// set up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4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5220-59BE-4B4E-95DC-8AF7C7E5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class - bundles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CDBBC-04CA-4DEC-8AA3-E718DCEC056F}"/>
              </a:ext>
            </a:extLst>
          </p:cNvPr>
          <p:cNvSpPr txBox="1"/>
          <p:nvPr/>
        </p:nvSpPr>
        <p:spPr>
          <a:xfrm>
            <a:off x="2202872" y="2026227"/>
            <a:ext cx="63854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Bundles is re-usable functionality</a:t>
            </a:r>
          </a:p>
          <a:p>
            <a:r>
              <a:rPr lang="en-US" sz="3600" dirty="0"/>
              <a:t>Examples: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Database migrations bundle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Hibernate bundle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Assets bundle</a:t>
            </a:r>
          </a:p>
        </p:txBody>
      </p:sp>
    </p:spTree>
    <p:extLst>
      <p:ext uri="{BB962C8B-B14F-4D97-AF65-F5344CB8AC3E}">
        <p14:creationId xmlns:p14="http://schemas.microsoft.com/office/powerpoint/2010/main" val="290984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BAF-B094-423E-969C-1BD18CE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48145"/>
          </a:xfrm>
        </p:spPr>
        <p:txBody>
          <a:bodyPr/>
          <a:lstStyle/>
          <a:p>
            <a:r>
              <a:rPr lang="en-US" dirty="0"/>
              <a:t>Initialize – add a migration bundle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1A8E09-7783-425D-B3D2-BC5B686B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35" y="2191670"/>
            <a:ext cx="920634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bootstrap.addBundle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MigrationsBundle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getDataSourceFactory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data source 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9798-B5C1-4816-90ED-A69A5815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45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Liquibase</a:t>
            </a:r>
            <a:r>
              <a:rPr lang="en-US" dirty="0"/>
              <a:t> 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6ABA58-901F-4AEE-9D43-B744EEE1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36" y="769163"/>
            <a:ext cx="5870864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http://www.liquibase.org/xml/ns/dbchangelog/dbchangelog-3.1.xsd"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="people"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="id"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autoIncrement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9528A-BA99-4D52-A251-74A7405046A0}"/>
              </a:ext>
            </a:extLst>
          </p:cNvPr>
          <p:cNvSpPr/>
          <p:nvPr/>
        </p:nvSpPr>
        <p:spPr>
          <a:xfrm>
            <a:off x="389579" y="5997688"/>
            <a:ext cx="3481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/main/resources/migratinos.xml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FB18B-9EB7-4DCE-8F4B-F08AEA59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1827105"/>
            <a:ext cx="6896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16D8-7359-4370-9A2E-65FED31B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24345"/>
          </a:xfrm>
        </p:spPr>
        <p:txBody>
          <a:bodyPr>
            <a:normAutofit/>
          </a:bodyPr>
          <a:lstStyle/>
          <a:p>
            <a:r>
              <a:rPr lang="en-US" dirty="0"/>
              <a:t>Application class – environment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8C10B1-7DE3-47DE-87C8-53F6FB08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1" y="948690"/>
            <a:ext cx="1072341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factory.build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(environment,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create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jdbi.onDemand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controllers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controller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getServerPort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health checks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up environment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environment.healthChecks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().register(controller);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0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BE2F-29EE-4EAB-A7E5-2A5ABACA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96191"/>
          </a:xfrm>
        </p:spPr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C49B31-A76C-4DC7-ADAE-C81AD6DA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3" y="1946160"/>
            <a:ext cx="751262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check()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saying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saying.contains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unhealthy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 doesn't include a 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583B1-5A46-4EB1-90FA-21C2DC7B233F}"/>
              </a:ext>
            </a:extLst>
          </p:cNvPr>
          <p:cNvSpPr txBox="1"/>
          <p:nvPr/>
        </p:nvSpPr>
        <p:spPr>
          <a:xfrm>
            <a:off x="0" y="951843"/>
            <a:ext cx="260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 test of behavior</a:t>
            </a:r>
          </a:p>
        </p:txBody>
      </p:sp>
    </p:spTree>
    <p:extLst>
      <p:ext uri="{BB962C8B-B14F-4D97-AF65-F5344CB8AC3E}">
        <p14:creationId xmlns:p14="http://schemas.microsoft.com/office/powerpoint/2010/main" val="251544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AD3-0EE8-4A7A-8F51-BA002AFD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93173"/>
          </a:xfrm>
        </p:spPr>
        <p:txBody>
          <a:bodyPr/>
          <a:lstStyle/>
          <a:p>
            <a:r>
              <a:rPr lang="en-US" dirty="0"/>
              <a:t>Representation (</a:t>
            </a:r>
            <a:r>
              <a:rPr lang="en-US" dirty="0" err="1"/>
              <a:t>Pojo</a:t>
            </a:r>
            <a:r>
              <a:rPr lang="en-US" dirty="0"/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8C18AB-FAEC-4288-B5EA-D73AF1585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389" y="1523156"/>
            <a:ext cx="4748645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"people"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nullable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0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6D2D-EBBA-4287-84CE-25F87B4A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74964"/>
          </a:xfrm>
        </p:spPr>
        <p:txBody>
          <a:bodyPr>
            <a:normAutofit fontScale="90000"/>
          </a:bodyPr>
          <a:lstStyle/>
          <a:p>
            <a:r>
              <a:rPr lang="en-US"/>
              <a:t>Representation (advanced json)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07BA42-19F1-4ECB-9FE5-73922DCC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1245228"/>
            <a:ext cx="65151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JsonSnakeCase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JsonCreator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22E72D5-EC7E-438C-8AFF-0FDC8AC48F7A}"/>
              </a:ext>
            </a:extLst>
          </p:cNvPr>
          <p:cNvSpPr/>
          <p:nvPr/>
        </p:nvSpPr>
        <p:spPr>
          <a:xfrm>
            <a:off x="7034645" y="2410691"/>
            <a:ext cx="94557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46D894-6678-4AA8-A024-9DE4FB1A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945" y="2606281"/>
            <a:ext cx="311727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"first_name"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camelCaseTo_snake_case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3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4818-88D6-49D6-BFB5-AC231811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69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Dropwizard</a:t>
            </a:r>
            <a:r>
              <a:rPr lang="en-US" dirty="0"/>
              <a:t> is a Java framework for developing high-performance, RESTful web 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3B5B-4FBB-4F4C-9F81-D0CE51F4B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8" y="1490133"/>
            <a:ext cx="10131425" cy="4334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err="1"/>
              <a:t>Dropwizard</a:t>
            </a:r>
            <a:r>
              <a:rPr lang="en-US" sz="3600" dirty="0"/>
              <a:t> - Highlights:</a:t>
            </a:r>
          </a:p>
          <a:p>
            <a:r>
              <a:rPr lang="en-US" sz="3600" dirty="0"/>
              <a:t>Allows you to build one jar, that contains all needed dependencies </a:t>
            </a:r>
            <a:r>
              <a:rPr lang="en-US" sz="3900" dirty="0"/>
              <a:t>(application has one main program which starts the jetty container)</a:t>
            </a:r>
          </a:p>
          <a:p>
            <a:r>
              <a:rPr lang="en-US" sz="3600" dirty="0"/>
              <a:t>Simple &amp; Lightweight</a:t>
            </a:r>
          </a:p>
          <a:p>
            <a:r>
              <a:rPr lang="en-US" sz="3600" dirty="0"/>
              <a:t>Quick and easy to get a new http service going</a:t>
            </a:r>
          </a:p>
          <a:p>
            <a:r>
              <a:rPr lang="en-US" sz="3600" dirty="0"/>
              <a:t>Easy Test, Deployment and Management</a:t>
            </a:r>
            <a:endParaRPr lang="ru-RU" sz="3600" dirty="0"/>
          </a:p>
          <a:p>
            <a:r>
              <a:rPr lang="en-US" sz="6000" dirty="0"/>
              <a:t>Quick Project Bootstrap</a:t>
            </a:r>
          </a:p>
        </p:txBody>
      </p:sp>
    </p:spTree>
    <p:extLst>
      <p:ext uri="{BB962C8B-B14F-4D97-AF65-F5344CB8AC3E}">
        <p14:creationId xmlns:p14="http://schemas.microsoft.com/office/powerpoint/2010/main" val="137941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941E-3E06-4EE1-9DE8-C516BB7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07617" cy="592282"/>
          </a:xfrm>
        </p:spPr>
        <p:txBody>
          <a:bodyPr>
            <a:normAutofit fontScale="90000"/>
          </a:bodyPr>
          <a:lstStyle/>
          <a:p>
            <a:r>
              <a:rPr lang="en-US" dirty="0"/>
              <a:t>DAO (Hibernate)                                                               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5AB721-EFBB-4AC6-931C-9B7DD355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5" y="961615"/>
            <a:ext cx="5914015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 id)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get(id);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persist(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com.wiza.representation.PeopleTable.findAll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7E7C6C-0524-4591-906B-69E05C42DD19}"/>
              </a:ext>
            </a:extLst>
          </p:cNvPr>
          <p:cNvSpPr txBox="1">
            <a:spLocks/>
          </p:cNvSpPr>
          <p:nvPr/>
        </p:nvSpPr>
        <p:spPr>
          <a:xfrm>
            <a:off x="8582891" y="0"/>
            <a:ext cx="3207616" cy="5922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DAO (JDBI)                                                          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6F0625-68EB-4004-9339-866D8128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879" y="961615"/>
            <a:ext cx="517813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id from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user_email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getUserIdByEmail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email);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5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4C07-E536-4F12-9397-097E4777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classes (controller)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7A03C-119A-4D75-A1E5-02886821A87A}"/>
              </a:ext>
            </a:extLst>
          </p:cNvPr>
          <p:cNvSpPr txBox="1"/>
          <p:nvPr/>
        </p:nvSpPr>
        <p:spPr>
          <a:xfrm>
            <a:off x="0" y="841663"/>
            <a:ext cx="5621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 JAX-RS, @GET, @POST, @</a:t>
            </a:r>
            <a:r>
              <a:rPr lang="en-US" dirty="0" err="1"/>
              <a:t>UnitOfWork</a:t>
            </a:r>
            <a:r>
              <a:rPr lang="en-US" dirty="0"/>
              <a:t>, @Path </a:t>
            </a:r>
            <a:r>
              <a:rPr lang="en-US" dirty="0" err="1"/>
              <a:t>Dropwizard</a:t>
            </a:r>
            <a:r>
              <a:rPr lang="en-US" dirty="0"/>
              <a:t> adds some additional features: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Validation with @Valid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Metrics supports @Timed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B40DA0-4E34-45A7-B51C-46C18C31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38" y="2423433"/>
            <a:ext cx="1064029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@Produces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@Timed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Optional&lt;String&gt; email)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Integer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.getUserIdByEmail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email.orElse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"renat.ashirbakiev@hp.com"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userId.toString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.getAndIncrement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80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B943-6E74-4E14-98B8-F0743E88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58091"/>
          </a:xfrm>
        </p:spPr>
        <p:txBody>
          <a:bodyPr/>
          <a:lstStyle/>
          <a:p>
            <a:r>
              <a:rPr lang="en-US" dirty="0"/>
              <a:t>Resources (controllers) – Error handling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58181-7362-4262-9642-605C81218ED1}"/>
              </a:ext>
            </a:extLst>
          </p:cNvPr>
          <p:cNvSpPr/>
          <p:nvPr/>
        </p:nvSpPr>
        <p:spPr>
          <a:xfrm>
            <a:off x="0" y="658091"/>
            <a:ext cx="11845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your resource class unintentionally throws an exception, </a:t>
            </a:r>
            <a:r>
              <a:rPr lang="en-US" dirty="0" err="1"/>
              <a:t>Dropwizard</a:t>
            </a:r>
            <a:r>
              <a:rPr lang="en-US" dirty="0"/>
              <a:t> will log that exception under the ERROR level (including stack traces) and return a terse, safe application/</a:t>
            </a:r>
            <a:r>
              <a:rPr lang="en-US" dirty="0" err="1"/>
              <a:t>json</a:t>
            </a:r>
            <a:r>
              <a:rPr lang="en-US" dirty="0"/>
              <a:t> 500 Internal Server Error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F7033-AFD5-4F1E-BD16-D3BD56D16B14}"/>
              </a:ext>
            </a:extLst>
          </p:cNvPr>
          <p:cNvSpPr/>
          <p:nvPr/>
        </p:nvSpPr>
        <p:spPr>
          <a:xfrm>
            <a:off x="0" y="1593181"/>
            <a:ext cx="1081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ExceptionMapper</a:t>
            </a:r>
            <a:r>
              <a:rPr lang="en-US" dirty="0"/>
              <a:t> allows take exceptions that your resources may throw and map them to appropriate responses.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833E57-3847-44A4-A9ED-F3A56CD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354" y="2284606"/>
            <a:ext cx="616181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Meter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MetricRegistry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metrics)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metrics.meter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"exceptions"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toResponse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.mark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Response.Status.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.header(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"X-YOU-SILLY"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.type(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APPLICATION_JSON_TYPE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.entity(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Response.Status.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.getStatusCode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passed an illegal argument! Watch out!"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590BD8-8CEF-42AE-8E0B-5748BE17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50" y="6061409"/>
            <a:ext cx="855936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9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51BC-D821-4D29-A277-0F860B2E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367145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(controllers) – Jersey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7E514-AFA4-45CB-8212-3DABC959AFD9}"/>
              </a:ext>
            </a:extLst>
          </p:cNvPr>
          <p:cNvSpPr/>
          <p:nvPr/>
        </p:nvSpPr>
        <p:spPr>
          <a:xfrm>
            <a:off x="0" y="4457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might be cases when you want to filter out requests or modify them before they reach your controllers.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F1672A-32B9-4C14-9B5F-7840EF14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1663152"/>
            <a:ext cx="1064029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@Provider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DateNotSpecifiedFilter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ContainerRequestFilter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ContainerRequestContext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requestContext.getHeaderString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HttpHeaders.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 Header was not specified"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5927D-7839-4CFA-8CA0-B852E6EC0623}"/>
              </a:ext>
            </a:extLst>
          </p:cNvPr>
          <p:cNvSpPr txBox="1"/>
          <p:nvPr/>
        </p:nvSpPr>
        <p:spPr>
          <a:xfrm>
            <a:off x="0" y="4604090"/>
            <a:ext cx="547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create filters is by creating servlet filters.</a:t>
            </a:r>
          </a:p>
        </p:txBody>
      </p:sp>
    </p:spTree>
    <p:extLst>
      <p:ext uri="{BB962C8B-B14F-4D97-AF65-F5344CB8AC3E}">
        <p14:creationId xmlns:p14="http://schemas.microsoft.com/office/powerpoint/2010/main" val="2030961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A6F-6D84-449A-A687-FBDA832C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7755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9A74B-24AC-4206-BA88-4CF3F3B17668}"/>
              </a:ext>
            </a:extLst>
          </p:cNvPr>
          <p:cNvSpPr txBox="1"/>
          <p:nvPr/>
        </p:nvSpPr>
        <p:spPr>
          <a:xfrm>
            <a:off x="96694" y="841664"/>
            <a:ext cx="441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Build executable fat JAR</a:t>
            </a:r>
          </a:p>
          <a:p>
            <a:pPr marL="342900" indent="-342900">
              <a:buAutoNum type="arabicPeriod"/>
            </a:pPr>
            <a:r>
              <a:rPr lang="en-US" dirty="0"/>
              <a:t>Run database migration (if any)</a:t>
            </a:r>
          </a:p>
          <a:p>
            <a:pPr marL="342900" indent="-342900">
              <a:buAutoNum type="arabicPeriod"/>
            </a:pPr>
            <a:r>
              <a:rPr lang="en-US" dirty="0"/>
              <a:t>Start application (embedded Jetty server)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36E8D-CC67-4BE0-95EB-932756820AD5}"/>
              </a:ext>
            </a:extLst>
          </p:cNvPr>
          <p:cNvSpPr/>
          <p:nvPr/>
        </p:nvSpPr>
        <p:spPr>
          <a:xfrm>
            <a:off x="263237" y="20358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usage: java -jar some_service.jar [-h] [-v] {</a:t>
            </a:r>
            <a:r>
              <a:rPr lang="en-US" dirty="0" err="1"/>
              <a:t>server,check,db</a:t>
            </a:r>
            <a:r>
              <a:rPr lang="en-US" dirty="0"/>
              <a:t>} ...</a:t>
            </a:r>
          </a:p>
          <a:p>
            <a:endParaRPr lang="en-US" dirty="0"/>
          </a:p>
          <a:p>
            <a:r>
              <a:rPr lang="en-US" dirty="0"/>
              <a:t>positional arguments:</a:t>
            </a:r>
          </a:p>
          <a:p>
            <a:r>
              <a:rPr lang="en-US" dirty="0"/>
              <a:t>  {</a:t>
            </a:r>
            <a:r>
              <a:rPr lang="en-US" dirty="0" err="1"/>
              <a:t>server,check,db</a:t>
            </a:r>
            <a:r>
              <a:rPr lang="en-US" dirty="0"/>
              <a:t>}      available commands</a:t>
            </a:r>
          </a:p>
          <a:p>
            <a:endParaRPr lang="en-US" dirty="0"/>
          </a:p>
          <a:p>
            <a:r>
              <a:rPr lang="en-US" dirty="0"/>
              <a:t>named arguments:</a:t>
            </a:r>
          </a:p>
          <a:p>
            <a:r>
              <a:rPr lang="en-US" dirty="0"/>
              <a:t>  -h, --help             show this help message and exit</a:t>
            </a:r>
          </a:p>
          <a:p>
            <a:r>
              <a:rPr lang="en-US" dirty="0"/>
              <a:t>  -v, --version          show the application version and exit</a:t>
            </a:r>
          </a:p>
        </p:txBody>
      </p:sp>
    </p:spTree>
    <p:extLst>
      <p:ext uri="{BB962C8B-B14F-4D97-AF65-F5344CB8AC3E}">
        <p14:creationId xmlns:p14="http://schemas.microsoft.com/office/powerpoint/2010/main" val="192985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5BA4-A5F5-407D-B69E-9128A9D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checking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4AF64-E3BE-4939-BE4B-94EFFB6D5F4F}"/>
              </a:ext>
            </a:extLst>
          </p:cNvPr>
          <p:cNvSpPr txBox="1"/>
          <p:nvPr/>
        </p:nvSpPr>
        <p:spPr>
          <a:xfrm>
            <a:off x="83129" y="727364"/>
            <a:ext cx="21686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on admin port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/ping </a:t>
            </a:r>
          </a:p>
          <a:p>
            <a:r>
              <a:rPr lang="en-US" dirty="0"/>
              <a:t>/</a:t>
            </a:r>
            <a:r>
              <a:rPr lang="en-US" dirty="0" err="1"/>
              <a:t>healthcheck</a:t>
            </a:r>
            <a:endParaRPr lang="en-US" dirty="0"/>
          </a:p>
          <a:p>
            <a:r>
              <a:rPr lang="en-US" dirty="0"/>
              <a:t>/metrics</a:t>
            </a:r>
          </a:p>
          <a:p>
            <a:r>
              <a:rPr lang="en-US" dirty="0"/>
              <a:t>/threads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9AFD2-1F59-4612-889D-04487A2E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99" y="727364"/>
            <a:ext cx="3226192" cy="21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36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1664-4B44-4D76-BC71-A88B877C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663"/>
            <a:ext cx="10131425" cy="471055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EB7C9-6774-4626-8598-B6F6019C417B}"/>
              </a:ext>
            </a:extLst>
          </p:cNvPr>
          <p:cNvSpPr txBox="1"/>
          <p:nvPr/>
        </p:nvSpPr>
        <p:spPr>
          <a:xfrm>
            <a:off x="0" y="644236"/>
            <a:ext cx="1210985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Environment variables </a:t>
            </a:r>
            <a:r>
              <a:rPr lang="en-US" dirty="0"/>
              <a:t>– </a:t>
            </a:r>
            <a:r>
              <a:rPr lang="en-US" dirty="0" err="1"/>
              <a:t>dropwizard</a:t>
            </a:r>
            <a:r>
              <a:rPr lang="en-US" dirty="0"/>
              <a:t>-configuration module provides the capabilities to substitute configuration settings</a:t>
            </a:r>
          </a:p>
          <a:p>
            <a:r>
              <a:rPr lang="en-US" dirty="0"/>
              <a:t> with the value of environment variables</a:t>
            </a:r>
          </a:p>
          <a:p>
            <a:r>
              <a:rPr lang="en-US" dirty="0"/>
              <a:t>2. </a:t>
            </a:r>
            <a:r>
              <a:rPr lang="en-US" b="1" dirty="0"/>
              <a:t>SSL</a:t>
            </a:r>
            <a:r>
              <a:rPr lang="en-US" dirty="0"/>
              <a:t> support is built into </a:t>
            </a:r>
            <a:r>
              <a:rPr lang="en-US" dirty="0" err="1"/>
              <a:t>Dropwizard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Managed objects </a:t>
            </a:r>
            <a:r>
              <a:rPr lang="en-US" dirty="0"/>
              <a:t>–ties object’s lifecycle to that of the application’s HTTP server (before the server  starts, the start() method </a:t>
            </a:r>
          </a:p>
          <a:p>
            <a:r>
              <a:rPr lang="en-US" dirty="0"/>
              <a:t>is called, after the server has stopped the stop() method is called).</a:t>
            </a:r>
          </a:p>
          <a:p>
            <a:r>
              <a:rPr lang="en-US" dirty="0"/>
              <a:t>4. </a:t>
            </a:r>
            <a:r>
              <a:rPr lang="en-US" b="1" dirty="0"/>
              <a:t>Commands</a:t>
            </a:r>
            <a:r>
              <a:rPr lang="en-US" dirty="0"/>
              <a:t> – are basic actions which </a:t>
            </a:r>
            <a:r>
              <a:rPr lang="en-US" dirty="0" err="1"/>
              <a:t>Dropwizard</a:t>
            </a:r>
            <a:r>
              <a:rPr lang="en-US" dirty="0"/>
              <a:t> runs based on the arguments provided on the command line </a:t>
            </a:r>
          </a:p>
          <a:p>
            <a:r>
              <a:rPr lang="en-US" dirty="0"/>
              <a:t>(server, </a:t>
            </a:r>
            <a:r>
              <a:rPr lang="en-US" dirty="0" err="1"/>
              <a:t>db</a:t>
            </a:r>
            <a:r>
              <a:rPr lang="en-US" dirty="0"/>
              <a:t> migrate)</a:t>
            </a:r>
          </a:p>
          <a:p>
            <a:r>
              <a:rPr lang="en-US" dirty="0"/>
              <a:t>5. </a:t>
            </a:r>
            <a:r>
              <a:rPr lang="en-US" b="1" dirty="0"/>
              <a:t>Task</a:t>
            </a:r>
            <a:r>
              <a:rPr lang="en-US" dirty="0"/>
              <a:t> – is a run-time action your application provides access to on the administrative port via HTTP.</a:t>
            </a:r>
          </a:p>
          <a:p>
            <a:r>
              <a:rPr lang="en-US" dirty="0"/>
              <a:t>6. </a:t>
            </a:r>
            <a:r>
              <a:rPr lang="en-US" b="1" dirty="0"/>
              <a:t>Logging</a:t>
            </a:r>
            <a:r>
              <a:rPr lang="en-US" dirty="0"/>
              <a:t> – </a:t>
            </a:r>
            <a:r>
              <a:rPr lang="en-US" dirty="0" err="1"/>
              <a:t>Dropwizard</a:t>
            </a:r>
            <a:r>
              <a:rPr lang="en-US" dirty="0"/>
              <a:t> can log to console, file </a:t>
            </a:r>
            <a:r>
              <a:rPr lang="en-US" dirty="0" err="1"/>
              <a:t>ans</a:t>
            </a:r>
            <a:r>
              <a:rPr lang="en-US" dirty="0"/>
              <a:t> syslog. DEBUG, INFO, WARN, ERROR could be written to different output.</a:t>
            </a:r>
          </a:p>
          <a:p>
            <a:r>
              <a:rPr lang="en-US" dirty="0"/>
              <a:t>The output can be in JSON format.</a:t>
            </a:r>
          </a:p>
          <a:p>
            <a:r>
              <a:rPr lang="en-US" dirty="0"/>
              <a:t>7. </a:t>
            </a:r>
            <a:r>
              <a:rPr lang="en-US" b="1" dirty="0"/>
              <a:t>Testing Applications - a</a:t>
            </a:r>
            <a:r>
              <a:rPr lang="en-US" dirty="0"/>
              <a:t>ll of </a:t>
            </a:r>
            <a:r>
              <a:rPr lang="en-US" dirty="0" err="1"/>
              <a:t>Dropwizard’s</a:t>
            </a:r>
            <a:r>
              <a:rPr lang="en-US" dirty="0"/>
              <a:t> APIs are designed with testability </a:t>
            </a:r>
          </a:p>
          <a:p>
            <a:r>
              <a:rPr lang="en-US" dirty="0"/>
              <a:t>8. </a:t>
            </a:r>
            <a:r>
              <a:rPr lang="en-US" b="1" dirty="0" err="1"/>
              <a:t>Dropwizard</a:t>
            </a:r>
            <a:r>
              <a:rPr lang="en-US" b="1" dirty="0"/>
              <a:t> client – </a:t>
            </a:r>
          </a:p>
          <a:p>
            <a:r>
              <a:rPr lang="en-US" dirty="0"/>
              <a:t>9. </a:t>
            </a:r>
            <a:r>
              <a:rPr lang="en-US" b="1" dirty="0"/>
              <a:t>Proxy Authentication – </a:t>
            </a:r>
          </a:p>
          <a:p>
            <a:r>
              <a:rPr lang="en-US" dirty="0"/>
              <a:t>10. </a:t>
            </a:r>
            <a:r>
              <a:rPr lang="en-US" b="1" dirty="0" err="1"/>
              <a:t>Dropwizard</a:t>
            </a:r>
            <a:r>
              <a:rPr lang="en-US" b="1" dirty="0"/>
              <a:t> Authentication </a:t>
            </a:r>
            <a:r>
              <a:rPr lang="en-US" dirty="0"/>
              <a:t>– provides authentication using either HTTP Basic Authentication or OAuth2 bearer tokens.</a:t>
            </a:r>
          </a:p>
          <a:p>
            <a:r>
              <a:rPr lang="en-US" dirty="0"/>
              <a:t>11. </a:t>
            </a:r>
            <a:r>
              <a:rPr lang="en-US" b="1" dirty="0" err="1"/>
              <a:t>Dropwizard</a:t>
            </a:r>
            <a:r>
              <a:rPr lang="en-US" dirty="0"/>
              <a:t> </a:t>
            </a:r>
            <a:r>
              <a:rPr lang="en-US" b="1" dirty="0"/>
              <a:t>Forms</a:t>
            </a:r>
            <a:r>
              <a:rPr lang="en-US" dirty="0"/>
              <a:t>  -  module provides you with a support for multi-part forms Jersey.</a:t>
            </a:r>
          </a:p>
          <a:p>
            <a:r>
              <a:rPr lang="en-US" dirty="0"/>
              <a:t>12. </a:t>
            </a:r>
            <a:r>
              <a:rPr lang="en-US" b="1" dirty="0" err="1"/>
              <a:t>Dropwizard</a:t>
            </a:r>
            <a:r>
              <a:rPr lang="en-US" b="1" dirty="0"/>
              <a:t> validation – </a:t>
            </a:r>
            <a:r>
              <a:rPr lang="en-US" dirty="0" err="1"/>
              <a:t>NotNull</a:t>
            </a:r>
            <a:r>
              <a:rPr lang="en-US" dirty="0"/>
              <a:t>, </a:t>
            </a:r>
            <a:r>
              <a:rPr lang="en-US" dirty="0" err="1"/>
              <a:t>UnwrapValidatedValue</a:t>
            </a:r>
            <a:r>
              <a:rPr lang="en-US" dirty="0"/>
              <a:t>, Max, </a:t>
            </a:r>
            <a:r>
              <a:rPr lang="en-US" dirty="0" err="1"/>
              <a:t>DefaultValue</a:t>
            </a:r>
            <a:r>
              <a:rPr lang="en-US" dirty="0"/>
              <a:t>, </a:t>
            </a:r>
            <a:r>
              <a:rPr lang="en-US" dirty="0" err="1"/>
              <a:t>BeanParam</a:t>
            </a:r>
            <a:r>
              <a:rPr lang="en-US" dirty="0"/>
              <a:t>, one of, </a:t>
            </a:r>
            <a:r>
              <a:rPr lang="en-US" dirty="0" err="1"/>
              <a:t>ValidationMethod</a:t>
            </a:r>
            <a:r>
              <a:rPr lang="en-US" dirty="0"/>
              <a:t>, Length</a:t>
            </a:r>
          </a:p>
          <a:p>
            <a:r>
              <a:rPr lang="en-US" dirty="0"/>
              <a:t>13. </a:t>
            </a:r>
            <a:r>
              <a:rPr lang="en-US" b="1" dirty="0" err="1"/>
              <a:t>Dropwizard</a:t>
            </a:r>
            <a:r>
              <a:rPr lang="en-US" b="1" dirty="0"/>
              <a:t> Views – </a:t>
            </a:r>
            <a:r>
              <a:rPr lang="en-US" dirty="0" err="1"/>
              <a:t>dropwizard</a:t>
            </a:r>
            <a:r>
              <a:rPr lang="en-US" dirty="0"/>
              <a:t>-views-mustache &amp; </a:t>
            </a:r>
            <a:r>
              <a:rPr lang="en-US" dirty="0" err="1"/>
              <a:t>dropwizard</a:t>
            </a:r>
            <a:r>
              <a:rPr lang="en-US" dirty="0"/>
              <a:t>-views-</a:t>
            </a:r>
            <a:r>
              <a:rPr lang="en-US" dirty="0" err="1"/>
              <a:t>freemarker</a:t>
            </a:r>
            <a:r>
              <a:rPr lang="en-US" dirty="0"/>
              <a:t> modules provide you with simple, </a:t>
            </a:r>
          </a:p>
          <a:p>
            <a:r>
              <a:rPr lang="en-US" dirty="0"/>
              <a:t>fast HTML views</a:t>
            </a:r>
            <a:r>
              <a:rPr lang="en-US" b="1" dirty="0"/>
              <a:t>.</a:t>
            </a:r>
          </a:p>
          <a:p>
            <a:r>
              <a:rPr lang="en-US" b="1" dirty="0"/>
              <a:t>14. </a:t>
            </a:r>
            <a:r>
              <a:rPr lang="en-US" b="1" dirty="0" err="1"/>
              <a:t>Dropwizard</a:t>
            </a:r>
            <a:r>
              <a:rPr lang="en-US" b="1" dirty="0"/>
              <a:t> &amp; Scala </a:t>
            </a:r>
            <a:r>
              <a:rPr lang="en-US" dirty="0"/>
              <a:t>– </a:t>
            </a:r>
          </a:p>
          <a:p>
            <a:r>
              <a:rPr lang="en-US" b="1" dirty="0"/>
              <a:t>15. Testing </a:t>
            </a:r>
            <a:r>
              <a:rPr lang="en-US" b="1" dirty="0" err="1"/>
              <a:t>Dropwizard</a:t>
            </a:r>
            <a:r>
              <a:rPr lang="en-US" b="1" dirty="0"/>
              <a:t> </a:t>
            </a:r>
            <a:r>
              <a:rPr lang="en-US" dirty="0"/>
              <a:t>– provides you with some handy classes for testing your representation classes and resource classes.</a:t>
            </a:r>
          </a:p>
          <a:p>
            <a:r>
              <a:rPr lang="en-US" dirty="0"/>
              <a:t> It also provides a JUnit rule for full-stack testing of your entire app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2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A8F0-A466-449C-8265-DB58E167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7309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742CF-FAAC-4C57-AADB-0B8BAA4D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7" y="2221303"/>
            <a:ext cx="11419609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default level of all loggers. Can be OFF, ERROR, WARN, INFO, DEBUG, TRACE, or ALL.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ALL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syslog, console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./logs/example-sql.log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./logs/example-sql-%d.log.gz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37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591F-98D7-43E9-B3F6-FF2AA66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74964"/>
          </a:xfrm>
        </p:spPr>
        <p:txBody>
          <a:bodyPr>
            <a:normAutofit fontScale="90000"/>
          </a:bodyPr>
          <a:lstStyle/>
          <a:p>
            <a:r>
              <a:rPr lang="en-US"/>
              <a:t>Console logging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BC6A82-4AD0-45EF-91A6-BF9DFB726022}"/>
              </a:ext>
            </a:extLst>
          </p:cNvPr>
          <p:cNvSpPr/>
          <p:nvPr/>
        </p:nvSpPr>
        <p:spPr>
          <a:xfrm>
            <a:off x="0" y="5749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default, </a:t>
            </a:r>
            <a:r>
              <a:rPr lang="en-US" dirty="0" err="1"/>
              <a:t>Dropwizard</a:t>
            </a:r>
            <a:r>
              <a:rPr lang="en-US" dirty="0"/>
              <a:t> applications log INFO and higher to STDOUT. You can configure this by editing the logging section of your YAML configuration file: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BC3810-C3E1-4943-BE36-36B91FFB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655" y="2314032"/>
            <a:ext cx="60960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WARN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stderr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82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0F25-EC8F-4350-9BFF-F133D4AB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7309"/>
          </a:xfrm>
        </p:spPr>
        <p:txBody>
          <a:bodyPr>
            <a:normAutofit fontScale="90000"/>
          </a:bodyPr>
          <a:lstStyle/>
          <a:p>
            <a:r>
              <a:rPr lang="en-US" dirty="0"/>
              <a:t>Syslog logging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4F9686-D39E-4827-9689-097BB5454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707" y="1994422"/>
            <a:ext cx="894671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syslog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hostname of the syslog server to which statements will be sent.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# N.B.: If this is the local host, the local syslog instance will need to be configured to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# listen on an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socket, not just a Unix socket.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localhost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syslog facility to which statements will be sent.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local0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8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A4B2-012E-4027-89ED-BB15AE7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965200"/>
          </a:xfrm>
        </p:spPr>
        <p:txBody>
          <a:bodyPr>
            <a:noAutofit/>
          </a:bodyPr>
          <a:lstStyle/>
          <a:p>
            <a:r>
              <a:rPr lang="en-US" b="1" dirty="0" err="1"/>
              <a:t>Dropwizard</a:t>
            </a:r>
            <a:r>
              <a:rPr lang="en-US" b="1" dirty="0"/>
              <a:t> Core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3A6B9-EE48-4394-8039-9321DBD546A8}"/>
              </a:ext>
            </a:extLst>
          </p:cNvPr>
          <p:cNvSpPr/>
          <p:nvPr/>
        </p:nvSpPr>
        <p:spPr>
          <a:xfrm>
            <a:off x="247073" y="674400"/>
            <a:ext cx="110363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Jetty – Standalone HTTP-server</a:t>
            </a:r>
          </a:p>
          <a:p>
            <a:r>
              <a:rPr lang="en-US" sz="3200" dirty="0"/>
              <a:t> Jersey – RESTful web framework</a:t>
            </a:r>
          </a:p>
          <a:p>
            <a:r>
              <a:rPr lang="en-US" sz="3200" dirty="0"/>
              <a:t> Jackson – JSON </a:t>
            </a:r>
            <a:r>
              <a:rPr lang="en-US" sz="3200" dirty="0" err="1"/>
              <a:t>prcessing</a:t>
            </a:r>
            <a:endParaRPr lang="en-US" sz="3200" dirty="0"/>
          </a:p>
          <a:p>
            <a:r>
              <a:rPr lang="en-US" sz="3200" dirty="0"/>
              <a:t> Metrics – application metrics</a:t>
            </a:r>
          </a:p>
          <a:p>
            <a:r>
              <a:rPr lang="en-US" sz="3200" dirty="0"/>
              <a:t> Google Guava – utilities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Logback</a:t>
            </a:r>
            <a:r>
              <a:rPr lang="en-US" sz="3200" dirty="0"/>
              <a:t> &amp; SLF4J – logging framework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Liquibase</a:t>
            </a:r>
            <a:r>
              <a:rPr lang="en-US" sz="3200" dirty="0"/>
              <a:t> – database migrations</a:t>
            </a:r>
          </a:p>
          <a:p>
            <a:r>
              <a:rPr lang="en-US" sz="3200" dirty="0"/>
              <a:t> JDBI, Hibernate – database access</a:t>
            </a:r>
          </a:p>
          <a:p>
            <a:r>
              <a:rPr lang="en-US" sz="3200" dirty="0"/>
              <a:t> Hibernate Validator – the reference implementation of the Java Bean Validation standard</a:t>
            </a:r>
          </a:p>
          <a:p>
            <a:r>
              <a:rPr lang="en-US" sz="3200" dirty="0" err="1"/>
              <a:t>Joda</a:t>
            </a:r>
            <a:r>
              <a:rPr lang="en-US" sz="3200" dirty="0"/>
              <a:t> Time, </a:t>
            </a:r>
            <a:r>
              <a:rPr lang="en-US" sz="3200" dirty="0" err="1"/>
              <a:t>Freemaker</a:t>
            </a:r>
            <a:r>
              <a:rPr lang="en-US" sz="3200" dirty="0"/>
              <a:t>, Mustache, Jersey Client</a:t>
            </a:r>
          </a:p>
        </p:txBody>
      </p:sp>
      <p:pic>
        <p:nvPicPr>
          <p:cNvPr id="6146" name="Picture 2" descr="Dropwizard">
            <a:extLst>
              <a:ext uri="{FF2B5EF4-FFF2-40B4-BE49-F238E27FC236}">
                <a16:creationId xmlns:a16="http://schemas.microsoft.com/office/drawing/2014/main" id="{CB6F5875-C037-4256-80C2-16EDDEE4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92" y="290587"/>
            <a:ext cx="4669553" cy="445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13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0398-BEB4-4A2A-8098-A640E63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06136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 any number of different </a:t>
            </a:r>
            <a:r>
              <a:rPr lang="en-US" dirty="0" err="1"/>
              <a:t>appenders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72B3A1-D6F8-46B8-B8F5-3DC9F1C0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980" y="1067800"/>
            <a:ext cx="8738755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Permit DEBUG, INFO, WARN and ERROR messages to be logged by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warnings and errors to stderr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WARN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stderr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info, warnings and errors to our apps' main log.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Rolled over daily and retained for 5 days.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INFO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./logs/example.log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./logs/example-%d.log.gz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debug messages, info, warnings and errors to our apps' debug log.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Rolled over hourly and retained for 6 hours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./logs/debug.log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./logs/debug-%d{yyyy-MM-dd-hh}.log.gz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6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0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CCD6-6D24-42F5-9F61-88C265EE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16973"/>
          </a:xfrm>
        </p:spPr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Log format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075BCB-FE9A-42D9-AFDC-9499D665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944" y="1797784"/>
            <a:ext cx="418753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06A3E-2A86-41C8-8F52-AC9B1501552B}"/>
              </a:ext>
            </a:extLst>
          </p:cNvPr>
          <p:cNvSpPr/>
          <p:nvPr/>
        </p:nvSpPr>
        <p:spPr>
          <a:xfrm>
            <a:off x="318655" y="5042928"/>
            <a:ext cx="11873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{"level":"INFO","logger":"io.dropwizard.setup.AdminEnvironment","thread":"main","message":"tasks = \r\n\r\n    POST    /tasks/log-level (</a:t>
            </a:r>
            <a:r>
              <a:rPr lang="en-US" dirty="0" err="1"/>
              <a:t>io.dropwizard.servlets.tasks.LogConfigurationTask</a:t>
            </a:r>
            <a:r>
              <a:rPr lang="en-US" dirty="0"/>
              <a:t>)\r\n    POST    /tasks/</a:t>
            </a:r>
            <a:r>
              <a:rPr lang="en-US" dirty="0" err="1"/>
              <a:t>gc</a:t>
            </a:r>
            <a:r>
              <a:rPr lang="en-US" dirty="0"/>
              <a:t> (</a:t>
            </a:r>
            <a:r>
              <a:rPr lang="en-US" dirty="0" err="1"/>
              <a:t>io.dropwizard.servlets.tasks.GarbageCollectionTask</a:t>
            </a:r>
            <a:r>
              <a:rPr lang="en-US" dirty="0"/>
              <a:t>)\r\n","timestamp":1541062017925}</a:t>
            </a:r>
          </a:p>
          <a:p>
            <a:r>
              <a:rPr lang="en-US" dirty="0"/>
              <a:t>{"level":"INFO","logger":"org.eclipse.jetty.server.handler.ContextHandler","thread":"main","message":"Started i.d.j.MutableServletContextHandler@2b9ecd05{/,</a:t>
            </a:r>
            <a:r>
              <a:rPr lang="en-US" dirty="0" err="1"/>
              <a:t>null,AVAILABLE</a:t>
            </a:r>
            <a:r>
              <a:rPr lang="en-US" dirty="0"/>
              <a:t>}","timestamp":1541062017931}</a:t>
            </a:r>
          </a:p>
        </p:txBody>
      </p:sp>
    </p:spTree>
    <p:extLst>
      <p:ext uri="{BB962C8B-B14F-4D97-AF65-F5344CB8AC3E}">
        <p14:creationId xmlns:p14="http://schemas.microsoft.com/office/powerpoint/2010/main" val="2963308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0E9-4204-4D34-8B05-C343AD47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13955"/>
          </a:xfrm>
        </p:spPr>
        <p:txBody>
          <a:bodyPr/>
          <a:lstStyle/>
          <a:p>
            <a:r>
              <a:rPr lang="en-US" dirty="0"/>
              <a:t>Access log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49F997-F993-4576-AA30-E109CF46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2" y="813955"/>
            <a:ext cx="7090064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rootPath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access-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E83EE-B8B0-4D63-8786-88093AAB6099}"/>
              </a:ext>
            </a:extLst>
          </p:cNvPr>
          <p:cNvSpPr/>
          <p:nvPr/>
        </p:nvSpPr>
        <p:spPr>
          <a:xfrm>
            <a:off x="107372" y="5121173"/>
            <a:ext cx="11977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{"method":"GET","</a:t>
            </a:r>
            <a:r>
              <a:rPr lang="en-US" dirty="0" err="1"/>
              <a:t>userAgent</a:t>
            </a:r>
            <a:r>
              <a:rPr lang="en-US" dirty="0"/>
              <a:t>":"Mozilla/5.0 (Windows NT 10.0; Win64; x64) </a:t>
            </a:r>
            <a:r>
              <a:rPr lang="en-US" dirty="0" err="1"/>
              <a:t>AppleWebKit</a:t>
            </a:r>
            <a:r>
              <a:rPr lang="en-US" dirty="0"/>
              <a:t>/537.36 (KHTML, like Gecko) Chrome/70.0.3538.77 Safari/537.36","uri":"/</a:t>
            </a:r>
            <a:r>
              <a:rPr lang="en-US" dirty="0" err="1"/>
              <a:t>api</a:t>
            </a:r>
            <a:r>
              <a:rPr lang="en-US" dirty="0"/>
              <a:t>/user","requestTime":14,"protocol":"HTTP/1.1","contentLength":22,"remoteAddress":"0:0:0:0:0:0:0:1","timestamp":1541062167713,"status":200}</a:t>
            </a:r>
          </a:p>
        </p:txBody>
      </p:sp>
    </p:spTree>
    <p:extLst>
      <p:ext uri="{BB962C8B-B14F-4D97-AF65-F5344CB8AC3E}">
        <p14:creationId xmlns:p14="http://schemas.microsoft.com/office/powerpoint/2010/main" val="1573674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E5F9-B08E-491E-B0AE-68AC06B0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85355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628D2-7259-4647-9BC0-CA4CFF6EA230}"/>
              </a:ext>
            </a:extLst>
          </p:cNvPr>
          <p:cNvSpPr/>
          <p:nvPr/>
        </p:nvSpPr>
        <p:spPr>
          <a:xfrm>
            <a:off x="0" y="750654"/>
            <a:ext cx="8728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Only log requests that have large bodies </a:t>
            </a:r>
          </a:p>
          <a:p>
            <a:r>
              <a:rPr lang="en-US" dirty="0"/>
              <a:t>• Only log requests that are slow </a:t>
            </a:r>
          </a:p>
          <a:p>
            <a:r>
              <a:rPr lang="en-US" dirty="0"/>
              <a:t>• Only log requests that resulted in a non-2xx status code </a:t>
            </a:r>
          </a:p>
          <a:p>
            <a:r>
              <a:rPr lang="en-US" dirty="0"/>
              <a:t>• Exclude requests that contain sensitive information in the URL </a:t>
            </a:r>
          </a:p>
          <a:p>
            <a:r>
              <a:rPr lang="en-US" dirty="0"/>
              <a:t>• Exclude </a:t>
            </a:r>
            <a:r>
              <a:rPr lang="en-US" dirty="0" err="1"/>
              <a:t>healthcheck</a:t>
            </a:r>
            <a:r>
              <a:rPr lang="en-US" dirty="0"/>
              <a:t> requests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375F15-B96E-46C9-BC3A-0323F69E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36" y="3258074"/>
            <a:ext cx="68060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filterFactories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secret-filter-factory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15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AF69-B2F2-4371-AA08-E8667629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211" y="2700866"/>
            <a:ext cx="5983577" cy="1456267"/>
          </a:xfrm>
        </p:spPr>
        <p:txBody>
          <a:bodyPr/>
          <a:lstStyle/>
          <a:p>
            <a:r>
              <a:rPr lang="en-US" dirty="0" err="1"/>
              <a:t>Dropwizard</a:t>
            </a:r>
            <a:r>
              <a:rPr lang="en-US" dirty="0"/>
              <a:t> validators</a:t>
            </a:r>
          </a:p>
        </p:txBody>
      </p:sp>
    </p:spTree>
    <p:extLst>
      <p:ext uri="{BB962C8B-B14F-4D97-AF65-F5344CB8AC3E}">
        <p14:creationId xmlns:p14="http://schemas.microsoft.com/office/powerpoint/2010/main" val="85595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72911A9-4392-4D31-B85B-5538BACF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" y="563619"/>
            <a:ext cx="44577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validate(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v)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"Got: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v;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1ADCA52-16D8-40B5-ACE6-2FBC6CED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1" y="971688"/>
            <a:ext cx="325581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"query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 may not be empty"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BBB7FB-F339-45B3-9F70-BDF741D2C421}"/>
              </a:ext>
            </a:extLst>
          </p:cNvPr>
          <p:cNvSpPr/>
          <p:nvPr/>
        </p:nvSpPr>
        <p:spPr>
          <a:xfrm>
            <a:off x="4852555" y="610832"/>
            <a:ext cx="1932706" cy="1091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== null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A74BC3D-9B8E-4EAC-B988-A42F2E1A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" y="2544726"/>
            <a:ext cx="44577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@PUT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person(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@Valid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person)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676322D-0777-43EA-99FF-87DC04E8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1" y="2683225"/>
            <a:ext cx="325581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request body may not be null"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825D54-5C75-4FD5-9D7F-0D23F92A5D8E}"/>
              </a:ext>
            </a:extLst>
          </p:cNvPr>
          <p:cNvSpPr/>
          <p:nvPr/>
        </p:nvSpPr>
        <p:spPr>
          <a:xfrm>
            <a:off x="4852555" y="2368604"/>
            <a:ext cx="1932706" cy="99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== null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1E5FAA1-F1F8-4DF7-A139-8A7ED1F0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0" y="3916258"/>
            <a:ext cx="325581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[“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may not be null“]}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57397F-EEF0-4D08-A1FE-937A222D5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" y="3551251"/>
            <a:ext cx="3979718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60BB93F-C19E-4656-89EE-33BB9D94900D}"/>
              </a:ext>
            </a:extLst>
          </p:cNvPr>
          <p:cNvSpPr/>
          <p:nvPr/>
        </p:nvSpPr>
        <p:spPr>
          <a:xfrm>
            <a:off x="4852554" y="3834178"/>
            <a:ext cx="1932706" cy="764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firstName</a:t>
            </a:r>
            <a:r>
              <a:rPr lang="en-US" dirty="0"/>
              <a:t> == null</a:t>
            </a:r>
          </a:p>
        </p:txBody>
      </p:sp>
    </p:spTree>
    <p:extLst>
      <p:ext uri="{BB962C8B-B14F-4D97-AF65-F5344CB8AC3E}">
        <p14:creationId xmlns:p14="http://schemas.microsoft.com/office/powerpoint/2010/main" val="1380969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5C1D-64DB-48F0-BB22-E30071A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89264"/>
          </a:xfrm>
        </p:spPr>
        <p:txBody>
          <a:bodyPr/>
          <a:lstStyle/>
          <a:p>
            <a:r>
              <a:rPr lang="en-US" dirty="0"/>
              <a:t>constrains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1367B8-55AC-40D3-BCC0-579A0388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9" y="709022"/>
            <a:ext cx="4436918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"/max"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max(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@QueryParam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@Max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Integer m)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B4BC0B-C839-440D-A644-D38AEC9F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9" y="1925034"/>
            <a:ext cx="4436918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@Valid 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BeanParam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MyBeanParams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params.getField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MyBeanParams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field)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nullToEmpty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(field).trim();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9F7018-4B68-4820-ABD9-6EFCC6F74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4719913"/>
            <a:ext cx="8603673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"oneof"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oneOf(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@QueryParam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@OneOf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 {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ignoreCase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ignoreWhitespace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in)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4F782D6-A983-4886-9E9A-ED80C9AE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5855237"/>
            <a:ext cx="8603673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len(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@QueryParam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@Length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(max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len)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85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B7F2-B54E-447A-9463-A84A5586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395" y="3148445"/>
            <a:ext cx="3647209" cy="5611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Dropwizard</a:t>
            </a:r>
            <a:r>
              <a:rPr lang="en-US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401860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D49-5AA9-4A80-9AAC-D131CC8B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872836"/>
          </a:xfrm>
        </p:spPr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D86C4B6-34BD-4B1C-81E9-1E484EB274C2}"/>
              </a:ext>
            </a:extLst>
          </p:cNvPr>
          <p:cNvSpPr/>
          <p:nvPr/>
        </p:nvSpPr>
        <p:spPr>
          <a:xfrm>
            <a:off x="5060660" y="1171348"/>
            <a:ext cx="426028" cy="617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F06D3-5CAE-42D2-AB25-8EF036965C59}"/>
              </a:ext>
            </a:extLst>
          </p:cNvPr>
          <p:cNvSpPr txBox="1"/>
          <p:nvPr/>
        </p:nvSpPr>
        <p:spPr>
          <a:xfrm>
            <a:off x="3321038" y="607414"/>
            <a:ext cx="437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up$ java –jar app.java server </a:t>
            </a:r>
            <a:r>
              <a:rPr lang="en-US" dirty="0" err="1"/>
              <a:t>config.yml</a:t>
            </a:r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CAFACF4-183E-4D0B-BD00-F41D2AC9EA39}"/>
              </a:ext>
            </a:extLst>
          </p:cNvPr>
          <p:cNvSpPr/>
          <p:nvPr/>
        </p:nvSpPr>
        <p:spPr>
          <a:xfrm>
            <a:off x="4442401" y="1789152"/>
            <a:ext cx="1662546" cy="126769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E26A3-A61D-4D47-9C4E-D3CD8F898C43}"/>
              </a:ext>
            </a:extLst>
          </p:cNvPr>
          <p:cNvSpPr txBox="1"/>
          <p:nvPr/>
        </p:nvSpPr>
        <p:spPr>
          <a:xfrm>
            <a:off x="4661840" y="2099832"/>
            <a:ext cx="122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Jetty HTTP 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907FF4E-BD3C-4866-82AF-56B42A157E6D}"/>
              </a:ext>
            </a:extLst>
          </p:cNvPr>
          <p:cNvSpPr/>
          <p:nvPr/>
        </p:nvSpPr>
        <p:spPr>
          <a:xfrm rot="2300556">
            <a:off x="3932248" y="2937852"/>
            <a:ext cx="476263" cy="98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BEB9691-5667-446E-BF74-21AF04FC9984}"/>
              </a:ext>
            </a:extLst>
          </p:cNvPr>
          <p:cNvSpPr/>
          <p:nvPr/>
        </p:nvSpPr>
        <p:spPr>
          <a:xfrm rot="19031105">
            <a:off x="6233659" y="2927034"/>
            <a:ext cx="476263" cy="98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9CDB1-1E6F-4178-8FB0-ACD2438B653B}"/>
              </a:ext>
            </a:extLst>
          </p:cNvPr>
          <p:cNvSpPr txBox="1"/>
          <p:nvPr/>
        </p:nvSpPr>
        <p:spPr>
          <a:xfrm>
            <a:off x="2355514" y="2917693"/>
            <a:ext cx="169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B5FBA-A3AA-43CD-BEC8-556CA6711FEC}"/>
              </a:ext>
            </a:extLst>
          </p:cNvPr>
          <p:cNvSpPr txBox="1"/>
          <p:nvPr/>
        </p:nvSpPr>
        <p:spPr>
          <a:xfrm>
            <a:off x="6780282" y="294058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port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E9AE9EBF-D045-4A56-BD02-E4C66E867EA1}"/>
              </a:ext>
            </a:extLst>
          </p:cNvPr>
          <p:cNvSpPr/>
          <p:nvPr/>
        </p:nvSpPr>
        <p:spPr>
          <a:xfrm>
            <a:off x="2593674" y="3940308"/>
            <a:ext cx="1662546" cy="16729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HttpServlet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Controllers scan,</a:t>
            </a:r>
            <a:br>
              <a:rPr lang="en-US" dirty="0"/>
            </a:br>
            <a:r>
              <a:rPr lang="en-US" dirty="0"/>
              <a:t>providers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12ABBB89-C598-4C25-8F7E-6C74905CDDBE}"/>
              </a:ext>
            </a:extLst>
          </p:cNvPr>
          <p:cNvSpPr/>
          <p:nvPr/>
        </p:nvSpPr>
        <p:spPr>
          <a:xfrm>
            <a:off x="5963307" y="3898199"/>
            <a:ext cx="1861047" cy="16729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AdminServlet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Healthchecks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Metrics,</a:t>
            </a:r>
          </a:p>
          <a:p>
            <a:pPr algn="ctr"/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58917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C750-5A0B-4681-B013-19FB79B8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687" y="2895600"/>
            <a:ext cx="3109913" cy="145626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09267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9BED-1CC8-42FB-8061-D132135C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7C65A-39D0-4C1C-BA13-F072F606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2" y="84050"/>
            <a:ext cx="10933611" cy="6466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83D44E-3958-4B69-9715-618404FE00A3}"/>
              </a:ext>
            </a:extLst>
          </p:cNvPr>
          <p:cNvSpPr/>
          <p:nvPr/>
        </p:nvSpPr>
        <p:spPr>
          <a:xfrm>
            <a:off x="140516" y="6550404"/>
            <a:ext cx="11654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https://www.techempower.com/benchmarks/#section=data-r9&amp;hw=ph&amp;test=json&amp;l=hra0e7</a:t>
            </a:r>
          </a:p>
        </p:txBody>
      </p:sp>
    </p:spTree>
    <p:extLst>
      <p:ext uri="{BB962C8B-B14F-4D97-AF65-F5344CB8AC3E}">
        <p14:creationId xmlns:p14="http://schemas.microsoft.com/office/powerpoint/2010/main" val="15462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9D82-585E-4350-ABFD-F46709CC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9E9D1-EB86-4399-8F5D-3E072DB5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0" y="127087"/>
            <a:ext cx="11994899" cy="3742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5224EB-2A2C-4572-B025-03BE99EFFC86}"/>
              </a:ext>
            </a:extLst>
          </p:cNvPr>
          <p:cNvSpPr/>
          <p:nvPr/>
        </p:nvSpPr>
        <p:spPr>
          <a:xfrm>
            <a:off x="0" y="6361581"/>
            <a:ext cx="11994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https://www.techempower.com/benchmarks/#section=data-r9&amp;hw=ph&amp;test=db&amp;l=hra0e7&amp;f=2ups-35s-0-0-0-0-0-0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296299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1954-D573-45CC-8DB3-1E1CA045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7216A-AC77-42DF-98CB-F768ECAC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0" y="0"/>
            <a:ext cx="11961419" cy="56912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3764E7-904F-4FF5-910D-A842146F0134}"/>
              </a:ext>
            </a:extLst>
          </p:cNvPr>
          <p:cNvSpPr/>
          <p:nvPr/>
        </p:nvSpPr>
        <p:spPr>
          <a:xfrm>
            <a:off x="115290" y="6488668"/>
            <a:ext cx="11501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https://www.techempower.com/benchmarks/#section=data-r9&amp;hw=ph&amp;test=query&amp;l=hra0e7&amp;f=2ups-35s-0-0-0-0-0-0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182205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46B-354E-43B0-857B-C6A951F6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2700866"/>
            <a:ext cx="3428999" cy="1456267"/>
          </a:xfrm>
        </p:spPr>
        <p:txBody>
          <a:bodyPr/>
          <a:lstStyle/>
          <a:p>
            <a:r>
              <a:rPr lang="en-US" dirty="0"/>
              <a:t>How to start?</a:t>
            </a:r>
          </a:p>
        </p:txBody>
      </p:sp>
    </p:spTree>
    <p:extLst>
      <p:ext uri="{BB962C8B-B14F-4D97-AF65-F5344CB8AC3E}">
        <p14:creationId xmlns:p14="http://schemas.microsoft.com/office/powerpoint/2010/main" val="1419779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1020</TotalTime>
  <Words>1291</Words>
  <Application>Microsoft Office PowerPoint</Application>
  <PresentationFormat>Widescreen</PresentationFormat>
  <Paragraphs>178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Noto Serif</vt:lpstr>
      <vt:lpstr>Panic Sans</vt:lpstr>
      <vt:lpstr>Celestial</vt:lpstr>
      <vt:lpstr>dropwizard</vt:lpstr>
      <vt:lpstr>Dropwizard is a Java framework for developing high-performance, RESTful web services.</vt:lpstr>
      <vt:lpstr>Dropwizard Core </vt:lpstr>
      <vt:lpstr>Bootstrap</vt:lpstr>
      <vt:lpstr>Performance</vt:lpstr>
      <vt:lpstr>PowerPoint Presentation</vt:lpstr>
      <vt:lpstr>PowerPoint Presentation</vt:lpstr>
      <vt:lpstr>PowerPoint Presentation</vt:lpstr>
      <vt:lpstr>How to start?</vt:lpstr>
      <vt:lpstr>Project organization</vt:lpstr>
      <vt:lpstr>Configuration class and Config mapping - These parameters are specified in a YAML configuration file which is deserialized to an instance of your application’s configuration class and validated.</vt:lpstr>
      <vt:lpstr>Application class</vt:lpstr>
      <vt:lpstr>Application class - bundles</vt:lpstr>
      <vt:lpstr>Initialize – add a migration bundle</vt:lpstr>
      <vt:lpstr>Liquibase migration </vt:lpstr>
      <vt:lpstr>Application class – environment</vt:lpstr>
      <vt:lpstr>Health checks</vt:lpstr>
      <vt:lpstr>Representation (Pojo)</vt:lpstr>
      <vt:lpstr>Representation (advanced json)</vt:lpstr>
      <vt:lpstr>DAO (Hibernate)                                                                 </vt:lpstr>
      <vt:lpstr>Resource classes (controller)</vt:lpstr>
      <vt:lpstr>Resources (controllers) – Error handling</vt:lpstr>
      <vt:lpstr>Resources (controllers) – Jersey filters</vt:lpstr>
      <vt:lpstr>Deployment</vt:lpstr>
      <vt:lpstr>Application checking</vt:lpstr>
      <vt:lpstr>Other feature</vt:lpstr>
      <vt:lpstr>Logging</vt:lpstr>
      <vt:lpstr>Console logging</vt:lpstr>
      <vt:lpstr>Syslog logging</vt:lpstr>
      <vt:lpstr>Combine any number of different appenders</vt:lpstr>
      <vt:lpstr>Json Log format</vt:lpstr>
      <vt:lpstr>Access log</vt:lpstr>
      <vt:lpstr>Logging filters</vt:lpstr>
      <vt:lpstr>Dropwizard validators</vt:lpstr>
      <vt:lpstr>PowerPoint Presentation</vt:lpstr>
      <vt:lpstr>constrains</vt:lpstr>
      <vt:lpstr>Dropwizard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Ashirbakiev, Renat</dc:creator>
  <cp:lastModifiedBy>Ashirbakiev, Renat</cp:lastModifiedBy>
  <cp:revision>55</cp:revision>
  <dcterms:created xsi:type="dcterms:W3CDTF">2018-10-29T12:25:05Z</dcterms:created>
  <dcterms:modified xsi:type="dcterms:W3CDTF">2018-11-01T14:39:12Z</dcterms:modified>
</cp:coreProperties>
</file>