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9" r:id="rId5"/>
    <p:sldId id="276" r:id="rId6"/>
    <p:sldId id="264" r:id="rId7"/>
    <p:sldId id="260" r:id="rId8"/>
    <p:sldId id="261" r:id="rId9"/>
    <p:sldId id="262" r:id="rId10"/>
    <p:sldId id="263" r:id="rId11"/>
    <p:sldId id="265" r:id="rId12"/>
    <p:sldId id="257" r:id="rId13"/>
    <p:sldId id="304" r:id="rId14"/>
    <p:sldId id="267" r:id="rId15"/>
    <p:sldId id="268" r:id="rId16"/>
    <p:sldId id="269" r:id="rId17"/>
    <p:sldId id="270" r:id="rId18"/>
    <p:sldId id="271" r:id="rId19"/>
    <p:sldId id="305" r:id="rId20"/>
    <p:sldId id="272" r:id="rId21"/>
    <p:sldId id="273" r:id="rId22"/>
    <p:sldId id="287" r:id="rId23"/>
    <p:sldId id="274" r:id="rId24"/>
    <p:sldId id="275" r:id="rId25"/>
    <p:sldId id="286" r:id="rId26"/>
    <p:sldId id="306" r:id="rId27"/>
    <p:sldId id="288" r:id="rId28"/>
    <p:sldId id="307" r:id="rId29"/>
    <p:sldId id="311" r:id="rId30"/>
    <p:sldId id="291" r:id="rId31"/>
    <p:sldId id="292" r:id="rId32"/>
    <p:sldId id="296" r:id="rId33"/>
    <p:sldId id="308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309" r:id="rId44"/>
    <p:sldId id="293" r:id="rId45"/>
    <p:sldId id="310" r:id="rId46"/>
    <p:sldId id="294" r:id="rId47"/>
    <p:sldId id="295" r:id="rId48"/>
    <p:sldId id="297" r:id="rId49"/>
    <p:sldId id="298" r:id="rId50"/>
    <p:sldId id="312" r:id="rId51"/>
    <p:sldId id="299" r:id="rId52"/>
    <p:sldId id="301" r:id="rId53"/>
    <p:sldId id="313" r:id="rId54"/>
    <p:sldId id="300" r:id="rId55"/>
    <p:sldId id="302" r:id="rId56"/>
    <p:sldId id="30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088" y="1964267"/>
            <a:ext cx="8484037" cy="2421464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and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78305" cy="53130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92" y="612764"/>
            <a:ext cx="11702642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2" y="1643698"/>
            <a:ext cx="490029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endParaRPr kumimoji="0" lang="ru-RU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55C9-290E-442A-8CC8-94461030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"/>
            <a:ext cx="10131425" cy="657160"/>
          </a:xfrm>
        </p:spPr>
        <p:txBody>
          <a:bodyPr/>
          <a:lstStyle/>
          <a:p>
            <a:r>
              <a:rPr lang="en-US" dirty="0"/>
              <a:t>Spring 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638E0-824E-4B17-BBDD-670F53CC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1503905"/>
            <a:ext cx="33440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test@hp.com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thread-pool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539A01-D88C-4750-8E54-25237F58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34" y="250144"/>
            <a:ext cx="575764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classpath:my.properties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"${thread-pool}"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"${email}"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C9AFED-68F6-4F0C-A2BB-87DEE6079E7A}"/>
              </a:ext>
            </a:extLst>
          </p:cNvPr>
          <p:cNvSpPr/>
          <p:nvPr/>
        </p:nvSpPr>
        <p:spPr>
          <a:xfrm>
            <a:off x="4078288" y="1590824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893037-26F3-45CB-AB50-08AD0DD3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3" y="4313294"/>
            <a:ext cx="334409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test-YAML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www.abc.test.com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www.xyz.test.com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9E1021-B63A-4E1D-9B91-0EDA7E3567AD}"/>
              </a:ext>
            </a:extLst>
          </p:cNvPr>
          <p:cNvSpPr/>
          <p:nvPr/>
        </p:nvSpPr>
        <p:spPr>
          <a:xfrm>
            <a:off x="4078288" y="5177339"/>
            <a:ext cx="1410788" cy="6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1B9547F-29DF-41B0-B3C0-AED4A6B6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34" y="3125624"/>
            <a:ext cx="57576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EnableConfigurationProperties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ConfigurationProperties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classpath:yml.properties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standard getters and setters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8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66" y="862479"/>
            <a:ext cx="767916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1976369" y="1321552"/>
            <a:ext cx="84656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Bundles is re-usable functionality</a:t>
            </a:r>
          </a:p>
          <a:p>
            <a:r>
              <a:rPr lang="en-US" sz="48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4800" dirty="0"/>
              <a:t>Assets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6" y="1990172"/>
            <a:ext cx="11865847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20" y="769163"/>
            <a:ext cx="858330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585785" y="6270223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1" y="833468"/>
            <a:ext cx="1134375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0E7F-6BE6-400E-98D3-57D91044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26"/>
            <a:ext cx="10131425" cy="587829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application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2BE2CB-438C-4B96-97C9-9C94C5AB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919873"/>
            <a:ext cx="1196222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BoottApplication.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CF2082-3EC3-44F0-A983-35DB4EAC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7" y="3268444"/>
            <a:ext cx="1196222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spring.liquibase.change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classpath:db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/liquibase-changelog.xml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83618-896F-442B-829B-25DEC16B07F0}"/>
              </a:ext>
            </a:extLst>
          </p:cNvPr>
          <p:cNvSpPr txBox="1"/>
          <p:nvPr/>
        </p:nvSpPr>
        <p:spPr>
          <a:xfrm>
            <a:off x="114888" y="2661685"/>
            <a:ext cx="148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Migration: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5FF00A-8376-4045-B5BD-38BFDD82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8" y="4367647"/>
            <a:ext cx="1196222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appcenter?useLegacyDatetimeCode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false&amp;serverTimezone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=UTC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qweQWE123!@#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75D5D-5A53-4EB5-ABC5-404F0787B492}"/>
              </a:ext>
            </a:extLst>
          </p:cNvPr>
          <p:cNvSpPr txBox="1"/>
          <p:nvPr/>
        </p:nvSpPr>
        <p:spPr>
          <a:xfrm>
            <a:off x="114888" y="3905982"/>
            <a:ext cx="246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Database settings:</a:t>
            </a:r>
          </a:p>
        </p:txBody>
      </p:sp>
    </p:spTree>
    <p:extLst>
      <p:ext uri="{BB962C8B-B14F-4D97-AF65-F5344CB8AC3E}">
        <p14:creationId xmlns:p14="http://schemas.microsoft.com/office/powerpoint/2010/main" val="3654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35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1" y="1548936"/>
            <a:ext cx="1161389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055" y="913213"/>
            <a:ext cx="6536501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7034645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67" y="2390838"/>
            <a:ext cx="392604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4DBF7-206C-44BF-A309-DB44248A4401}"/>
              </a:ext>
            </a:extLst>
          </p:cNvPr>
          <p:cNvSpPr/>
          <p:nvPr/>
        </p:nvSpPr>
        <p:spPr>
          <a:xfrm>
            <a:off x="6831879" y="3331171"/>
            <a:ext cx="5178136" cy="28934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7555D1-363A-4A9E-99F3-7EB67FD7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096" y="4696056"/>
            <a:ext cx="486255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&lt;People, Integer&gt;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D1C3F-9563-43EC-AF33-A0A06570748A}"/>
              </a:ext>
            </a:extLst>
          </p:cNvPr>
          <p:cNvSpPr txBox="1"/>
          <p:nvPr/>
        </p:nvSpPr>
        <p:spPr>
          <a:xfrm>
            <a:off x="7691954" y="3593104"/>
            <a:ext cx="3030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9" y="2146435"/>
            <a:ext cx="116690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6" y="2228231"/>
            <a:ext cx="108154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"X-YOU-SILLY"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7" y="6248823"/>
            <a:ext cx="108154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E85D-7E4A-4CA4-BE52-09EC6824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7497"/>
          </a:xfrm>
        </p:spPr>
        <p:txBody>
          <a:bodyPr/>
          <a:lstStyle/>
          <a:p>
            <a:r>
              <a:rPr lang="en-US" dirty="0"/>
              <a:t>Spring error handling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F4AD0A-A0AB-4054-9765-7CCC3E75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" y="1914998"/>
            <a:ext cx="108813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ControllerAdvice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handleIllegalArgumentException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"Illegal argument"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06402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5927D-7839-4CFA-8CA0-B852E6EC0623}"/>
              </a:ext>
            </a:extLst>
          </p:cNvPr>
          <p:cNvSpPr txBox="1"/>
          <p:nvPr/>
        </p:nvSpPr>
        <p:spPr>
          <a:xfrm>
            <a:off x="0" y="4604090"/>
            <a:ext cx="669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create filters is by creating servlet filters.</a:t>
            </a:r>
          </a:p>
          <a:p>
            <a:endParaRPr lang="en-US" dirty="0"/>
          </a:p>
          <a:p>
            <a:r>
              <a:rPr lang="en-US" dirty="0"/>
              <a:t>Special annotation should be used in order to filter specific endpoints.</a:t>
            </a:r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F55E-7D98-42CE-9952-DDBE9181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filter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9BFF59-45D7-4AAE-B186-E527BABE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627017"/>
            <a:ext cx="119263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chain)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request;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response;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Request  {} :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chain.doFilter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(request, response);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"Logging Response :{}"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res.getContentType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F44C2-4521-44DD-B8FE-3D15FD19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2" y="4753671"/>
            <a:ext cx="1192638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@Bean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FilterRegistrationBean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&lt;&gt;();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registrationBean.setFilter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RequestResponseLoggingFilter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registrationBean.addUrlPatterns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"/users/*"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registrationBean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  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E0EDB-4497-4319-8C59-73B43368F535}"/>
              </a:ext>
            </a:extLst>
          </p:cNvPr>
          <p:cNvSpPr txBox="1"/>
          <p:nvPr/>
        </p:nvSpPr>
        <p:spPr>
          <a:xfrm>
            <a:off x="143692" y="4275393"/>
            <a:ext cx="429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for group of endpoints</a:t>
            </a:r>
          </a:p>
        </p:txBody>
      </p:sp>
    </p:spTree>
    <p:extLst>
      <p:ext uri="{BB962C8B-B14F-4D97-AF65-F5344CB8AC3E}">
        <p14:creationId xmlns:p14="http://schemas.microsoft.com/office/powerpoint/2010/main" val="96975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8B8D-70D6-41B1-8918-3CB06CD9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548" y="2700866"/>
            <a:ext cx="2434904" cy="145626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6821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3" y="139586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72911A9-4392-4D31-B85B-5538BACF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632408"/>
            <a:ext cx="44577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validate(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v)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ADCA52-16D8-40B5-ACE6-2FBC6CE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9716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may not be empty"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BBB7FB-F339-45B3-9F70-BDF741D2C421}"/>
              </a:ext>
            </a:extLst>
          </p:cNvPr>
          <p:cNvSpPr/>
          <p:nvPr/>
        </p:nvSpPr>
        <p:spPr>
          <a:xfrm>
            <a:off x="4852555" y="610832"/>
            <a:ext cx="1932706" cy="10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== null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74BC3D-9B8E-4EAC-B988-A42F2E1A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2592580"/>
            <a:ext cx="44577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@PUT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@Valid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676322D-0777-43EA-99FF-87DC04E8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303187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request body may not be null"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825D54-5C75-4FD5-9D7F-0D23F92A5D8E}"/>
              </a:ext>
            </a:extLst>
          </p:cNvPr>
          <p:cNvSpPr/>
          <p:nvPr/>
        </p:nvSpPr>
        <p:spPr>
          <a:xfrm>
            <a:off x="4748052" y="2717257"/>
            <a:ext cx="1932706" cy="9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== null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E5FAA1-F1F8-4DF7-A139-8A7ED1F0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56380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may not be null“]}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57397F-EEF0-4D08-A1FE-937A222D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7" y="3951789"/>
            <a:ext cx="445769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BB93F-C19E-4656-89EE-33BB9D94900D}"/>
              </a:ext>
            </a:extLst>
          </p:cNvPr>
          <p:cNvSpPr/>
          <p:nvPr/>
        </p:nvSpPr>
        <p:spPr>
          <a:xfrm>
            <a:off x="4852555" y="5398340"/>
            <a:ext cx="2044634" cy="84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r>
              <a:rPr lang="en-US" dirty="0"/>
              <a:t> == null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AEB7AD-DF32-423A-B956-B3A86312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validators</a:t>
            </a:r>
          </a:p>
        </p:txBody>
      </p:sp>
    </p:spTree>
    <p:extLst>
      <p:ext uri="{BB962C8B-B14F-4D97-AF65-F5344CB8AC3E}">
        <p14:creationId xmlns:p14="http://schemas.microsoft.com/office/powerpoint/2010/main" val="138096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C1D-64DB-48F0-BB22-E30071A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739"/>
            <a:ext cx="10131425" cy="689264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Constrains</a:t>
            </a:r>
            <a:br>
              <a:rPr lang="en-US" dirty="0"/>
            </a:br>
            <a:r>
              <a:rPr lang="en-US" dirty="0"/>
              <a:t> (validations)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1367B8-55AC-40D3-BCC0-579A0388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505572"/>
            <a:ext cx="462484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max(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Integer m)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4BC0B-C839-440D-A644-D38AEC9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496371"/>
            <a:ext cx="7228709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 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field)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nullToEmpty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(field).trim();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9F7018-4B68-4820-ABD9-6EFCC6F7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4903648"/>
            <a:ext cx="119841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ignoreWhitespace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in)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F782D6-A983-4886-9E9A-ED80C9AE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1" y="3204805"/>
            <a:ext cx="459872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8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86A-399F-4C01-BD36-DE58C50F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5108"/>
          </a:xfrm>
        </p:spPr>
        <p:txBody>
          <a:bodyPr/>
          <a:lstStyle/>
          <a:p>
            <a:r>
              <a:rPr lang="en-US" dirty="0"/>
              <a:t>Annotations in representation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0FC50-516E-4F1C-BB38-3EA533F6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832238"/>
            <a:ext cx="623028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@Pattern(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".+@.+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.[a-z]+"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1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087-26B7-4DB8-A544-BF23C724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validators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D57B3-D3C6-495A-8EE1-6E481671A35E}"/>
              </a:ext>
            </a:extLst>
          </p:cNvPr>
          <p:cNvSpPr/>
          <p:nvPr/>
        </p:nvSpPr>
        <p:spPr>
          <a:xfrm>
            <a:off x="149539" y="612844"/>
            <a:ext cx="2098766" cy="56323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erriweather"/>
              </a:rPr>
              <a:t>Spring: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DecimalMax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DecimalMin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FutureOrPresent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NegativeOrZero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NotBlank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NotEmpty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NotNull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PastOrPresent</a:t>
            </a:r>
            <a:endParaRPr lang="en-US" dirty="0">
              <a:latin typeface="Merriweath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rriweather"/>
              </a:rPr>
              <a:t>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Merriweather"/>
              </a:rPr>
              <a:t>PositiveOrZero</a:t>
            </a:r>
            <a:endParaRPr lang="en-US" b="0" i="0" dirty="0">
              <a:effectLst/>
              <a:latin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DC8D-54D1-4228-8973-3E55ECBEDB31}"/>
              </a:ext>
            </a:extLst>
          </p:cNvPr>
          <p:cNvSpPr/>
          <p:nvPr/>
        </p:nvSpPr>
        <p:spPr>
          <a:xfrm>
            <a:off x="4566949" y="10556"/>
            <a:ext cx="7625051" cy="67403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Hibernate:</a:t>
            </a:r>
          </a:p>
          <a:p>
            <a:r>
              <a:rPr lang="en-US" dirty="0"/>
              <a:t>@</a:t>
            </a:r>
            <a:r>
              <a:rPr lang="en-US" dirty="0" err="1"/>
              <a:t>AssertFalse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AssertTrue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DecimalMax</a:t>
            </a:r>
            <a:r>
              <a:rPr lang="en-US" dirty="0"/>
              <a:t>(value=,inclusive=)</a:t>
            </a:r>
          </a:p>
          <a:p>
            <a:r>
              <a:rPr lang="en-US" dirty="0"/>
              <a:t>@</a:t>
            </a:r>
            <a:r>
              <a:rPr lang="en-US" dirty="0" err="1"/>
              <a:t>DecimalMin</a:t>
            </a:r>
            <a:r>
              <a:rPr lang="en-US" dirty="0"/>
              <a:t>(value=,inclusive=)</a:t>
            </a:r>
          </a:p>
          <a:p>
            <a:r>
              <a:rPr lang="en-US" dirty="0"/>
              <a:t>@Digits(integer=,fraction=)</a:t>
            </a:r>
          </a:p>
          <a:p>
            <a:r>
              <a:rPr lang="en-US" dirty="0"/>
              <a:t>@Future</a:t>
            </a:r>
          </a:p>
          <a:p>
            <a:r>
              <a:rPr lang="en-US" dirty="0"/>
              <a:t>@Max(value=)</a:t>
            </a:r>
          </a:p>
          <a:p>
            <a:r>
              <a:rPr lang="en-US" dirty="0"/>
              <a:t>@Min(value=)</a:t>
            </a:r>
          </a:p>
          <a:p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r>
              <a:rPr lang="en-US" dirty="0"/>
              <a:t>@Null</a:t>
            </a:r>
          </a:p>
          <a:p>
            <a:r>
              <a:rPr lang="en-US" dirty="0"/>
              <a:t>@Past</a:t>
            </a:r>
          </a:p>
          <a:p>
            <a:r>
              <a:rPr lang="en-US" dirty="0"/>
              <a:t>@Pattern(regex=,flag=)</a:t>
            </a:r>
          </a:p>
          <a:p>
            <a:r>
              <a:rPr lang="en-US" dirty="0"/>
              <a:t>@Size(min=, max=)</a:t>
            </a:r>
          </a:p>
          <a:p>
            <a:r>
              <a:rPr lang="en-US" dirty="0"/>
              <a:t>@Valid</a:t>
            </a:r>
          </a:p>
          <a:p>
            <a:r>
              <a:rPr lang="en-US" dirty="0"/>
              <a:t>@</a:t>
            </a:r>
            <a:r>
              <a:rPr lang="en-US" dirty="0" err="1"/>
              <a:t>CreditCardNumber</a:t>
            </a:r>
            <a:r>
              <a:rPr lang="en-US" dirty="0"/>
              <a:t>(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@EAN</a:t>
            </a:r>
          </a:p>
          <a:p>
            <a:r>
              <a:rPr lang="en-US" dirty="0"/>
              <a:t>@Email</a:t>
            </a:r>
          </a:p>
          <a:p>
            <a:r>
              <a:rPr lang="en-US" dirty="0"/>
              <a:t>@Length(min=,max=)</a:t>
            </a:r>
          </a:p>
          <a:p>
            <a:r>
              <a:rPr lang="en-US" dirty="0"/>
              <a:t>@</a:t>
            </a:r>
            <a:r>
              <a:rPr lang="en-US" dirty="0" err="1"/>
              <a:t>LuhnCheck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r>
              <a:rPr lang="en-US" dirty="0"/>
              <a:t>@Mod10Check(multiplier=,weight=,</a:t>
            </a:r>
            <a:r>
              <a:rPr lang="en-US" dirty="0" err="1"/>
              <a:t>startIndex</a:t>
            </a:r>
            <a:r>
              <a:rPr lang="en-US" dirty="0"/>
              <a:t>=,</a:t>
            </a:r>
            <a:r>
              <a:rPr lang="en-US" dirty="0" err="1"/>
              <a:t>endIndex</a:t>
            </a:r>
            <a:r>
              <a:rPr lang="en-US" dirty="0"/>
              <a:t>=,</a:t>
            </a:r>
            <a:r>
              <a:rPr lang="en-US" dirty="0" err="1"/>
              <a:t>checkDigitIndex</a:t>
            </a:r>
            <a:r>
              <a:rPr lang="en-US" dirty="0"/>
              <a:t>=,</a:t>
            </a:r>
            <a:r>
              <a:rPr lang="en-US" dirty="0" err="1"/>
              <a:t>ignoreNonDigitCharacters</a:t>
            </a:r>
            <a:r>
              <a:rPr lang="en-US" dirty="0"/>
              <a:t>=)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D6228-F394-40EA-A3FF-8886D2D0C9D8}"/>
              </a:ext>
            </a:extLst>
          </p:cNvPr>
          <p:cNvSpPr/>
          <p:nvPr/>
        </p:nvSpPr>
        <p:spPr>
          <a:xfrm>
            <a:off x="2397844" y="631371"/>
            <a:ext cx="209876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:</a:t>
            </a:r>
          </a:p>
          <a:p>
            <a:r>
              <a:rPr lang="en-US" dirty="0" err="1"/>
              <a:t>SizeRange</a:t>
            </a:r>
            <a:endParaRPr lang="en-US" dirty="0"/>
          </a:p>
          <a:p>
            <a:r>
              <a:rPr lang="en-US" dirty="0" err="1"/>
              <a:t>PortRange</a:t>
            </a:r>
            <a:endParaRPr lang="en-US" dirty="0"/>
          </a:p>
          <a:p>
            <a:r>
              <a:rPr lang="en-US" dirty="0" err="1"/>
              <a:t>OneOf</a:t>
            </a:r>
            <a:endParaRPr lang="en-US" dirty="0"/>
          </a:p>
          <a:p>
            <a:r>
              <a:rPr lang="en-US" dirty="0" err="1"/>
              <a:t>MixSize</a:t>
            </a:r>
            <a:endParaRPr lang="en-US" dirty="0"/>
          </a:p>
          <a:p>
            <a:r>
              <a:rPr lang="en-US" dirty="0" err="1"/>
              <a:t>MinDuration</a:t>
            </a:r>
            <a:endParaRPr lang="en-US" dirty="0"/>
          </a:p>
          <a:p>
            <a:r>
              <a:rPr lang="en-US" dirty="0" err="1"/>
              <a:t>MaxSize</a:t>
            </a:r>
            <a:endParaRPr lang="en-US" dirty="0"/>
          </a:p>
          <a:p>
            <a:r>
              <a:rPr lang="en-US" dirty="0" err="1"/>
              <a:t>MaxDuration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EE13E-28C2-45D2-8769-341E8FF4CEE0}"/>
              </a:ext>
            </a:extLst>
          </p:cNvPr>
          <p:cNvSpPr txBox="1"/>
          <p:nvPr/>
        </p:nvSpPr>
        <p:spPr>
          <a:xfrm>
            <a:off x="2397844" y="4730094"/>
            <a:ext cx="2169105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NotBlank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r>
              <a:rPr lang="en-US" dirty="0"/>
              <a:t>@Range(min=,max=)</a:t>
            </a:r>
          </a:p>
          <a:p>
            <a:r>
              <a:rPr lang="en-US" dirty="0"/>
              <a:t>@</a:t>
            </a:r>
            <a:r>
              <a:rPr lang="en-US" dirty="0" err="1"/>
              <a:t>SafeHtml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ScriptAssert</a:t>
            </a:r>
            <a:endParaRPr lang="en-US" dirty="0"/>
          </a:p>
          <a:p>
            <a:r>
              <a:rPr lang="en-US" dirty="0"/>
              <a:t>@URL</a:t>
            </a:r>
          </a:p>
          <a:p>
            <a:r>
              <a:rPr lang="en-US" dirty="0"/>
              <a:t>@Mod11Check</a:t>
            </a:r>
          </a:p>
        </p:txBody>
      </p:sp>
    </p:spTree>
    <p:extLst>
      <p:ext uri="{BB962C8B-B14F-4D97-AF65-F5344CB8AC3E}">
        <p14:creationId xmlns:p14="http://schemas.microsoft.com/office/powerpoint/2010/main" val="3324790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239231" y="317625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1" y="571501"/>
            <a:ext cx="3226192" cy="218015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6C21DB1-9B4B-476C-8EBD-2BB2209A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490" y="571501"/>
            <a:ext cx="7772398" cy="60016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 actuators: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http://localhost:8081/actuator/auditevents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http://localhost:8081/actuator/beans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http://localhost:8081/actuator/caches/{cache}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http://localhost:8081/actuator/caches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http://localhost:8081/actuator/health/{component}/{instance}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http://localhost:8081/actuator/health/{component}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http://localhost:8081/actuator/conditions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http://localhost:8081/actuator/configprops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http://localhost:8081/actuator/env/{toMatch}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http://localhost:8081/actuator/info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http://localhost:8081/actuator/liquibase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http://localhost:8081/actuator/loggers/{name}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http://localhost:8081/actuator/heapdump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http://localhost:8081/actuator/threaddump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http://localhost:8081/actuator/metrics/{requiredMetricName}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http://localhost:8081/actuator/metrics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http://localhost:8081/actuator/scheduledtasks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http://localhost:8081/actuator/httptrace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http://localhost:8081/actuator/mappings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</a:p>
          <a:p>
            <a:r>
              <a:rPr lang="en-US" dirty="0"/>
              <a:t>8. </a:t>
            </a:r>
            <a:r>
              <a:rPr lang="en-US" b="1" dirty="0" err="1"/>
              <a:t>Dropwizard</a:t>
            </a:r>
            <a:r>
              <a:rPr lang="en-US" b="1" dirty="0"/>
              <a:t> client</a:t>
            </a:r>
          </a:p>
          <a:p>
            <a:r>
              <a:rPr lang="en-US" dirty="0"/>
              <a:t>9. </a:t>
            </a:r>
            <a:r>
              <a:rPr lang="en-US" b="1" dirty="0"/>
              <a:t>Proxy Authentication</a:t>
            </a:r>
          </a:p>
          <a:p>
            <a:r>
              <a:rPr lang="en-US" dirty="0"/>
              <a:t>10. </a:t>
            </a:r>
            <a:r>
              <a:rPr lang="en-US" b="1" dirty="0" err="1"/>
              <a:t>Dropwizard</a:t>
            </a:r>
            <a:r>
              <a:rPr lang="en-US" b="1" dirty="0"/>
              <a:t> Authentication </a:t>
            </a:r>
            <a:r>
              <a:rPr lang="en-US" dirty="0"/>
              <a:t>– provides authentication using either HTTP Basic Authentication or OAuth2 bearer tokens.</a:t>
            </a:r>
          </a:p>
          <a:p>
            <a:r>
              <a:rPr lang="en-US" dirty="0"/>
              <a:t>11. </a:t>
            </a:r>
            <a:r>
              <a:rPr lang="en-US" b="1" dirty="0" err="1"/>
              <a:t>Dropwizard</a:t>
            </a:r>
            <a:r>
              <a:rPr lang="en-US" dirty="0"/>
              <a:t> </a:t>
            </a:r>
            <a:r>
              <a:rPr lang="en-US" b="1" dirty="0"/>
              <a:t>Forms</a:t>
            </a:r>
            <a:r>
              <a:rPr lang="en-US" dirty="0"/>
              <a:t>  -  module provides you with a support for multi-part forms Jersey.</a:t>
            </a:r>
          </a:p>
          <a:p>
            <a:r>
              <a:rPr lang="en-US" dirty="0"/>
              <a:t>12. </a:t>
            </a:r>
            <a:r>
              <a:rPr lang="en-US" b="1" dirty="0" err="1"/>
              <a:t>Dropwizard</a:t>
            </a:r>
            <a:r>
              <a:rPr lang="en-US" b="1" dirty="0"/>
              <a:t> validation – </a:t>
            </a:r>
            <a:r>
              <a:rPr lang="en-US" dirty="0" err="1"/>
              <a:t>NotNull</a:t>
            </a:r>
            <a:r>
              <a:rPr lang="en-US" dirty="0"/>
              <a:t>, </a:t>
            </a:r>
            <a:r>
              <a:rPr lang="en-US" dirty="0" err="1"/>
              <a:t>UnwrapValidatedValue</a:t>
            </a:r>
            <a:r>
              <a:rPr lang="en-US" dirty="0"/>
              <a:t>, Max, </a:t>
            </a:r>
            <a:r>
              <a:rPr lang="en-US" dirty="0" err="1"/>
              <a:t>DefaultValue</a:t>
            </a:r>
            <a:r>
              <a:rPr lang="en-US" dirty="0"/>
              <a:t>, </a:t>
            </a:r>
            <a:r>
              <a:rPr lang="en-US" dirty="0" err="1"/>
              <a:t>BeanParam</a:t>
            </a:r>
            <a:r>
              <a:rPr lang="en-US" dirty="0"/>
              <a:t>, one of, </a:t>
            </a:r>
            <a:r>
              <a:rPr lang="en-US" dirty="0" err="1"/>
              <a:t>ValidationMethod</a:t>
            </a:r>
            <a:r>
              <a:rPr lang="en-US" dirty="0"/>
              <a:t>, Length</a:t>
            </a:r>
          </a:p>
          <a:p>
            <a:r>
              <a:rPr lang="en-US" dirty="0"/>
              <a:t>13. </a:t>
            </a:r>
            <a:r>
              <a:rPr lang="en-US" b="1" dirty="0" err="1"/>
              <a:t>Dropwizard</a:t>
            </a:r>
            <a:r>
              <a:rPr lang="en-US" b="1" dirty="0"/>
              <a:t> Views – </a:t>
            </a:r>
            <a:r>
              <a:rPr lang="en-US" dirty="0" err="1"/>
              <a:t>dropwizard</a:t>
            </a:r>
            <a:r>
              <a:rPr lang="en-US" dirty="0"/>
              <a:t>-views-mustache &amp; </a:t>
            </a:r>
            <a:r>
              <a:rPr lang="en-US" dirty="0" err="1"/>
              <a:t>dropwizard</a:t>
            </a:r>
            <a:r>
              <a:rPr lang="en-US" dirty="0"/>
              <a:t>-views-</a:t>
            </a:r>
            <a:r>
              <a:rPr lang="en-US" dirty="0" err="1"/>
              <a:t>freemarker</a:t>
            </a:r>
            <a:r>
              <a:rPr lang="en-US" dirty="0"/>
              <a:t> modules provide you with simple, </a:t>
            </a:r>
          </a:p>
          <a:p>
            <a:r>
              <a:rPr lang="en-US" dirty="0"/>
              <a:t>fast HTML views</a:t>
            </a:r>
            <a:r>
              <a:rPr lang="en-US" b="1" dirty="0"/>
              <a:t>.</a:t>
            </a:r>
          </a:p>
          <a:p>
            <a:r>
              <a:rPr lang="en-US" b="1" dirty="0"/>
              <a:t>14. </a:t>
            </a:r>
            <a:r>
              <a:rPr lang="en-US" b="1" dirty="0" err="1"/>
              <a:t>Dropwizard</a:t>
            </a:r>
            <a:r>
              <a:rPr lang="en-US" b="1" dirty="0"/>
              <a:t> &amp; Scala</a:t>
            </a:r>
            <a:endParaRPr lang="en-US" dirty="0"/>
          </a:p>
          <a:p>
            <a:r>
              <a:rPr lang="en-US" b="1" dirty="0"/>
              <a:t>15. Testing </a:t>
            </a:r>
            <a:r>
              <a:rPr lang="en-US" b="1" dirty="0" err="1"/>
              <a:t>Dropwizard</a:t>
            </a:r>
            <a:r>
              <a:rPr lang="en-US" b="1" dirty="0"/>
              <a:t> </a:t>
            </a:r>
            <a:r>
              <a:rPr lang="en-US" dirty="0"/>
              <a:t>– provides you with some handy classes for testing your representation classes and resource classes.</a:t>
            </a:r>
          </a:p>
          <a:p>
            <a:r>
              <a:rPr lang="en-US" dirty="0"/>
              <a:t> It also provides a JUnit rule for full-stack testing of your entire app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By default, </a:t>
            </a:r>
            <a:r>
              <a:rPr lang="en-US" sz="2400" dirty="0" err="1"/>
              <a:t>Dropwizard</a:t>
            </a:r>
            <a:r>
              <a:rPr lang="en-US" sz="2400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46" y="2548653"/>
            <a:ext cx="60960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717150"/>
            <a:ext cx="11786531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63" y="790694"/>
            <a:ext cx="9678990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D49-5AA9-4A80-9AAC-D131CC8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872836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86C4B6-34BD-4B1C-81E9-1E484EB274C2}"/>
              </a:ext>
            </a:extLst>
          </p:cNvPr>
          <p:cNvSpPr/>
          <p:nvPr/>
        </p:nvSpPr>
        <p:spPr>
          <a:xfrm>
            <a:off x="5060660" y="1171348"/>
            <a:ext cx="426028" cy="617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06D3-5CAE-42D2-AB25-8EF036965C59}"/>
              </a:ext>
            </a:extLst>
          </p:cNvPr>
          <p:cNvSpPr txBox="1"/>
          <p:nvPr/>
        </p:nvSpPr>
        <p:spPr>
          <a:xfrm>
            <a:off x="3321038" y="607414"/>
            <a:ext cx="437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up$ java –jar app.java server </a:t>
            </a:r>
            <a:r>
              <a:rPr lang="en-US" dirty="0" err="1"/>
              <a:t>config.yml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FACF4-183E-4D0B-BD00-F41D2AC9EA39}"/>
              </a:ext>
            </a:extLst>
          </p:cNvPr>
          <p:cNvSpPr/>
          <p:nvPr/>
        </p:nvSpPr>
        <p:spPr>
          <a:xfrm>
            <a:off x="4442401" y="1789152"/>
            <a:ext cx="1662546" cy="12676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26A3-A61D-4D47-9C4E-D3CD8F898C43}"/>
              </a:ext>
            </a:extLst>
          </p:cNvPr>
          <p:cNvSpPr txBox="1"/>
          <p:nvPr/>
        </p:nvSpPr>
        <p:spPr>
          <a:xfrm>
            <a:off x="4661840" y="2099832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Jetty HTTP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07FF4E-BD3C-4866-82AF-56B42A157E6D}"/>
              </a:ext>
            </a:extLst>
          </p:cNvPr>
          <p:cNvSpPr/>
          <p:nvPr/>
        </p:nvSpPr>
        <p:spPr>
          <a:xfrm rot="2300556">
            <a:off x="3932248" y="2937852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EB9691-5667-446E-BF74-21AF04FC9984}"/>
              </a:ext>
            </a:extLst>
          </p:cNvPr>
          <p:cNvSpPr/>
          <p:nvPr/>
        </p:nvSpPr>
        <p:spPr>
          <a:xfrm rot="19031105">
            <a:off x="6233659" y="2927034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CDB1-1E6F-4178-8FB0-ACD2438B653B}"/>
              </a:ext>
            </a:extLst>
          </p:cNvPr>
          <p:cNvSpPr txBox="1"/>
          <p:nvPr/>
        </p:nvSpPr>
        <p:spPr>
          <a:xfrm>
            <a:off x="2355514" y="2917693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5FBA-A3AA-43CD-BEC8-556CA6711FEC}"/>
              </a:ext>
            </a:extLst>
          </p:cNvPr>
          <p:cNvSpPr txBox="1"/>
          <p:nvPr/>
        </p:nvSpPr>
        <p:spPr>
          <a:xfrm>
            <a:off x="6780282" y="29405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port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E9AE9EBF-D045-4A56-BD02-E4C66E867EA1}"/>
              </a:ext>
            </a:extLst>
          </p:cNvPr>
          <p:cNvSpPr/>
          <p:nvPr/>
        </p:nvSpPr>
        <p:spPr>
          <a:xfrm>
            <a:off x="2593674" y="3940308"/>
            <a:ext cx="1662546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Controllers scan,</a:t>
            </a:r>
            <a:br>
              <a:rPr lang="en-US" dirty="0"/>
            </a:br>
            <a:r>
              <a:rPr lang="en-US" dirty="0"/>
              <a:t>providers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2ABBB89-C598-4C25-8F7E-6C74905CDDBE}"/>
              </a:ext>
            </a:extLst>
          </p:cNvPr>
          <p:cNvSpPr/>
          <p:nvPr/>
        </p:nvSpPr>
        <p:spPr>
          <a:xfrm>
            <a:off x="5963307" y="3898199"/>
            <a:ext cx="1861047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AdminServlet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Healthchecks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Metrics,</a:t>
            </a:r>
          </a:p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89178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8" y="900162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5237630" y="548915"/>
            <a:ext cx="664118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{  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level"</a:t>
            </a:r>
            <a:r>
              <a:rPr lang="en-US" sz="2000" dirty="0" err="1"/>
              <a:t>:"INFO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"logger"</a:t>
            </a:r>
            <a:r>
              <a:rPr lang="en-US" sz="2000" dirty="0"/>
              <a:t>:"</a:t>
            </a:r>
            <a:r>
              <a:rPr lang="en-US" sz="2000" dirty="0" err="1"/>
              <a:t>io.dropwizard.setup.AdminEnvironment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thread"</a:t>
            </a:r>
            <a:r>
              <a:rPr lang="en-US" sz="2000" dirty="0" err="1"/>
              <a:t>:"main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message"</a:t>
            </a:r>
            <a:r>
              <a:rPr lang="en-US" sz="2000" dirty="0" err="1"/>
              <a:t>:"tasks</a:t>
            </a:r>
            <a:r>
              <a:rPr lang="en-US" sz="2000" dirty="0"/>
              <a:t> = \r\n\r\n    POST    /tasks/log-level (</a:t>
            </a:r>
            <a:r>
              <a:rPr lang="en-US" sz="2000" dirty="0" err="1"/>
              <a:t>io.dropwizard.servlets.tasks.LogConfigurationTask</a:t>
            </a:r>
            <a:r>
              <a:rPr lang="en-US" sz="2000" dirty="0"/>
              <a:t>)\r\n    POST    /tasks/</a:t>
            </a:r>
            <a:r>
              <a:rPr lang="en-US" sz="2000" dirty="0" err="1"/>
              <a:t>gc</a:t>
            </a:r>
            <a:r>
              <a:rPr lang="en-US" sz="2000" dirty="0"/>
              <a:t> (</a:t>
            </a:r>
            <a:r>
              <a:rPr lang="en-US" sz="2000" dirty="0" err="1"/>
              <a:t>io.dropwizard.servlets.tasks.GarbageCollectionTask</a:t>
            </a:r>
            <a:r>
              <a:rPr lang="en-US" sz="2000" dirty="0"/>
              <a:t>)\r\n",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"timestamp"</a:t>
            </a:r>
            <a:r>
              <a:rPr lang="en-US" sz="2000" dirty="0"/>
              <a:t>:1541062017925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{  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level"</a:t>
            </a:r>
            <a:r>
              <a:rPr lang="en-US" sz="2000" dirty="0" err="1"/>
              <a:t>:"INFO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"logger"</a:t>
            </a:r>
            <a:r>
              <a:rPr lang="en-US" sz="2000" dirty="0"/>
              <a:t>:"</a:t>
            </a:r>
            <a:r>
              <a:rPr lang="en-US" sz="2000" dirty="0" err="1"/>
              <a:t>org.eclipse.jetty.server.handler.ContextHandler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thread"</a:t>
            </a:r>
            <a:r>
              <a:rPr lang="en-US" sz="2000" dirty="0" err="1"/>
              <a:t>:"main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</a:t>
            </a:r>
            <a:r>
              <a:rPr lang="en-US" sz="2000" b="1" dirty="0" err="1"/>
              <a:t>message"</a:t>
            </a:r>
            <a:r>
              <a:rPr lang="en-US" sz="2000" dirty="0" err="1"/>
              <a:t>:"Started</a:t>
            </a:r>
            <a:r>
              <a:rPr lang="en-US" sz="2000" dirty="0"/>
              <a:t> i.d.j.MutableServletContextHandler@2b9ecd05{/,</a:t>
            </a:r>
            <a:r>
              <a:rPr lang="en-US" sz="2000" dirty="0" err="1"/>
              <a:t>null,AVAILABLE</a:t>
            </a:r>
            <a:r>
              <a:rPr lang="en-US" sz="2000" dirty="0"/>
              <a:t>}",</a:t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"timestamp"</a:t>
            </a:r>
            <a:r>
              <a:rPr lang="en-US" sz="2000" dirty="0"/>
              <a:t>:1541062017931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2" y="998621"/>
            <a:ext cx="516010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5674408" y="982176"/>
            <a:ext cx="63280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  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method"</a:t>
            </a:r>
            <a:r>
              <a:rPr lang="en-US" sz="2400" dirty="0" err="1"/>
              <a:t>:"GET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userAgent</a:t>
            </a:r>
            <a:r>
              <a:rPr lang="en-US" sz="2400" b="1" dirty="0"/>
              <a:t>"</a:t>
            </a:r>
            <a:r>
              <a:rPr lang="en-US" sz="2400" dirty="0"/>
              <a:t>:"Mozilla/5.0 (Windows NT 10.0; Win64; x64) </a:t>
            </a:r>
            <a:r>
              <a:rPr lang="en-US" sz="2400" dirty="0" err="1"/>
              <a:t>AppleWebKit</a:t>
            </a:r>
            <a:r>
              <a:rPr lang="en-US" sz="2400" dirty="0"/>
              <a:t>/537.36 (KHTML, like Gecko) Chrome/70.0.3538.77 Safari/537.36",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uri</a:t>
            </a:r>
            <a:r>
              <a:rPr lang="en-US" sz="2400" b="1" dirty="0"/>
              <a:t>"</a:t>
            </a:r>
            <a:r>
              <a:rPr lang="en-US" sz="2400" dirty="0"/>
              <a:t>:"/</a:t>
            </a:r>
            <a:r>
              <a:rPr lang="en-US" sz="2400" dirty="0" err="1"/>
              <a:t>api</a:t>
            </a:r>
            <a:r>
              <a:rPr lang="en-US" sz="2400" dirty="0"/>
              <a:t>/user",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"requestTime"</a:t>
            </a:r>
            <a:r>
              <a:rPr lang="en-US" sz="2400" dirty="0"/>
              <a:t>:14,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</a:t>
            </a:r>
            <a:r>
              <a:rPr lang="en-US" sz="2400" b="1" dirty="0" err="1"/>
              <a:t>protocol"</a:t>
            </a:r>
            <a:r>
              <a:rPr lang="en-US" sz="2400" dirty="0" err="1"/>
              <a:t>:"HTTP</a:t>
            </a:r>
            <a:r>
              <a:rPr lang="en-US" sz="2400" dirty="0"/>
              <a:t>/1.1",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"contentLength"</a:t>
            </a:r>
            <a:r>
              <a:rPr lang="en-US" sz="2400" dirty="0"/>
              <a:t>:22,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"remoteAddress"</a:t>
            </a:r>
            <a:r>
              <a:rPr lang="en-US" sz="2400" dirty="0"/>
              <a:t>:"0:0:0:0:0:0:0:1",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"timestamp"</a:t>
            </a:r>
            <a:r>
              <a:rPr lang="en-US" sz="2400" dirty="0"/>
              <a:t>:1541062167713,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"status"</a:t>
            </a:r>
            <a:r>
              <a:rPr lang="en-US" sz="2400" dirty="0"/>
              <a:t>:200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-1" y="750654"/>
            <a:ext cx="10578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Only log requests that have large bodies </a:t>
            </a:r>
          </a:p>
          <a:p>
            <a:r>
              <a:rPr lang="en-US" sz="2800" dirty="0"/>
              <a:t>• Only log requests that are slow </a:t>
            </a:r>
          </a:p>
          <a:p>
            <a:r>
              <a:rPr lang="en-US" sz="2800" dirty="0"/>
              <a:t>• Only log requests that resulted in a non-2xx status code </a:t>
            </a:r>
          </a:p>
          <a:p>
            <a:r>
              <a:rPr lang="en-US" sz="2800" dirty="0"/>
              <a:t>• Exclude requests that contain sensitive information in the URL </a:t>
            </a:r>
          </a:p>
          <a:p>
            <a:r>
              <a:rPr lang="en-US" sz="2800" dirty="0"/>
              <a:t>• Exclude </a:t>
            </a:r>
            <a:r>
              <a:rPr lang="en-US" sz="2800" dirty="0" err="1"/>
              <a:t>healthcheck</a:t>
            </a:r>
            <a:r>
              <a:rPr lang="en-US" sz="2800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25" y="4146333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D39-718C-4CC4-A448-72F3DAF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109556" cy="55418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63D9E3-F28A-4740-AB04-DDE01DCB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91" y="58846"/>
            <a:ext cx="691803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="LOGS"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="./logs"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ch.qos.logback.core.ConsoleAppender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ch.qos.logback.classic.PatternLayout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%black(%d{ISO8601}) %highlight(%-5level) [%blue(%t)] %yellow(%C{1.}):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msg%n%throwable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ch.qos.logback.core.rolling.RollingFileAppender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&gt;${LOGS}/spring-boot-logger.log&lt;/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ch.qos.logback.classic.encoder.PatternLayoutEncoder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&gt;%d %p %C{1.} [%t] 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ch.qos.logback.core.rolling.TimeBasedRollingPolicy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rollover daily and when the file reaches 10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MegaBytes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&gt;${LOGS}/archived/spring-boot-logger-%d{yyyy-MM-dd}.%i.log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fileNamePattern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ch.qos.logback.core.rolling.SizeAndTimeBasedFNATP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&gt;10MB&lt;/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maxFileSize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timeBasedFileNamingAndTriggeringPolicy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rollingPolicy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everything at INFO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="info"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LOG "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*" at TRACE level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com.baeldung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="trace"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additivity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RollingFile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46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B7F2-B54E-447A-9463-A84A558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135" y="3148445"/>
            <a:ext cx="5995730" cy="56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Dropwizard</a:t>
            </a:r>
            <a:r>
              <a:rPr lang="en-US" dirty="0"/>
              <a:t> and spring views</a:t>
            </a:r>
          </a:p>
        </p:txBody>
      </p:sp>
    </p:spTree>
    <p:extLst>
      <p:ext uri="{BB962C8B-B14F-4D97-AF65-F5344CB8AC3E}">
        <p14:creationId xmlns:p14="http://schemas.microsoft.com/office/powerpoint/2010/main" val="401860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B440E-0CE0-4B3D-A117-1CBD4A7FD617}"/>
              </a:ext>
            </a:extLst>
          </p:cNvPr>
          <p:cNvSpPr txBox="1"/>
          <p:nvPr/>
        </p:nvSpPr>
        <p:spPr>
          <a:xfrm>
            <a:off x="707726" y="638326"/>
            <a:ext cx="4206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Dropwizard</a:t>
            </a:r>
            <a:r>
              <a:rPr lang="en-US" sz="3600" dirty="0"/>
              <a:t> supports: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Mustache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4C1C-196E-4BB9-BF76-B47160D74139}"/>
              </a:ext>
            </a:extLst>
          </p:cNvPr>
          <p:cNvSpPr txBox="1"/>
          <p:nvPr/>
        </p:nvSpPr>
        <p:spPr>
          <a:xfrm>
            <a:off x="6595749" y="658917"/>
            <a:ext cx="4534062" cy="45243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Spring supports: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Jsp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FreeMaker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 err="1"/>
              <a:t>Thymeleaf</a:t>
            </a:r>
            <a:endParaRPr lang="en-US" sz="3600" dirty="0"/>
          </a:p>
          <a:p>
            <a:pPr marL="285750" indent="-285750">
              <a:buFontTx/>
              <a:buChar char="-"/>
            </a:pPr>
            <a:r>
              <a:rPr lang="en-US" sz="3600" dirty="0"/>
              <a:t>Groovy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Jade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JMustache</a:t>
            </a:r>
            <a:endParaRPr lang="en-US" sz="3600" dirty="0"/>
          </a:p>
          <a:p>
            <a:r>
              <a:rPr lang="en-US" i="1" dirty="0"/>
              <a:t>Spring Boot</a:t>
            </a:r>
            <a:r>
              <a:rPr lang="en-US" dirty="0"/>
              <a:t> will provide auto-configuration for</a:t>
            </a:r>
          </a:p>
          <a:p>
            <a:r>
              <a:rPr lang="en-US" dirty="0"/>
              <a:t> </a:t>
            </a:r>
            <a:r>
              <a:rPr lang="en-US" dirty="0" err="1"/>
              <a:t>FreeMaker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, Groovy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1813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8DA96C-A818-4AE1-96FB-19D3706C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6" y="185203"/>
            <a:ext cx="4015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EAA66-5B42-44E4-AA1E-411A26B1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838" y="185203"/>
            <a:ext cx="473355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ViewBundle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Map&lt;String, Map&lt;String, String&gt;&gt;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config.getViewRendererConfiguration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   } });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19E4C-493D-4422-A4CE-356A403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168" y="185203"/>
            <a:ext cx="24029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strict_syntax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5631C6-A6FB-4AE4-AB92-E2371EBF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7" y="1527235"/>
            <a:ext cx="401515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 person)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person.ftl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AA1E80-E691-47A3-A94E-BAB1DF63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838" y="1527235"/>
            <a:ext cx="473355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&lt;#-- @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ftlvariable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name="" type="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com.wiza.view.PersonView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calls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sanitizes it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&gt;Hello,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E11C686-8B35-4D2A-86F1-5E50F216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503" y="1769092"/>
            <a:ext cx="240960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get()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Person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FD8F7-214D-47B3-903E-1C35C559FAF8}"/>
              </a:ext>
            </a:extLst>
          </p:cNvPr>
          <p:cNvSpPr/>
          <p:nvPr/>
        </p:nvSpPr>
        <p:spPr>
          <a:xfrm>
            <a:off x="139211" y="3999310"/>
            <a:ext cx="11913578" cy="25062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Thymeleaf</a:t>
            </a:r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BE37E0F-641F-46B8-8669-8E16BC96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7" y="4565437"/>
            <a:ext cx="369611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D95C389-40BA-4CEB-A3E8-408D02DE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56" y="4105980"/>
            <a:ext cx="3696114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"http://www.thymeleaf.org"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&gt;Getting Started: Serving Web Content&lt;/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charset=UTF-8"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"'Hello, ' + ${name} + '!'"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79DCC92-184A-46F3-BCF1-51C5D86A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625" y="4098980"/>
            <a:ext cx="363681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"/greeting"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greeting(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required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name, Model model)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model.addAttribute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EF4CF-26A0-42EB-8F8D-59D69305DF5D}"/>
              </a:ext>
            </a:extLst>
          </p:cNvPr>
          <p:cNvSpPr txBox="1"/>
          <p:nvPr/>
        </p:nvSpPr>
        <p:spPr>
          <a:xfrm>
            <a:off x="172907" y="3988286"/>
            <a:ext cx="198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Spring, </a:t>
            </a:r>
            <a:r>
              <a:rPr lang="en-US" dirty="0" err="1"/>
              <a:t>Thymeleaf</a:t>
            </a:r>
            <a:r>
              <a:rPr lang="en-US" dirty="0"/>
              <a:t>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51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F45B-2616-4447-9481-C3BD8B07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2354"/>
          </a:xfrm>
        </p:spPr>
        <p:txBody>
          <a:bodyPr/>
          <a:lstStyle/>
          <a:p>
            <a:r>
              <a:rPr lang="en-US" dirty="0"/>
              <a:t>Mustache 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BCDB44-85AA-4D98-A4D9-DEAEDFAD5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53" y="166568"/>
            <a:ext cx="5874233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="/assets/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/skeleton.css"/&gt;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="/assets/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/main.css"/&gt;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class="top"&gt;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class="user"&gt;Logged in as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&lt;row&gt;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"three columns"&gt;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&lt;h1&gt;Chats&lt;/h1&gt;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{{#chats}}&lt;li&gt;&lt;a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/chat/{{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userTwo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}}"&gt;{{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userTwo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}}&lt;/a&gt;&lt;/li&gt;{{/chats}}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"nine columns"&gt;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{{#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&lt;h1&gt;Chat between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and 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{{.}}&lt;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{{/chat}}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&lt;form method="post" action="/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/chat/{{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}}/{{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}}"&gt;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name="message"&gt;&lt;/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/&gt;&lt;button&gt;Submit&lt;/button&gt;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&lt;/form&gt;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&lt;/row&gt;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8FDF-6E1F-4126-8539-0726E5D8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6" y="662354"/>
            <a:ext cx="5874233" cy="40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3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345-4A17-4467-8E12-EF631A4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050" y="2700866"/>
            <a:ext cx="6919900" cy="1456267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and spring testing</a:t>
            </a:r>
          </a:p>
        </p:txBody>
      </p:sp>
    </p:spTree>
    <p:extLst>
      <p:ext uri="{BB962C8B-B14F-4D97-AF65-F5344CB8AC3E}">
        <p14:creationId xmlns:p14="http://schemas.microsoft.com/office/powerpoint/2010/main" val="77288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7988-2435-44D8-A1BA-CE57E49B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1122218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tests for serializing and deserializing representation classes to and from JSON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5EE580-B09B-4BC2-905E-3BF65F26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1" y="1401539"/>
            <a:ext cx="36783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FA86AE-DD52-4C25-A723-CECABE2A75A6}"/>
              </a:ext>
            </a:extLst>
          </p:cNvPr>
          <p:cNvSpPr/>
          <p:nvPr/>
        </p:nvSpPr>
        <p:spPr>
          <a:xfrm>
            <a:off x="3982316" y="2076859"/>
            <a:ext cx="1631372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+ F + 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CAF07-1EEE-4249-A7F4-99DE7176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2" y="1401539"/>
            <a:ext cx="636962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serializesToJSON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4F58BD-0798-423A-9A25-C8576CD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1" y="4696416"/>
            <a:ext cx="636962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deserializesFromJSON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{server, check, </a:t>
            </a:r>
            <a:r>
              <a:rPr lang="en-US" dirty="0" err="1"/>
              <a:t>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{server, check, </a:t>
            </a:r>
            <a:r>
              <a:rPr lang="en-US" dirty="0" err="1"/>
              <a:t>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959E-1742-49A0-966B-AF1B273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34FB01-F596-4C5A-A0DF-66EC5223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4" y="58846"/>
            <a:ext cx="1047327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JsonSDTest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.setFullName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.setJobTitle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hp_test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&lt;People&gt;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testSerialize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Resource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defaultCharset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testDeserialize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Resource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defaultCharset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68A-1BC9-418A-B15E-63A7705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62000"/>
          </a:xfrm>
        </p:spPr>
        <p:txBody>
          <a:bodyPr/>
          <a:lstStyle/>
          <a:p>
            <a:r>
              <a:rPr lang="en-US" dirty="0"/>
              <a:t>Testing controllers (resources)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A5E1CF-3AF9-4AA0-9C44-96107DFC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3" y="2367171"/>
            <a:ext cx="1052246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testGetIdMethod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.request().get(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expectedMessageDto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EC61-3C73-4503-9D3A-DD3CB582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932297"/>
            <a:ext cx="1052246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loads a given controller instance in an in-memory Jersey server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9AAD7-DCC6-42C3-8E3F-41C7774C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3" y="5191014"/>
            <a:ext cx="105224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setTestContainerFactory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GrizzlyWebTestContainerFactory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E59D6-DEEF-42CD-96CD-C208BE5C11BF}"/>
              </a:ext>
            </a:extLst>
          </p:cNvPr>
          <p:cNvSpPr txBox="1">
            <a:spLocks/>
          </p:cNvSpPr>
          <p:nvPr/>
        </p:nvSpPr>
        <p:spPr>
          <a:xfrm>
            <a:off x="0" y="4429014"/>
            <a:ext cx="10131425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Another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1946203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376-B1EA-4247-84DF-F7917841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51338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2A203D-D8BD-4B52-B5F1-384BC25D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0" y="797510"/>
            <a:ext cx="116240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firstIntegrationTest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Client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JerseyClientBuilder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()).build(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client"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"http://localhost:%d/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/validator/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.getLocalPort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.request()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05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9B304C6-F878-4A1A-B745-44E677E5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1957"/>
            <a:ext cx="10512426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.WebEnvironment.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start the server with a random port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LocalServerPort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greetingShouldReturnDefaultMessage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"/greeting"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)).contains(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1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4C5-F3D6-47CD-862D-9FA7FDC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85446"/>
          </a:xfrm>
        </p:spPr>
        <p:txBody>
          <a:bodyPr/>
          <a:lstStyle/>
          <a:p>
            <a:r>
              <a:rPr lang="en-US" dirty="0"/>
              <a:t>Testing client implementations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FD40A4-76EE-4E2D-973C-7702AE7C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1000889"/>
            <a:ext cx="11266721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checkMaxConstrains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.baseUri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"/validator/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B0A0BD-0610-425F-A015-1CE250A1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4342946"/>
            <a:ext cx="11266721" cy="2344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DropwizardClientRule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takes care of: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simple default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simplistic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a dummy health check to the application to suppress the startup warning.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your JAX-RS resources (test doubles)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Dropwizard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Choosing a free random port number (important for running tests in parallel).</a:t>
            </a:r>
          </a:p>
        </p:txBody>
      </p:sp>
    </p:spTree>
    <p:extLst>
      <p:ext uri="{BB962C8B-B14F-4D97-AF65-F5344CB8AC3E}">
        <p14:creationId xmlns:p14="http://schemas.microsoft.com/office/powerpoint/2010/main" val="3887112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70E-5CDB-4C3E-BA06-4B7C54C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72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Database Interactions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4F6338-9426-412C-A10B-A40EE83F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" y="436418"/>
            <a:ext cx="6494318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addEntityClass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.getSessionFactory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"developer"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2E7E15-2951-465B-BE9D-EDF7172EE9D7}"/>
              </a:ext>
            </a:extLst>
          </p:cNvPr>
          <p:cNvSpPr/>
          <p:nvPr/>
        </p:nvSpPr>
        <p:spPr>
          <a:xfrm>
            <a:off x="6587838" y="0"/>
            <a:ext cx="551064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32F640-9429-4B87-A97E-F965D6EA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356" y="436418"/>
            <a:ext cx="541712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SpringRunner.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DatabaseInteractionTest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findsUserByEmail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People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.persist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(people);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(people,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03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705-2A7B-4B53-8635-B7199AC4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225136"/>
            <a:ext cx="10131425" cy="4502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Configurations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FA8E01-7A7C-48B0-9B78-088867FC0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1" y="544233"/>
            <a:ext cx="1162628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"ports"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portconfig.yml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pc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(pc).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pc.getServerPort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43" y="2700866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2125</TotalTime>
  <Words>1598</Words>
  <Application>Microsoft Office PowerPoint</Application>
  <PresentationFormat>Widescreen</PresentationFormat>
  <Paragraphs>333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Merriweather</vt:lpstr>
      <vt:lpstr>Noto Serif</vt:lpstr>
      <vt:lpstr>Panic Sans</vt:lpstr>
      <vt:lpstr>source code pro</vt:lpstr>
      <vt:lpstr>Celestial</vt:lpstr>
      <vt:lpstr>Dropwizard and spring boot</vt:lpstr>
      <vt:lpstr>Dropwizard is a Java framework for developing high-performance, RESTful web services.</vt:lpstr>
      <vt:lpstr>Dropwizard Core </vt:lpstr>
      <vt:lpstr>Bootstrap</vt:lpstr>
      <vt:lpstr>Deployment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Spring configuration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Spring boot application</vt:lpstr>
      <vt:lpstr>Health checks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Spring error handling</vt:lpstr>
      <vt:lpstr>Resources (controllers) – Jersey filters</vt:lpstr>
      <vt:lpstr>Spring boot filter</vt:lpstr>
      <vt:lpstr>validation</vt:lpstr>
      <vt:lpstr>Resources (controllers) – validators</vt:lpstr>
      <vt:lpstr>VALUE Constrains  (validations)</vt:lpstr>
      <vt:lpstr>Annotations in representation class</vt:lpstr>
      <vt:lpstr>List of validators</vt:lpstr>
      <vt:lpstr>Application checking</vt:lpstr>
      <vt:lpstr>Other feature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  <vt:lpstr>Spring boot logging</vt:lpstr>
      <vt:lpstr>Dropwizard and spring views</vt:lpstr>
      <vt:lpstr>PowerPoint Presentation</vt:lpstr>
      <vt:lpstr>PowerPoint Presentation</vt:lpstr>
      <vt:lpstr>Mustache view</vt:lpstr>
      <vt:lpstr>Dropwizard and spring testing</vt:lpstr>
      <vt:lpstr>unit tests for serializing and deserializing representation classes to and from JSON</vt:lpstr>
      <vt:lpstr>PowerPoint Presentation</vt:lpstr>
      <vt:lpstr>Testing controllers (resources)</vt:lpstr>
      <vt:lpstr>Integration testing</vt:lpstr>
      <vt:lpstr>PowerPoint Presentation</vt:lpstr>
      <vt:lpstr>Testing client implementations</vt:lpstr>
      <vt:lpstr>Testing Database Interactions </vt:lpstr>
      <vt:lpstr>Testing Configurations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109</cp:revision>
  <dcterms:created xsi:type="dcterms:W3CDTF">2018-10-29T12:25:05Z</dcterms:created>
  <dcterms:modified xsi:type="dcterms:W3CDTF">2018-11-07T11:16:08Z</dcterms:modified>
</cp:coreProperties>
</file>