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95" r:id="rId5"/>
    <p:sldId id="276" r:id="rId6"/>
    <p:sldId id="277" r:id="rId7"/>
    <p:sldId id="27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6" r:id="rId16"/>
    <p:sldId id="268" r:id="rId17"/>
    <p:sldId id="269" r:id="rId18"/>
    <p:sldId id="270" r:id="rId19"/>
    <p:sldId id="290" r:id="rId20"/>
    <p:sldId id="258" r:id="rId21"/>
    <p:sldId id="259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718" autoAdjust="0"/>
  </p:normalViewPr>
  <p:slideViewPr>
    <p:cSldViewPr showGuides="1">
      <p:cViewPr>
        <p:scale>
          <a:sx n="100" d="100"/>
          <a:sy n="100" d="100"/>
        </p:scale>
        <p:origin x="-15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randa\Desktop\cortical%20stimulation\presentation(s)\cortical%20stim_repetition_charts%20format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randa\Desktop\cortical%20stimulation\presentation(s)\cortical%20stim_repetition_charts%20format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'post hoc'!$L$372</c:f>
              <c:strCache>
                <c:ptCount val="1"/>
                <c:pt idx="0">
                  <c:v>short easy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hoc'!$M$372</c:f>
              <c:numCache>
                <c:formatCode>0.00%</c:formatCode>
                <c:ptCount val="1"/>
                <c:pt idx="0">
                  <c:v>0.51724137931034497</c:v>
                </c:pt>
              </c:numCache>
            </c:numRef>
          </c:val>
        </c:ser>
        <c:ser>
          <c:idx val="1"/>
          <c:order val="1"/>
          <c:tx>
            <c:strRef>
              <c:f>'post hoc'!$L$373</c:f>
              <c:strCache>
                <c:ptCount val="1"/>
                <c:pt idx="0">
                  <c:v>pseudo short</c:v>
                </c:pt>
              </c:strCache>
            </c:strRef>
          </c:tx>
          <c:spPr>
            <a:pattFill prst="dkUpDiag"/>
            <a:ln>
              <a:solidFill>
                <a:sysClr val="windowText" lastClr="000000"/>
              </a:solidFill>
            </a:ln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hoc'!$M$373</c:f>
              <c:numCache>
                <c:formatCode>0.00%</c:formatCode>
                <c:ptCount val="1"/>
                <c:pt idx="0">
                  <c:v>0.388888888888895</c:v>
                </c:pt>
              </c:numCache>
            </c:numRef>
          </c:val>
        </c:ser>
        <c:ser>
          <c:idx val="2"/>
          <c:order val="2"/>
          <c:tx>
            <c:strRef>
              <c:f>'post hoc'!$L$374</c:f>
              <c:strCache>
                <c:ptCount val="1"/>
                <c:pt idx="0">
                  <c:v>long easy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hoc'!$M$374</c:f>
              <c:numCache>
                <c:formatCode>0.00%</c:formatCode>
                <c:ptCount val="1"/>
                <c:pt idx="0">
                  <c:v>0.42424242424242431</c:v>
                </c:pt>
              </c:numCache>
            </c:numRef>
          </c:val>
        </c:ser>
        <c:ser>
          <c:idx val="3"/>
          <c:order val="3"/>
          <c:tx>
            <c:strRef>
              <c:f>'post hoc'!$L$375</c:f>
              <c:strCache>
                <c:ptCount val="1"/>
                <c:pt idx="0">
                  <c:v>long difficult</c:v>
                </c:pt>
              </c:strCache>
            </c:strRef>
          </c:tx>
          <c:spPr>
            <a:pattFill prst="pct30"/>
            <a:ln>
              <a:solidFill>
                <a:sysClr val="windowText" lastClr="000000"/>
              </a:solidFill>
            </a:ln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hoc'!$M$375</c:f>
              <c:numCache>
                <c:formatCode>0.00%</c:formatCode>
                <c:ptCount val="1"/>
                <c:pt idx="0">
                  <c:v>0.47222222222222232</c:v>
                </c:pt>
              </c:numCache>
            </c:numRef>
          </c:val>
        </c:ser>
        <c:ser>
          <c:idx val="4"/>
          <c:order val="4"/>
          <c:tx>
            <c:strRef>
              <c:f>'post hoc'!$L$376</c:f>
              <c:strCache>
                <c:ptCount val="1"/>
                <c:pt idx="0">
                  <c:v>pseudo long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hoc'!$M$376</c:f>
              <c:numCache>
                <c:formatCode>0.00%</c:formatCode>
                <c:ptCount val="1"/>
                <c:pt idx="0">
                  <c:v>0.31372549019607832</c:v>
                </c:pt>
              </c:numCache>
            </c:numRef>
          </c:val>
        </c:ser>
        <c:ser>
          <c:idx val="5"/>
          <c:order val="5"/>
          <c:tx>
            <c:strRef>
              <c:f>'post hoc'!$L$377</c:f>
              <c:strCache>
                <c:ptCount val="1"/>
                <c:pt idx="0">
                  <c:v>long LF</c:v>
                </c:pt>
              </c:strCache>
            </c:strRef>
          </c:tx>
          <c:spPr>
            <a:pattFill prst="dkHorz"/>
            <a:ln>
              <a:solidFill>
                <a:sysClr val="windowText" lastClr="000000"/>
              </a:solidFill>
            </a:ln>
          </c:spPr>
          <c:cat>
            <c:strRef>
              <c:f>'post hoc'!$M$371</c:f>
              <c:strCache>
                <c:ptCount val="1"/>
                <c:pt idx="0">
                  <c:v>percent correct</c:v>
                </c:pt>
              </c:strCache>
            </c:strRef>
          </c:cat>
          <c:val>
            <c:numRef>
              <c:f>'post hoc'!$M$377</c:f>
              <c:numCache>
                <c:formatCode>0.00%</c:formatCode>
                <c:ptCount val="1"/>
                <c:pt idx="0">
                  <c:v>0.34579439252336375</c:v>
                </c:pt>
              </c:numCache>
            </c:numRef>
          </c:val>
        </c:ser>
        <c:axId val="86165376"/>
        <c:axId val="98291072"/>
      </c:barChart>
      <c:catAx>
        <c:axId val="86165376"/>
        <c:scaling>
          <c:orientation val="minMax"/>
        </c:scaling>
        <c:axPos val="b"/>
        <c:tickLblPos val="nextTo"/>
        <c:crossAx val="98291072"/>
        <c:crosses val="autoZero"/>
        <c:auto val="1"/>
        <c:lblAlgn val="ctr"/>
        <c:lblOffset val="100"/>
      </c:catAx>
      <c:valAx>
        <c:axId val="98291072"/>
        <c:scaling>
          <c:orientation val="minMax"/>
        </c:scaling>
        <c:axPos val="l"/>
        <c:numFmt formatCode="0.00%" sourceLinked="1"/>
        <c:tickLblPos val="nextTo"/>
        <c:crossAx val="8616537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  <c:dispBlanksAs val="gap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barChart>
        <c:barDir val="col"/>
        <c:grouping val="clustered"/>
        <c:ser>
          <c:idx val="0"/>
          <c:order val="0"/>
          <c:tx>
            <c:strRef>
              <c:f>'by word type'!$A$500</c:f>
              <c:strCache>
                <c:ptCount val="1"/>
                <c:pt idx="0">
                  <c:v>nr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type'!$B$500:$G$500</c:f>
              <c:numCache>
                <c:formatCode>0.00%</c:formatCode>
                <c:ptCount val="6"/>
                <c:pt idx="0">
                  <c:v>0.21052631578947423</c:v>
                </c:pt>
                <c:pt idx="1">
                  <c:v>0.16666666666666688</c:v>
                </c:pt>
                <c:pt idx="2">
                  <c:v>6.2500000000000014E-2</c:v>
                </c:pt>
                <c:pt idx="3">
                  <c:v>5.2631578947368432E-2</c:v>
                </c:pt>
                <c:pt idx="4">
                  <c:v>2.7777777777778258E-2</c:v>
                </c:pt>
                <c:pt idx="5">
                  <c:v>2.6666666666666738E-2</c:v>
                </c:pt>
              </c:numCache>
            </c:numRef>
          </c:val>
        </c:ser>
        <c:ser>
          <c:idx val="1"/>
          <c:order val="1"/>
          <c:tx>
            <c:strRef>
              <c:f>'by word type'!$A$501</c:f>
              <c:strCache>
                <c:ptCount val="1"/>
                <c:pt idx="0">
                  <c:v>per</c:v>
                </c:pt>
              </c:strCache>
            </c:strRef>
          </c:tx>
          <c:spPr>
            <a:pattFill prst="dkUpDiag"/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type'!$B$501:$G$501</c:f>
              <c:numCache>
                <c:formatCode>0.00%</c:formatCode>
                <c:ptCount val="6"/>
                <c:pt idx="0">
                  <c:v>0.31578947368421673</c:v>
                </c:pt>
                <c:pt idx="1">
                  <c:v>0.26666666666666733</c:v>
                </c:pt>
                <c:pt idx="2">
                  <c:v>0.18750000000000017</c:v>
                </c:pt>
                <c:pt idx="3">
                  <c:v>0.21052631578947423</c:v>
                </c:pt>
                <c:pt idx="4">
                  <c:v>0.16666666666666688</c:v>
                </c:pt>
                <c:pt idx="5">
                  <c:v>0.37333333333333302</c:v>
                </c:pt>
              </c:numCache>
            </c:numRef>
          </c:val>
        </c:ser>
        <c:ser>
          <c:idx val="2"/>
          <c:order val="2"/>
          <c:tx>
            <c:strRef>
              <c:f>'by word type'!$A$502</c:f>
              <c:strCache>
                <c:ptCount val="1"/>
                <c:pt idx="0">
                  <c:v>ph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type'!$B$502:$G$502</c:f>
              <c:numCache>
                <c:formatCode>0.00%</c:formatCode>
                <c:ptCount val="6"/>
                <c:pt idx="0">
                  <c:v>0.15789473684210736</c:v>
                </c:pt>
                <c:pt idx="1">
                  <c:v>0.46666666666666839</c:v>
                </c:pt>
                <c:pt idx="2">
                  <c:v>0.5</c:v>
                </c:pt>
                <c:pt idx="3">
                  <c:v>0.47368421052631599</c:v>
                </c:pt>
                <c:pt idx="4">
                  <c:v>0.63888888888889694</c:v>
                </c:pt>
                <c:pt idx="5">
                  <c:v>0.4</c:v>
                </c:pt>
              </c:numCache>
            </c:numRef>
          </c:val>
        </c:ser>
        <c:ser>
          <c:idx val="3"/>
          <c:order val="3"/>
          <c:tx>
            <c:strRef>
              <c:f>'by word type'!$A$503</c:f>
              <c:strCache>
                <c:ptCount val="1"/>
                <c:pt idx="0">
                  <c:v>off</c:v>
                </c:pt>
              </c:strCache>
            </c:strRef>
          </c:tx>
          <c:spPr>
            <a:pattFill prst="pct30"/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type'!$B$503:$G$503</c:f>
              <c:numCache>
                <c:formatCode>0.00%</c:formatCode>
                <c:ptCount val="6"/>
                <c:pt idx="0">
                  <c:v>0.15789473684210736</c:v>
                </c:pt>
                <c:pt idx="1">
                  <c:v>0.1</c:v>
                </c:pt>
                <c:pt idx="2">
                  <c:v>0.18750000000000017</c:v>
                </c:pt>
                <c:pt idx="3">
                  <c:v>5.2631578947368432E-2</c:v>
                </c:pt>
                <c:pt idx="4">
                  <c:v>0.11111111111111106</c:v>
                </c:pt>
                <c:pt idx="5">
                  <c:v>0.12000000000000002</c:v>
                </c:pt>
              </c:numCache>
            </c:numRef>
          </c:val>
        </c:ser>
        <c:ser>
          <c:idx val="4"/>
          <c:order val="4"/>
          <c:tx>
            <c:strRef>
              <c:f>'by word type'!$A$504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type'!$B$504:$G$504</c:f>
              <c:numCache>
                <c:formatCode>0.00%</c:formatCode>
                <c:ptCount val="6"/>
                <c:pt idx="0">
                  <c:v>0.15789473684210736</c:v>
                </c:pt>
                <c:pt idx="1">
                  <c:v>0</c:v>
                </c:pt>
                <c:pt idx="2">
                  <c:v>6.2500000000000014E-2</c:v>
                </c:pt>
                <c:pt idx="3">
                  <c:v>0.21052631578947423</c:v>
                </c:pt>
                <c:pt idx="4">
                  <c:v>5.5555555555555365E-2</c:v>
                </c:pt>
                <c:pt idx="5">
                  <c:v>1.3333333333333305E-2</c:v>
                </c:pt>
              </c:numCache>
            </c:numRef>
          </c:val>
        </c:ser>
        <c:ser>
          <c:idx val="5"/>
          <c:order val="5"/>
          <c:tx>
            <c:strRef>
              <c:f>'by word type'!$A$505</c:f>
              <c:strCache>
                <c:ptCount val="1"/>
                <c:pt idx="0">
                  <c:v>rws</c:v>
                </c:pt>
              </c:strCache>
            </c:strRef>
          </c:tx>
          <c:spPr>
            <a:pattFill prst="narHorz"/>
            <a:ln>
              <a:solidFill>
                <a:sysClr val="windowText" lastClr="000000"/>
              </a:solidFill>
            </a:ln>
          </c:spPr>
          <c:cat>
            <c:strRef>
              <c:f>'by word type'!$B$499:$G$499</c:f>
              <c:strCache>
                <c:ptCount val="6"/>
                <c:pt idx="0">
                  <c:v>short easy (19)</c:v>
                </c:pt>
                <c:pt idx="1">
                  <c:v>short pseudo (30)</c:v>
                </c:pt>
                <c:pt idx="2">
                  <c:v>long easy (32)</c:v>
                </c:pt>
                <c:pt idx="3">
                  <c:v>long difficult (19)</c:v>
                </c:pt>
                <c:pt idx="4">
                  <c:v>long pseudo (36)</c:v>
                </c:pt>
                <c:pt idx="5">
                  <c:v>long LF (75)</c:v>
                </c:pt>
              </c:strCache>
            </c:strRef>
          </c:cat>
          <c:val>
            <c:numRef>
              <c:f>'by word type'!$B$505:$G$505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6.6666666666666721E-2</c:v>
                </c:pt>
              </c:numCache>
            </c:numRef>
          </c:val>
        </c:ser>
        <c:axId val="102672640"/>
        <c:axId val="102678912"/>
      </c:barChart>
      <c:catAx>
        <c:axId val="102672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word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spPr>
          <a:ln>
            <a:noFill/>
          </a:ln>
        </c:spPr>
        <c:crossAx val="102678912"/>
        <c:crosses val="autoZero"/>
        <c:auto val="1"/>
        <c:lblAlgn val="ctr"/>
        <c:lblOffset val="100"/>
      </c:catAx>
      <c:valAx>
        <c:axId val="10267891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error</a:t>
                </a:r>
                <a:r>
                  <a:rPr lang="en-US" baseline="0"/>
                  <a:t> ratio</a:t>
                </a:r>
                <a:endParaRPr lang="en-US"/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2672640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F7EB-8DE4-40AD-AE17-77012E3BD1FE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9D86-6C53-499B-A6CA-7477A86C7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meeting 5/28/13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600200"/>
            <a:ext cx="90392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2371725"/>
            <a:ext cx="89725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3124200"/>
            <a:ext cx="9010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876800"/>
            <a:ext cx="91344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2376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491626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1375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676400"/>
            <a:ext cx="9077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90775"/>
            <a:ext cx="8991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62300"/>
            <a:ext cx="91154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4876800"/>
            <a:ext cx="9115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2376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491626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Broca</a:t>
            </a:r>
            <a:r>
              <a:rPr lang="en-US" dirty="0" smtClean="0"/>
              <a:t>/</a:t>
            </a:r>
            <a:r>
              <a:rPr lang="en-US" dirty="0" err="1" smtClean="0"/>
              <a:t>aSTG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9067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3" y="2390775"/>
            <a:ext cx="8943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3071812"/>
            <a:ext cx="9010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" y="4953000"/>
            <a:ext cx="9086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75" y="3086100"/>
            <a:ext cx="9077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" y="5610225"/>
            <a:ext cx="71151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376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200" y="491626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Dorsal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600200"/>
            <a:ext cx="9029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362200"/>
            <a:ext cx="8972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190875"/>
            <a:ext cx="9048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991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62200"/>
            <a:ext cx="90582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" y="3162300"/>
            <a:ext cx="9058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975" y="5029200"/>
            <a:ext cx="8963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400" y="5029200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1375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2600" y="0"/>
            <a:ext cx="20739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vs</a:t>
            </a:r>
            <a:r>
              <a:rPr lang="en-US" dirty="0" smtClean="0"/>
              <a:t> 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0" y="0"/>
            <a:ext cx="2133600" cy="352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vs</a:t>
            </a:r>
            <a:r>
              <a:rPr lang="en-US" dirty="0" smtClean="0"/>
              <a:t> ld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0" y="0"/>
            <a:ext cx="2127820" cy="35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5397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29" y="1774825"/>
            <a:ext cx="8219141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spatiotemporal dynamics involved in repetition task?</a:t>
            </a:r>
          </a:p>
          <a:p>
            <a:r>
              <a:rPr lang="en-US" dirty="0" smtClean="0"/>
              <a:t>What role does each region </a:t>
            </a:r>
            <a:r>
              <a:rPr lang="en-US" dirty="0" smtClean="0"/>
              <a:t>play during task?</a:t>
            </a:r>
            <a:endParaRPr lang="en-US" dirty="0" smtClean="0"/>
          </a:p>
          <a:p>
            <a:pPr lvl="1"/>
            <a:r>
              <a:rPr lang="en-US" dirty="0" smtClean="0"/>
              <a:t>How does activity differ by word type</a:t>
            </a:r>
            <a:r>
              <a:rPr lang="en-US" dirty="0" smtClean="0"/>
              <a:t>?	</a:t>
            </a:r>
            <a:r>
              <a:rPr lang="en-US" smtClean="0"/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81" y="1600200"/>
            <a:ext cx="72134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245" y="1600200"/>
            <a:ext cx="60035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real words presented by speakers  (vary by length, frequency, and </a:t>
            </a:r>
            <a:r>
              <a:rPr lang="en-US" dirty="0" err="1" smtClean="0"/>
              <a:t>articulatory</a:t>
            </a:r>
            <a:r>
              <a:rPr lang="en-US" dirty="0" smtClean="0"/>
              <a:t> difficulty)</a:t>
            </a:r>
          </a:p>
          <a:p>
            <a:r>
              <a:rPr lang="en-US" dirty="0" smtClean="0"/>
              <a:t>2 second delay</a:t>
            </a:r>
          </a:p>
          <a:p>
            <a:r>
              <a:rPr lang="en-US" dirty="0" smtClean="0"/>
              <a:t>Go Cue</a:t>
            </a:r>
          </a:p>
          <a:p>
            <a:r>
              <a:rPr lang="en-US" dirty="0" smtClean="0"/>
              <a:t>Subject repeat word 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5029200"/>
            <a:ext cx="8972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of repetition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Ear/primary auditory cortex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200" y="1905000"/>
            <a:ext cx="0" cy="457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2667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phonetic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276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lexical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33600" y="3429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" y="3288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3810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torage/buffering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464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honological encoding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5410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otor planning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617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articulation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1752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spectro</a:t>
            </a:r>
            <a:r>
              <a:rPr lang="en-US" dirty="0" smtClean="0"/>
              <a:t>-temporal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2"/>
          </p:cNvCxnSpPr>
          <p:nvPr/>
        </p:nvCxnSpPr>
        <p:spPr>
          <a:xfrm>
            <a:off x="1524000" y="3657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0" y="4953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ket 34"/>
          <p:cNvSpPr/>
          <p:nvPr/>
        </p:nvSpPr>
        <p:spPr>
          <a:xfrm>
            <a:off x="4876800" y="2819400"/>
            <a:ext cx="304800" cy="2209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1600" y="3657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102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STG</a:t>
            </a:r>
            <a:endParaRPr lang="en-US" dirty="0"/>
          </a:p>
        </p:txBody>
      </p:sp>
      <p:sp>
        <p:nvSpPr>
          <p:cNvPr id="39" name="Right Bracket 38"/>
          <p:cNvSpPr/>
          <p:nvPr/>
        </p:nvSpPr>
        <p:spPr>
          <a:xfrm>
            <a:off x="5257800" y="4038600"/>
            <a:ext cx="3048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457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4419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IPL</a:t>
            </a:r>
            <a:endParaRPr lang="en-US" dirty="0"/>
          </a:p>
        </p:txBody>
      </p:sp>
      <p:sp>
        <p:nvSpPr>
          <p:cNvPr id="52" name="Right Bracket 51"/>
          <p:cNvSpPr/>
          <p:nvPr/>
        </p:nvSpPr>
        <p:spPr>
          <a:xfrm>
            <a:off x="4876800" y="5486400"/>
            <a:ext cx="3048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181600" y="5867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vPMC</a:t>
            </a:r>
            <a:r>
              <a:rPr lang="en-US" dirty="0" smtClean="0"/>
              <a:t>/pars opercula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Electrode ERPs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3792101" cy="51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76400"/>
            <a:ext cx="2171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43600" y="1905000"/>
            <a:ext cx="45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</a:p>
          <a:p>
            <a:endParaRPr lang="en-US" sz="2000" dirty="0" smtClean="0"/>
          </a:p>
          <a:p>
            <a:r>
              <a:rPr lang="en-US" sz="2000" dirty="0" smtClean="0"/>
              <a:t>4</a:t>
            </a:r>
          </a:p>
          <a:p>
            <a:endParaRPr lang="en-US" sz="2000" dirty="0" smtClean="0"/>
          </a:p>
          <a:p>
            <a:r>
              <a:rPr lang="en-US" sz="2000" dirty="0" smtClean="0"/>
              <a:t>5</a:t>
            </a:r>
          </a:p>
          <a:p>
            <a:endParaRPr lang="en-US" sz="2000" dirty="0" smtClean="0"/>
          </a:p>
          <a:p>
            <a:r>
              <a:rPr lang="en-US" sz="2000" dirty="0" smtClean="0"/>
              <a:t>6</a:t>
            </a:r>
          </a:p>
          <a:p>
            <a:endParaRPr lang="en-US" sz="2000" dirty="0" smtClean="0"/>
          </a:p>
          <a:p>
            <a:r>
              <a:rPr lang="en-US" sz="2000" dirty="0" smtClean="0"/>
              <a:t>7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 err="1" smtClean="0"/>
              <a:t>vs</a:t>
            </a:r>
            <a:r>
              <a:rPr lang="en-US" dirty="0" smtClean="0"/>
              <a:t> passive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401" y="1676400"/>
            <a:ext cx="52691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5240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61906" y="14478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6868" y="12586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0068" y="121920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459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828800"/>
            <a:ext cx="45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endParaRPr lang="en-US" dirty="0" smtClean="0"/>
          </a:p>
          <a:p>
            <a:r>
              <a:rPr lang="en-US" dirty="0" smtClean="0"/>
              <a:t>6</a:t>
            </a:r>
          </a:p>
          <a:p>
            <a:endParaRPr lang="en-US" dirty="0" smtClean="0"/>
          </a:p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22437"/>
            <a:ext cx="67461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752600"/>
          <a:ext cx="6080760" cy="3154680"/>
        </p:xfrm>
        <a:graphic>
          <a:graphicData uri="http://schemas.openxmlformats.org/drawingml/2006/table">
            <a:tbl>
              <a:tblPr/>
              <a:tblGrid>
                <a:gridCol w="1211580"/>
                <a:gridCol w="2571750"/>
                <a:gridCol w="22974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Error category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Criteria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No response (nr)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No verbal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Perceptual (per)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Patient appear­­­s to have not "heard" the target 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"huh", "what", "I don't know", "can you repeat that?"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Phonological (ph)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Addition, deletion, substitution, or transposition of phonemes of the target 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"de" for debate, "opti" for optimism, "caterpilly" for caterpillar, "fedometer" for speedometer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Offset (off)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Delay in response until stimulation is terminated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"say...delivery" [stimulation offset] → "delivery"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Motor speech (ms)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Phonologically correct, but the phonetic quality is altered (i.e., slurred or distorted)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"prosperity" [slurred]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Real word substitution (rws)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Response word that is not the target 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"declaration" for decoration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pSTG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5425"/>
            <a:ext cx="918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2266950"/>
            <a:ext cx="9210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2943225"/>
            <a:ext cx="8963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76200" y="4772025"/>
            <a:ext cx="9153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376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200" y="491626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6225" y="5562600"/>
            <a:ext cx="71151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963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62200"/>
            <a:ext cx="8963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3171825"/>
            <a:ext cx="8963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" y="4943475"/>
            <a:ext cx="8943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5" y="5457825"/>
            <a:ext cx="71151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19106" y="1295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062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3624" y="1030069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 smtClean="0"/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07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46231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cue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7776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38286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2376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slide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1676400"/>
            <a:ext cx="11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 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2401669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E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5200" y="3163669"/>
            <a:ext cx="10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 F </a:t>
            </a:r>
            <a:r>
              <a:rPr lang="en-US" dirty="0" smtClean="0"/>
              <a:t>Vs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Long 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491626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Vs</a:t>
            </a:r>
          </a:p>
          <a:p>
            <a:r>
              <a:rPr lang="en-US" dirty="0" smtClean="0"/>
              <a:t>Passive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5676900"/>
            <a:ext cx="1952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511</Words>
  <Application>Microsoft Office PowerPoint</Application>
  <PresentationFormat>On-screen Show (4:3)</PresentationFormat>
  <Paragraphs>223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Questions</vt:lpstr>
      <vt:lpstr>Experimental Design</vt:lpstr>
      <vt:lpstr>Schematic of repetition</vt:lpstr>
      <vt:lpstr>Average Electrode ERPs</vt:lpstr>
      <vt:lpstr>Active vs passive</vt:lpstr>
      <vt:lpstr>Slide 7</vt:lpstr>
      <vt:lpstr>1. pSTG</vt:lpstr>
      <vt:lpstr>2. STG</vt:lpstr>
      <vt:lpstr>3. </vt:lpstr>
      <vt:lpstr>4. Motor </vt:lpstr>
      <vt:lpstr>5. Broca/aSTG</vt:lpstr>
      <vt:lpstr>6. Dorsal CS</vt:lpstr>
      <vt:lpstr>7. Delay</vt:lpstr>
      <vt:lpstr>Appendix</vt:lpstr>
      <vt:lpstr>Se vs le</vt:lpstr>
      <vt:lpstr>Le vs ld</vt:lpstr>
      <vt:lpstr>Lf vs li</vt:lpstr>
      <vt:lpstr>Slide 19</vt:lpstr>
      <vt:lpstr>Slide 20</vt:lpstr>
      <vt:lpstr>Slide 21</vt:lpstr>
      <vt:lpstr>Slide 22</vt:lpstr>
      <vt:lpstr>Slide 23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78</cp:revision>
  <dcterms:created xsi:type="dcterms:W3CDTF">2013-05-25T22:27:45Z</dcterms:created>
  <dcterms:modified xsi:type="dcterms:W3CDTF">2013-05-28T18:16:58Z</dcterms:modified>
</cp:coreProperties>
</file>