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B7A9F0-E730-4D44-9D44-5A63AA66D00C}" type="datetimeFigureOut">
              <a:rPr lang="en-US" smtClean="0"/>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7A9F0-E730-4D44-9D44-5A63AA66D00C}" type="datetimeFigureOut">
              <a:rPr lang="en-US" smtClean="0"/>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7A9F0-E730-4D44-9D44-5A63AA66D00C}" type="datetimeFigureOut">
              <a:rPr lang="en-US" smtClean="0"/>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B7A9F0-E730-4D44-9D44-5A63AA66D00C}" type="datetimeFigureOut">
              <a:rPr lang="en-US" smtClean="0"/>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B7A9F0-E730-4D44-9D44-5A63AA66D00C}" type="datetimeFigureOut">
              <a:rPr lang="en-US" smtClean="0"/>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B7A9F0-E730-4D44-9D44-5A63AA66D00C}" type="datetimeFigureOut">
              <a:rPr lang="en-US" smtClean="0"/>
              <a:t>10/14/2012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B7A9F0-E730-4D44-9D44-5A63AA66D00C}" type="datetimeFigureOut">
              <a:rPr lang="en-US" smtClean="0"/>
              <a:t>10/14/2012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B7A9F0-E730-4D44-9D44-5A63AA66D00C}" type="datetimeFigureOut">
              <a:rPr lang="en-US" smtClean="0"/>
              <a:t>10/14/2012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7A9F0-E730-4D44-9D44-5A63AA66D00C}" type="datetimeFigureOut">
              <a:rPr lang="en-US" smtClean="0"/>
              <a:t>10/14/2012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7A9F0-E730-4D44-9D44-5A63AA66D00C}" type="datetimeFigureOut">
              <a:rPr lang="en-US" smtClean="0"/>
              <a:t>10/14/2012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7A9F0-E730-4D44-9D44-5A63AA66D00C}" type="datetimeFigureOut">
              <a:rPr lang="en-US" smtClean="0"/>
              <a:t>10/14/2012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C8E78-C2F9-459E-AAFF-8A20261A0D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7A9F0-E730-4D44-9D44-5A63AA66D00C}" type="datetimeFigureOut">
              <a:rPr lang="en-US" smtClean="0"/>
              <a:t>10/14/2012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C8E78-C2F9-459E-AAFF-8A20261A0DB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type by location </a:t>
            </a:r>
            <a:endParaRPr lang="en-US" dirty="0"/>
          </a:p>
        </p:txBody>
      </p:sp>
      <p:sp>
        <p:nvSpPr>
          <p:cNvPr id="7" name="Text Placeholder 6"/>
          <p:cNvSpPr>
            <a:spLocks noGrp="1"/>
          </p:cNvSpPr>
          <p:nvPr>
            <p:ph type="body" sz="half" idx="2"/>
          </p:nvPr>
        </p:nvSpPr>
        <p:spPr/>
        <p:txBody>
          <a:bodyPr/>
          <a:lstStyle/>
          <a:p>
            <a:r>
              <a:rPr lang="en-US" dirty="0" smtClean="0"/>
              <a:t>Figure 4: a. Enlarged view of the posterior </a:t>
            </a:r>
            <a:r>
              <a:rPr lang="en-US" dirty="0" err="1" smtClean="0"/>
              <a:t>perisylvian</a:t>
            </a:r>
            <a:r>
              <a:rPr lang="en-US" dirty="0" smtClean="0"/>
              <a:t> cortex. Black lines demarcate the </a:t>
            </a:r>
            <a:r>
              <a:rPr lang="en-US" dirty="0" err="1" smtClean="0"/>
              <a:t>Sylvian</a:t>
            </a:r>
            <a:r>
              <a:rPr lang="en-US" dirty="0" smtClean="0"/>
              <a:t> fissure (horizontally) and the central </a:t>
            </a:r>
            <a:r>
              <a:rPr lang="en-US" dirty="0" err="1" smtClean="0"/>
              <a:t>sulcus</a:t>
            </a:r>
            <a:r>
              <a:rPr lang="en-US" dirty="0" smtClean="0"/>
              <a:t> (vertically). Individual repetition sites labeled according to their most prominent error type: perceptual (per), phonological (ph), no response (NR), offset (off), motor speech (ms). Sites with equal distributions of error types are labeled with multiple abbreviations (e.g., ph/off indicates an equal and prominent distribution of phonological and offset errors at that site).b. Ratio of error type according to cortical site. The numbers in parentheses equal the total number of errors in each region. Error codes: NR = no response; per = perceptual; ph = phonological; off = offset; ms = motor speech; </a:t>
            </a:r>
            <a:r>
              <a:rPr lang="en-US" dirty="0" err="1" smtClean="0"/>
              <a:t>rws</a:t>
            </a:r>
            <a:r>
              <a:rPr lang="en-US" dirty="0" smtClean="0"/>
              <a:t> = real word substitution</a:t>
            </a:r>
            <a:endParaRPr 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3575050" y="2193977"/>
            <a:ext cx="5111750" cy="201125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rate by word type</a:t>
            </a:r>
            <a:endParaRPr lang="en-US" dirty="0"/>
          </a:p>
        </p:txBody>
      </p:sp>
      <p:sp>
        <p:nvSpPr>
          <p:cNvPr id="4" name="Text Placeholder 3"/>
          <p:cNvSpPr>
            <a:spLocks noGrp="1"/>
          </p:cNvSpPr>
          <p:nvPr>
            <p:ph type="body" sz="half" idx="2"/>
          </p:nvPr>
        </p:nvSpPr>
        <p:spPr/>
        <p:txBody>
          <a:bodyPr/>
          <a:lstStyle/>
          <a:p>
            <a:r>
              <a:rPr lang="en-US" dirty="0" smtClean="0"/>
              <a:t>Figure 5: Percent correct according to word type. Short easy = two-syllable words, easy to articulate words; pseudo short = two-syllable </a:t>
            </a:r>
            <a:r>
              <a:rPr lang="en-US" dirty="0" err="1" smtClean="0"/>
              <a:t>pseudowords</a:t>
            </a:r>
            <a:r>
              <a:rPr lang="en-US" dirty="0" smtClean="0"/>
              <a:t>; long easy = four-syllable, easy to articulate words; long difficult = four-syllable, difficult to articulate words; pseudo long = four- syllable </a:t>
            </a:r>
            <a:r>
              <a:rPr lang="en-US" dirty="0" err="1" smtClean="0"/>
              <a:t>pseudowords</a:t>
            </a:r>
            <a:r>
              <a:rPr lang="en-US" dirty="0" smtClean="0"/>
              <a:t>; long LF = three and four-syllable low frequency words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575050" y="1676706"/>
            <a:ext cx="5111750" cy="3045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type by word type</a:t>
            </a:r>
            <a:endParaRPr lang="en-US" dirty="0"/>
          </a:p>
        </p:txBody>
      </p:sp>
      <p:sp>
        <p:nvSpPr>
          <p:cNvPr id="4" name="Text Placeholder 3"/>
          <p:cNvSpPr>
            <a:spLocks noGrp="1"/>
          </p:cNvSpPr>
          <p:nvPr>
            <p:ph type="body" sz="half" idx="2"/>
          </p:nvPr>
        </p:nvSpPr>
        <p:spPr/>
        <p:txBody>
          <a:bodyPr/>
          <a:lstStyle/>
          <a:p>
            <a:r>
              <a:rPr lang="en-US" dirty="0" smtClean="0"/>
              <a:t>Figure 6: Ratio of types of errors according to word type. Error codes: NR = no response; per = perceptual; ph = phonological; off = offset; ms = motor speech; </a:t>
            </a:r>
            <a:r>
              <a:rPr lang="en-US" dirty="0" err="1" smtClean="0"/>
              <a:t>rws</a:t>
            </a:r>
            <a:r>
              <a:rPr lang="en-US" dirty="0" smtClean="0"/>
              <a:t> = real word substitution</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575050" y="1707788"/>
            <a:ext cx="5111750" cy="29836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Phonological Error type by Syllable </a:t>
            </a:r>
            <a:endParaRPr lang="en-US" dirty="0"/>
          </a:p>
        </p:txBody>
      </p:sp>
      <p:sp>
        <p:nvSpPr>
          <p:cNvPr id="4" name="Text Placeholder 3"/>
          <p:cNvSpPr>
            <a:spLocks noGrp="1"/>
          </p:cNvSpPr>
          <p:nvPr>
            <p:ph type="body" sz="half" idx="2"/>
          </p:nvPr>
        </p:nvSpPr>
        <p:spPr/>
        <p:txBody>
          <a:bodyPr/>
          <a:lstStyle/>
          <a:p>
            <a:r>
              <a:rPr lang="en-US" dirty="0" smtClean="0"/>
              <a:t>Figure 7: Proportion of error types per syllable of four-syllable phonological errors. Each horizontal bar represents a syllable. correct = target syllable; </a:t>
            </a:r>
            <a:r>
              <a:rPr lang="en-US" dirty="0" err="1" smtClean="0"/>
              <a:t>sdel</a:t>
            </a:r>
            <a:r>
              <a:rPr lang="en-US" dirty="0" smtClean="0"/>
              <a:t> = syllable deletion; sub = substitution of consonant phoneme; </a:t>
            </a:r>
            <a:r>
              <a:rPr lang="en-US" dirty="0" err="1" smtClean="0"/>
              <a:t>vsub</a:t>
            </a:r>
            <a:r>
              <a:rPr lang="en-US" dirty="0" smtClean="0"/>
              <a:t> = substitution of the vowel; add = addition of a phoneme; </a:t>
            </a:r>
            <a:r>
              <a:rPr lang="en-US" dirty="0" err="1" smtClean="0"/>
              <a:t>phdel</a:t>
            </a:r>
            <a:r>
              <a:rPr lang="en-US" dirty="0" smtClean="0"/>
              <a:t> = deletion of a phoneme; </a:t>
            </a:r>
            <a:r>
              <a:rPr lang="en-US" dirty="0" err="1" smtClean="0"/>
              <a:t>mult</a:t>
            </a:r>
            <a:r>
              <a:rPr lang="en-US" dirty="0" smtClean="0"/>
              <a:t> = multiple errors per syllable or alteration of both consonant and vowel within a syllable</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575050" y="1748974"/>
            <a:ext cx="5111750" cy="290126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349</Words>
  <Application>Microsoft Office PowerPoint</Application>
  <PresentationFormat>On-screen Show (4:3)</PresentationFormat>
  <Paragraphs>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Error type by location </vt:lpstr>
      <vt:lpstr>Error rate by word type</vt:lpstr>
      <vt:lpstr>Error type by word type</vt:lpstr>
      <vt:lpstr>Phonological Error type by Syllable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Angela</dc:creator>
  <cp:lastModifiedBy>Angela</cp:lastModifiedBy>
  <cp:revision>3</cp:revision>
  <dcterms:created xsi:type="dcterms:W3CDTF">2012-10-15T04:18:19Z</dcterms:created>
  <dcterms:modified xsi:type="dcterms:W3CDTF">2012-10-15T04:26:33Z</dcterms:modified>
</cp:coreProperties>
</file>