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82" r:id="rId4"/>
    <p:sldId id="289" r:id="rId5"/>
    <p:sldId id="280" r:id="rId6"/>
    <p:sldId id="274" r:id="rId7"/>
    <p:sldId id="288" r:id="rId8"/>
    <p:sldId id="291" r:id="rId9"/>
    <p:sldId id="294" r:id="rId10"/>
    <p:sldId id="293" r:id="rId11"/>
    <p:sldId id="290" r:id="rId12"/>
    <p:sldId id="295" r:id="rId13"/>
    <p:sldId id="265" r:id="rId14"/>
    <p:sldId id="284" r:id="rId15"/>
    <p:sldId id="268" r:id="rId16"/>
    <p:sldId id="270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4375" autoAdjust="0"/>
  </p:normalViewPr>
  <p:slideViewPr>
    <p:cSldViewPr showGuides="1">
      <p:cViewPr varScale="1">
        <p:scale>
          <a:sx n="89" d="100"/>
          <a:sy n="89" d="100"/>
        </p:scale>
        <p:origin x="-20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DB2F-26CE-450F-A090-9E75948A994F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60A6-3974-4AB3-B6A1-25E8BD98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Phonological</a:t>
            </a:r>
            <a:r>
              <a:rPr lang="en-US" baseline="0" dirty="0" smtClean="0"/>
              <a:t> errors from </a:t>
            </a:r>
            <a:r>
              <a:rPr lang="en-US" baseline="0" dirty="0" err="1" smtClean="0"/>
              <a:t>mSTG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pSTG</a:t>
            </a:r>
            <a:r>
              <a:rPr lang="en-US" baseline="0" dirty="0" smtClean="0"/>
              <a:t> are behaviorally the same</a:t>
            </a:r>
          </a:p>
          <a:p>
            <a:r>
              <a:rPr lang="en-US" baseline="0" dirty="0" smtClean="0"/>
              <a:t>The dominance of </a:t>
            </a:r>
            <a:r>
              <a:rPr lang="en-US" baseline="0" dirty="0" err="1" smtClean="0"/>
              <a:t>pSTG</a:t>
            </a:r>
            <a:r>
              <a:rPr lang="en-US" baseline="0" dirty="0" smtClean="0"/>
              <a:t> by phonetic errors is particularly </a:t>
            </a:r>
            <a:r>
              <a:rPr lang="en-US" baseline="0" dirty="0" smtClean="0"/>
              <a:t>striking</a:t>
            </a:r>
          </a:p>
          <a:p>
            <a:r>
              <a:rPr lang="en-US" baseline="0" dirty="0" smtClean="0"/>
              <a:t>Of note, the motor speech errors on SMG are all accounted for by one patient (patient 38).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60A6-3974-4AB3-B6A1-25E8BD9875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60A6-3974-4AB3-B6A1-25E8BD9875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60A6-3974-4AB3-B6A1-25E8BD9875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60A6-3974-4AB3-B6A1-25E8BD9875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60A6-3974-4AB3-B6A1-25E8BD9875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C3E8-649A-4F19-9C68-1FB48C1865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53AF-77FE-403B-A085-7AA790252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 involved in perception and production during single word repetition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Loop*</a:t>
            </a:r>
          </a:p>
          <a:p>
            <a:r>
              <a:rPr lang="en-US" dirty="0" smtClean="0"/>
              <a:t>Processes involved in speech production recruited for </a:t>
            </a:r>
            <a:r>
              <a:rPr lang="en-US" dirty="0" err="1" smtClean="0"/>
              <a:t>subvocal</a:t>
            </a:r>
            <a:r>
              <a:rPr lang="en-US" dirty="0" smtClean="0"/>
              <a:t> rehearsal (</a:t>
            </a:r>
            <a:r>
              <a:rPr lang="en-US" dirty="0" err="1" smtClean="0"/>
              <a:t>pSTG</a:t>
            </a:r>
            <a:r>
              <a:rPr lang="en-US" dirty="0" smtClean="0"/>
              <a:t>, SMG)**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33650" y="6211669"/>
            <a:ext cx="1510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 </a:t>
            </a:r>
            <a:r>
              <a:rPr lang="en-US" dirty="0" err="1" smtClean="0"/>
              <a:t>Baddeley</a:t>
            </a:r>
            <a:endParaRPr lang="en-US" dirty="0" smtClean="0"/>
          </a:p>
          <a:p>
            <a:r>
              <a:rPr lang="en-US" dirty="0" smtClean="0"/>
              <a:t>**</a:t>
            </a:r>
            <a:r>
              <a:rPr lang="en-US" dirty="0" err="1" smtClean="0"/>
              <a:t>Buchsbaum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Non-dominant Hemisphere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stream model: speech perception bilateral</a:t>
            </a:r>
          </a:p>
          <a:p>
            <a:r>
              <a:rPr lang="en-US" dirty="0" smtClean="0"/>
              <a:t>Aphasics recruit non-dominant </a:t>
            </a:r>
            <a:r>
              <a:rPr lang="en-US" dirty="0" err="1" smtClean="0"/>
              <a:t>Broca’s</a:t>
            </a:r>
            <a:r>
              <a:rPr lang="en-US" dirty="0" smtClean="0"/>
              <a:t> and </a:t>
            </a:r>
            <a:r>
              <a:rPr lang="en-US" dirty="0" err="1" smtClean="0"/>
              <a:t>Wernicke’s</a:t>
            </a:r>
            <a:r>
              <a:rPr lang="en-US" dirty="0" smtClean="0"/>
              <a:t> areas*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248400"/>
            <a:ext cx="107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Ohyama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609600"/>
            <a:ext cx="3505200" cy="2514600"/>
            <a:chOff x="838200" y="2438400"/>
            <a:chExt cx="3505200" cy="2514600"/>
          </a:xfrm>
        </p:grpSpPr>
        <p:pic>
          <p:nvPicPr>
            <p:cNvPr id="8" name="Content Placeholder 8" descr="C:\Users\Miranda\Desktop\Speech &amp; Language Database\Videos\A101_NR_7-2-12\A101_NR_7-2-12\A101_7-2-2012_rep sites marked.png"/>
            <p:cNvPicPr>
              <a:picLocks/>
            </p:cNvPicPr>
            <p:nvPr/>
          </p:nvPicPr>
          <p:blipFill>
            <a:blip r:embed="rId3" cstate="print"/>
            <a:srcRect l="15594" t="16821" r="29149" b="20525"/>
            <a:stretch>
              <a:fillRect/>
            </a:stretch>
          </p:blipFill>
          <p:spPr bwMode="auto">
            <a:xfrm>
              <a:off x="838200" y="2438400"/>
              <a:ext cx="350520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5-Point Star 9"/>
            <p:cNvSpPr/>
            <p:nvPr/>
          </p:nvSpPr>
          <p:spPr>
            <a:xfrm>
              <a:off x="2286000" y="3733800"/>
              <a:ext cx="304800" cy="30480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/>
            <p:cNvSpPr/>
            <p:nvPr/>
          </p:nvSpPr>
          <p:spPr>
            <a:xfrm>
              <a:off x="2743200" y="3657600"/>
              <a:ext cx="228600" cy="22860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1447800" y="2286000"/>
            <a:ext cx="304800" cy="304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1524000" y="4724400"/>
            <a:ext cx="228600" cy="2286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2740271" cy="506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stim</a:t>
            </a:r>
            <a:r>
              <a:rPr lang="en-US" dirty="0" smtClean="0"/>
              <a:t> effects during delay– where is phonological store?</a:t>
            </a:r>
          </a:p>
          <a:p>
            <a:r>
              <a:rPr lang="en-US" dirty="0" smtClean="0"/>
              <a:t>Are phonetic errors due to feedback or altered code to motor regions?</a:t>
            </a:r>
          </a:p>
          <a:p>
            <a:r>
              <a:rPr lang="en-US" dirty="0" smtClean="0"/>
              <a:t>Do behaviorally similar errors during perception and production differ?</a:t>
            </a:r>
          </a:p>
          <a:p>
            <a:r>
              <a:rPr lang="en-US" dirty="0" smtClean="0"/>
              <a:t>Why does stimulation of left hemisphere cause perceptual errors?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95400" y="-533400"/>
            <a:ext cx="7324726" cy="33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0075" y="-1152526"/>
            <a:ext cx="4733925" cy="801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38600" y="-304800"/>
            <a:ext cx="5257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-228600"/>
            <a:ext cx="2867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0"/>
            <a:ext cx="24098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1650"/>
            <a:ext cx="17145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33548" y="-76200"/>
            <a:ext cx="137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7513" y="-184666"/>
            <a:ext cx="1216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6629400"/>
            <a:ext cx="273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8300" y="6629400"/>
            <a:ext cx="273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0600" y="-381000"/>
            <a:ext cx="7324726" cy="33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1650"/>
            <a:ext cx="17145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7200"/>
            <a:ext cx="224631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7687" y="457200"/>
            <a:ext cx="224631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181600" y="304800"/>
            <a:ext cx="72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mSTG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0" y="304800"/>
            <a:ext cx="66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pSTG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-119063"/>
            <a:ext cx="4193548" cy="709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33400" y="323850"/>
            <a:ext cx="594002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-457200"/>
            <a:ext cx="2409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-381000"/>
            <a:ext cx="2409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0600" y="323850"/>
            <a:ext cx="594002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81000"/>
            <a:ext cx="5181600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371600"/>
            <a:ext cx="5181600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2390774"/>
            <a:ext cx="5181600" cy="103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spatiotemporal dynamics of cortical networks during word repetition task?</a:t>
            </a:r>
          </a:p>
          <a:p>
            <a:r>
              <a:rPr lang="en-US" dirty="0" smtClean="0"/>
              <a:t>Which regions are crucial for perception, short term memory, and production?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of repetition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75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Ear/primary auditory cortex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8200" y="1905000"/>
            <a:ext cx="0" cy="457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2667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phonetic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3276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lexical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33600" y="3429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600" y="3288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3810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torage/buffering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4648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honological encoding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5410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otor planning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617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articulation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1752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spectro</a:t>
            </a:r>
            <a:r>
              <a:rPr lang="en-US" dirty="0" smtClean="0"/>
              <a:t>-temporal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2"/>
          </p:cNvCxnSpPr>
          <p:nvPr/>
        </p:nvCxnSpPr>
        <p:spPr>
          <a:xfrm>
            <a:off x="1524000" y="3657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0" y="4953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ket 34"/>
          <p:cNvSpPr/>
          <p:nvPr/>
        </p:nvSpPr>
        <p:spPr>
          <a:xfrm>
            <a:off x="4876800" y="2819400"/>
            <a:ext cx="304800" cy="2209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81600" y="3657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102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STG</a:t>
            </a:r>
            <a:endParaRPr lang="en-US" dirty="0"/>
          </a:p>
        </p:txBody>
      </p:sp>
      <p:sp>
        <p:nvSpPr>
          <p:cNvPr id="39" name="Right Bracket 38"/>
          <p:cNvSpPr/>
          <p:nvPr/>
        </p:nvSpPr>
        <p:spPr>
          <a:xfrm>
            <a:off x="5257800" y="4038600"/>
            <a:ext cx="3048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62600" y="4572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4419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IPL</a:t>
            </a:r>
            <a:endParaRPr lang="en-US" dirty="0"/>
          </a:p>
        </p:txBody>
      </p:sp>
      <p:sp>
        <p:nvSpPr>
          <p:cNvPr id="52" name="Right Bracket 51"/>
          <p:cNvSpPr/>
          <p:nvPr/>
        </p:nvSpPr>
        <p:spPr>
          <a:xfrm>
            <a:off x="4876800" y="5486400"/>
            <a:ext cx="3048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181600" y="5867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vPMC</a:t>
            </a:r>
            <a:r>
              <a:rPr lang="en-US" dirty="0" smtClean="0"/>
              <a:t>/pars opercula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048000"/>
            <a:ext cx="4876800" cy="344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interest from stimulation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56459" y="5791200"/>
            <a:ext cx="178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Miranda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 err="1" smtClean="0"/>
              <a:t>mSTG</a:t>
            </a:r>
            <a:r>
              <a:rPr lang="en-US" dirty="0" smtClean="0"/>
              <a:t>	- </a:t>
            </a:r>
            <a:r>
              <a:rPr lang="en-US" dirty="0" smtClean="0"/>
              <a:t>perceptual &amp; phonetic </a:t>
            </a:r>
            <a:r>
              <a:rPr lang="en-US" dirty="0" smtClean="0"/>
              <a:t>errors</a:t>
            </a:r>
          </a:p>
          <a:p>
            <a:r>
              <a:rPr lang="en-US" dirty="0" err="1" smtClean="0"/>
              <a:t>pSTG</a:t>
            </a:r>
            <a:r>
              <a:rPr lang="en-US" dirty="0" smtClean="0"/>
              <a:t>	-phonetic errors</a:t>
            </a:r>
          </a:p>
          <a:p>
            <a:r>
              <a:rPr lang="en-US" dirty="0" err="1" smtClean="0"/>
              <a:t>aSTG</a:t>
            </a:r>
            <a:endParaRPr lang="en-US" dirty="0" smtClean="0"/>
          </a:p>
          <a:p>
            <a:r>
              <a:rPr lang="en-US" dirty="0" smtClean="0"/>
              <a:t>STS</a:t>
            </a:r>
            <a:endParaRPr lang="en-US" dirty="0" smtClean="0"/>
          </a:p>
          <a:p>
            <a:r>
              <a:rPr lang="en-US" dirty="0" smtClean="0"/>
              <a:t>IFG		-</a:t>
            </a:r>
            <a:r>
              <a:rPr lang="en-US" dirty="0" smtClean="0"/>
              <a:t>speech </a:t>
            </a:r>
            <a:r>
              <a:rPr lang="en-US" dirty="0" smtClean="0"/>
              <a:t>arrest</a:t>
            </a:r>
          </a:p>
          <a:p>
            <a:r>
              <a:rPr lang="en-US" dirty="0" err="1" smtClean="0"/>
              <a:t>dSMC</a:t>
            </a:r>
            <a:r>
              <a:rPr lang="en-US" dirty="0" smtClean="0"/>
              <a:t>	-vocalization</a:t>
            </a:r>
          </a:p>
          <a:p>
            <a:r>
              <a:rPr lang="en-US" dirty="0" smtClean="0"/>
              <a:t>SMG	-motor speech</a:t>
            </a:r>
          </a:p>
          <a:p>
            <a:r>
              <a:rPr lang="en-US" dirty="0" err="1" smtClean="0"/>
              <a:t>vPMC</a:t>
            </a:r>
            <a:r>
              <a:rPr lang="en-US" dirty="0" smtClean="0"/>
              <a:t>	 </a:t>
            </a:r>
            <a:r>
              <a:rPr lang="en-US" dirty="0" smtClean="0"/>
              <a:t>-speech arrest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3256403"/>
            <a:ext cx="8515350" cy="360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Cortical Stimulation </a:t>
            </a:r>
            <a:r>
              <a:rPr lang="en-US" dirty="0" smtClean="0"/>
              <a:t>Results (No Delay)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mSTG</a:t>
            </a:r>
            <a:r>
              <a:rPr lang="en-US" dirty="0" smtClean="0"/>
              <a:t>: perceptual &amp; phonological errors</a:t>
            </a:r>
          </a:p>
          <a:p>
            <a:pPr lvl="1"/>
            <a:r>
              <a:rPr lang="en-US" dirty="0" err="1" smtClean="0"/>
              <a:t>pSTG</a:t>
            </a:r>
            <a:r>
              <a:rPr lang="en-US" dirty="0" smtClean="0"/>
              <a:t>: mostly phonological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SMG: offset, motor speech, phonological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2800" y="6581001"/>
            <a:ext cx="198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Miranda, 2012!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Stimulation error </a:t>
            </a:r>
            <a:r>
              <a:rPr lang="en-US" dirty="0" smtClean="0"/>
              <a:t>rates (with Delay)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-4572000" y="533400"/>
            <a:ext cx="22459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8" descr="C:\Users\Miranda\Desktop\Speech &amp; Language Database\Videos\A97_KP_4-27-12\photos\A97_4-30-12_rep sites marked.png"/>
          <p:cNvPicPr>
            <a:picLocks/>
          </p:cNvPicPr>
          <p:nvPr/>
        </p:nvPicPr>
        <p:blipFill>
          <a:blip r:embed="rId4" cstate="print"/>
          <a:srcRect l="14906" t="5728" r="28104" b="21332"/>
          <a:stretch>
            <a:fillRect/>
          </a:stretch>
        </p:blipFill>
        <p:spPr bwMode="auto">
          <a:xfrm>
            <a:off x="-2362200" y="1447800"/>
            <a:ext cx="2362200" cy="16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8" descr="C:\Users\Miranda\Desktop\Speech &amp; Language Database\Videos\A101_NR_7-2-12\A101_NR_7-2-12\A101_7-2-2012_rep sites marked.png"/>
          <p:cNvPicPr>
            <a:picLocks/>
          </p:cNvPicPr>
          <p:nvPr/>
        </p:nvPicPr>
        <p:blipFill>
          <a:blip r:embed="rId5" cstate="print"/>
          <a:srcRect l="15594" t="16821" r="29149" b="20525"/>
          <a:stretch>
            <a:fillRect/>
          </a:stretch>
        </p:blipFill>
        <p:spPr bwMode="auto">
          <a:xfrm>
            <a:off x="838200" y="2438400"/>
            <a:ext cx="3505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C:\Users\Miranda\Desktop\Speech &amp; Language Database\Videos\A103_MG_7-23-12\pictures\GALINDOMAXIMO_rep sites marked.PNG"/>
          <p:cNvPicPr>
            <a:picLocks/>
          </p:cNvPicPr>
          <p:nvPr/>
        </p:nvPicPr>
        <p:blipFill>
          <a:blip r:embed="rId6" cstate="print"/>
          <a:srcRect l="14041" t="11455" r="27931" b="15442"/>
          <a:stretch>
            <a:fillRect/>
          </a:stretch>
        </p:blipFill>
        <p:spPr bwMode="auto">
          <a:xfrm>
            <a:off x="-2362200" y="3048000"/>
            <a:ext cx="2362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1143000"/>
            <a:ext cx="3197471" cy="590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5-Point Star 9"/>
          <p:cNvSpPr/>
          <p:nvPr/>
        </p:nvSpPr>
        <p:spPr>
          <a:xfrm>
            <a:off x="2286000" y="3733800"/>
            <a:ext cx="304800" cy="304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867400" y="1295400"/>
            <a:ext cx="304800" cy="304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2743200" y="3657600"/>
            <a:ext cx="228600" cy="2286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5943600" y="4114800"/>
            <a:ext cx="228600" cy="2286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04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of lexical access in speech </a:t>
            </a:r>
            <a:r>
              <a:rPr lang="en-US" dirty="0" smtClean="0"/>
              <a:t>production*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637" y="1600200"/>
            <a:ext cx="32107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6172200" y="3810000"/>
            <a:ext cx="304800" cy="2438400"/>
          </a:xfrm>
          <a:prstGeom prst="righ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53400" y="6400800"/>
            <a:ext cx="198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</a:t>
            </a:r>
            <a:r>
              <a:rPr lang="en-US" sz="1200" dirty="0" err="1" smtClean="0"/>
              <a:t>Levelt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Stream Model*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Bilateral </a:t>
            </a:r>
          </a:p>
          <a:p>
            <a:r>
              <a:rPr lang="en-US" dirty="0" smtClean="0"/>
              <a:t>Ventral</a:t>
            </a:r>
          </a:p>
          <a:p>
            <a:r>
              <a:rPr lang="en-US" dirty="0" smtClean="0"/>
              <a:t>Dorsal 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Spt</a:t>
            </a:r>
            <a:r>
              <a:rPr lang="en-US" dirty="0" smtClean="0"/>
              <a:t> maps acoustic to </a:t>
            </a:r>
            <a:r>
              <a:rPr lang="en-US" dirty="0" err="1" smtClean="0"/>
              <a:t>articulatory</a:t>
            </a:r>
            <a:r>
              <a:rPr lang="en-US" dirty="0" smtClean="0"/>
              <a:t>; phonological store in STG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pSTG</a:t>
            </a:r>
            <a:r>
              <a:rPr lang="en-US" dirty="0" smtClean="0"/>
              <a:t> is phonological store</a:t>
            </a:r>
          </a:p>
          <a:p>
            <a:pPr lvl="1"/>
            <a:r>
              <a:rPr lang="en-US" dirty="0" smtClean="0"/>
              <a:t>Based on conduction aphasia</a:t>
            </a:r>
          </a:p>
          <a:p>
            <a:pPr lvl="1"/>
            <a:r>
              <a:rPr lang="en-US" dirty="0" smtClean="0"/>
              <a:t>Projects to frontal/pre-motor regions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2689" y="6324600"/>
            <a:ext cx="221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*Hickok </a:t>
            </a:r>
            <a:r>
              <a:rPr lang="en-US" dirty="0" smtClean="0"/>
              <a:t>and </a:t>
            </a:r>
            <a:r>
              <a:rPr lang="en-US" dirty="0" err="1" smtClean="0"/>
              <a:t>Poeppel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Conduction aphasia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smtClean="0"/>
              <a:t>phonemic </a:t>
            </a:r>
            <a:r>
              <a:rPr lang="en-US" dirty="0" err="1" smtClean="0"/>
              <a:t>paraphasias</a:t>
            </a:r>
            <a:endParaRPr lang="en-US" dirty="0" smtClean="0"/>
          </a:p>
          <a:p>
            <a:r>
              <a:rPr lang="en-US" dirty="0" smtClean="0"/>
              <a:t>impaired </a:t>
            </a:r>
            <a:r>
              <a:rPr lang="en-US" dirty="0" smtClean="0"/>
              <a:t>verbatim </a:t>
            </a:r>
            <a:r>
              <a:rPr lang="en-US" dirty="0" smtClean="0"/>
              <a:t>repetition- short term memory</a:t>
            </a:r>
          </a:p>
          <a:p>
            <a:r>
              <a:rPr lang="en-US" dirty="0" smtClean="0"/>
              <a:t>naming difficulties- responsive to cuing</a:t>
            </a:r>
          </a:p>
          <a:p>
            <a:r>
              <a:rPr lang="en-US" dirty="0" smtClean="0"/>
              <a:t>Self-monitoring- relatively </a:t>
            </a:r>
            <a:r>
              <a:rPr lang="en-US" dirty="0" smtClean="0"/>
              <a:t>spared auditory </a:t>
            </a:r>
            <a:r>
              <a:rPr lang="en-US" dirty="0" smtClean="0"/>
              <a:t>comprehension</a:t>
            </a:r>
          </a:p>
          <a:p>
            <a:r>
              <a:rPr lang="en-US" dirty="0" smtClean="0"/>
              <a:t>Linked to </a:t>
            </a:r>
            <a:r>
              <a:rPr lang="en-US" dirty="0" err="1" smtClean="0"/>
              <a:t>articulatory</a:t>
            </a:r>
            <a:r>
              <a:rPr lang="en-US" dirty="0" smtClean="0"/>
              <a:t> planning load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312</Words>
  <Application>Microsoft Office PowerPoint</Application>
  <PresentationFormat>On-screen Show (4:3)</PresentationFormat>
  <Paragraphs>75</Paragraphs>
  <Slides>17</Slides>
  <Notes>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Processes involved in perception and production during single word repetition</vt:lpstr>
      <vt:lpstr>Questions</vt:lpstr>
      <vt:lpstr>Schematic of repetition</vt:lpstr>
      <vt:lpstr>Regions of interest from stimulation</vt:lpstr>
      <vt:lpstr>Cortical Stimulation Results (No Delay) </vt:lpstr>
      <vt:lpstr>Stimulation error rates (with Delay)</vt:lpstr>
      <vt:lpstr>Model of lexical access in speech production* </vt:lpstr>
      <vt:lpstr>Dual Stream Model*</vt:lpstr>
      <vt:lpstr>Conduction aphasia</vt:lpstr>
      <vt:lpstr>Working memory</vt:lpstr>
      <vt:lpstr>Non-dominant Hemisphere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</dc:creator>
  <cp:lastModifiedBy>Angela</cp:lastModifiedBy>
  <cp:revision>54</cp:revision>
  <dcterms:created xsi:type="dcterms:W3CDTF">2012-10-08T17:00:19Z</dcterms:created>
  <dcterms:modified xsi:type="dcterms:W3CDTF">2012-10-16T18:51:37Z</dcterms:modified>
</cp:coreProperties>
</file>