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handoutMasterIdLst>
    <p:handoutMasterId r:id="rId20"/>
  </p:handoutMasterIdLst>
  <p:sldIdLst>
    <p:sldId id="256" r:id="rId2"/>
    <p:sldId id="271" r:id="rId3"/>
    <p:sldId id="259" r:id="rId4"/>
    <p:sldId id="260" r:id="rId5"/>
    <p:sldId id="261" r:id="rId6"/>
    <p:sldId id="270" r:id="rId7"/>
    <p:sldId id="257" r:id="rId8"/>
    <p:sldId id="262" r:id="rId9"/>
    <p:sldId id="263" r:id="rId10"/>
    <p:sldId id="264" r:id="rId11"/>
    <p:sldId id="272" r:id="rId12"/>
    <p:sldId id="265" r:id="rId13"/>
    <p:sldId id="266" r:id="rId14"/>
    <p:sldId id="267" r:id="rId15"/>
    <p:sldId id="268" r:id="rId16"/>
    <p:sldId id="269" r:id="rId17"/>
    <p:sldId id="273" r:id="rId18"/>
  </p:sldIdLst>
  <p:sldSz cx="9144000" cy="6858000" type="screen4x3"/>
  <p:notesSz cx="6881813" cy="92964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2A28"/>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434" autoAdjust="0"/>
  </p:normalViewPr>
  <p:slideViewPr>
    <p:cSldViewPr snapToGrid="0" snapToObjects="1">
      <p:cViewPr varScale="1">
        <p:scale>
          <a:sx n="67" d="100"/>
          <a:sy n="67" d="100"/>
        </p:scale>
        <p:origin x="672" y="60"/>
      </p:cViewPr>
      <p:guideLst>
        <p:guide orient="horz" pos="2160"/>
        <p:guide pos="2880"/>
      </p:guideLst>
    </p:cSldViewPr>
  </p:slideViewPr>
  <p:outlineViewPr>
    <p:cViewPr>
      <p:scale>
        <a:sx n="33" d="100"/>
        <a:sy n="33" d="100"/>
      </p:scale>
      <p:origin x="0" y="-1053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82119" cy="464820"/>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98102" y="0"/>
            <a:ext cx="2982119" cy="464820"/>
          </a:xfrm>
          <a:prstGeom prst="rect">
            <a:avLst/>
          </a:prstGeom>
        </p:spPr>
        <p:txBody>
          <a:bodyPr vert="horz" lIns="91440" tIns="45720" rIns="91440" bIns="45720" rtlCol="0"/>
          <a:lstStyle>
            <a:lvl1pPr algn="r">
              <a:defRPr sz="1200"/>
            </a:lvl1pPr>
          </a:lstStyle>
          <a:p>
            <a:fld id="{004C2FDD-BC63-0C4D-A0CC-A1C8F97CFAFE}" type="datetimeFigureOut">
              <a:rPr lang="es-ES" smtClean="0"/>
              <a:pPr/>
              <a:t>05/11/2013</a:t>
            </a:fld>
            <a:endParaRPr lang="es-MX"/>
          </a:p>
        </p:txBody>
      </p:sp>
      <p:sp>
        <p:nvSpPr>
          <p:cNvPr id="4" name="Marcador de pie de página 3"/>
          <p:cNvSpPr>
            <a:spLocks noGrp="1"/>
          </p:cNvSpPr>
          <p:nvPr>
            <p:ph type="ftr" sz="quarter" idx="2"/>
          </p:nvPr>
        </p:nvSpPr>
        <p:spPr>
          <a:xfrm>
            <a:off x="0" y="8829967"/>
            <a:ext cx="2982119" cy="464820"/>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98102" y="8829967"/>
            <a:ext cx="2982119" cy="464820"/>
          </a:xfrm>
          <a:prstGeom prst="rect">
            <a:avLst/>
          </a:prstGeom>
        </p:spPr>
        <p:txBody>
          <a:bodyPr vert="horz" lIns="91440" tIns="45720" rIns="91440" bIns="45720" rtlCol="0" anchor="b"/>
          <a:lstStyle>
            <a:lvl1pPr algn="r">
              <a:defRPr sz="1200"/>
            </a:lvl1pPr>
          </a:lstStyle>
          <a:p>
            <a:fld id="{CD52BB4D-0F48-E24F-9918-5BB73DEE09C2}" type="slidenum">
              <a:rPr lang="es-MX" smtClean="0"/>
              <a:pPr/>
              <a:t>‹Nº›</a:t>
            </a:fld>
            <a:endParaRPr lang="es-MX"/>
          </a:p>
        </p:txBody>
      </p:sp>
    </p:spTree>
    <p:extLst>
      <p:ext uri="{BB962C8B-B14F-4D97-AF65-F5344CB8AC3E}">
        <p14:creationId xmlns:p14="http://schemas.microsoft.com/office/powerpoint/2010/main" val="1102096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82119" cy="464820"/>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98102" y="0"/>
            <a:ext cx="2982119" cy="464820"/>
          </a:xfrm>
          <a:prstGeom prst="rect">
            <a:avLst/>
          </a:prstGeom>
        </p:spPr>
        <p:txBody>
          <a:bodyPr vert="horz" lIns="91440" tIns="45720" rIns="91440" bIns="45720" rtlCol="0"/>
          <a:lstStyle>
            <a:lvl1pPr algn="r">
              <a:defRPr sz="1200"/>
            </a:lvl1pPr>
          </a:lstStyle>
          <a:p>
            <a:fld id="{46183AC1-9CB4-F941-9FEF-96A86DE6547C}" type="datetimeFigureOut">
              <a:rPr lang="es-ES" smtClean="0"/>
              <a:pPr/>
              <a:t>05/11/2013</a:t>
            </a:fld>
            <a:endParaRPr lang="es-MX"/>
          </a:p>
        </p:txBody>
      </p:sp>
      <p:sp>
        <p:nvSpPr>
          <p:cNvPr id="4" name="Marcador de imagen de diapositiva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8182" y="4415790"/>
            <a:ext cx="5505450" cy="418338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MX"/>
          </a:p>
        </p:txBody>
      </p:sp>
      <p:sp>
        <p:nvSpPr>
          <p:cNvPr id="6" name="Marcador de pie de página 5"/>
          <p:cNvSpPr>
            <a:spLocks noGrp="1"/>
          </p:cNvSpPr>
          <p:nvPr>
            <p:ph type="ftr" sz="quarter" idx="4"/>
          </p:nvPr>
        </p:nvSpPr>
        <p:spPr>
          <a:xfrm>
            <a:off x="0" y="8829967"/>
            <a:ext cx="2982119" cy="464820"/>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98102" y="8829967"/>
            <a:ext cx="2982119" cy="464820"/>
          </a:xfrm>
          <a:prstGeom prst="rect">
            <a:avLst/>
          </a:prstGeom>
        </p:spPr>
        <p:txBody>
          <a:bodyPr vert="horz" lIns="91440" tIns="45720" rIns="91440" bIns="45720" rtlCol="0" anchor="b"/>
          <a:lstStyle>
            <a:lvl1pPr algn="r">
              <a:defRPr sz="1200"/>
            </a:lvl1pPr>
          </a:lstStyle>
          <a:p>
            <a:fld id="{66DF59CB-9B1C-8B4C-9716-CCA5B152CF5C}" type="slidenum">
              <a:rPr lang="es-MX" smtClean="0"/>
              <a:pPr/>
              <a:t>‹Nº›</a:t>
            </a:fld>
            <a:endParaRPr lang="es-MX"/>
          </a:p>
        </p:txBody>
      </p:sp>
    </p:spTree>
    <p:extLst>
      <p:ext uri="{BB962C8B-B14F-4D97-AF65-F5344CB8AC3E}">
        <p14:creationId xmlns:p14="http://schemas.microsoft.com/office/powerpoint/2010/main" val="31240831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A4A5868-27C5-6340-A657-7E430FC6B77A}" type="datetime1">
              <a:rPr lang="es-ES" smtClean="0"/>
              <a:pPr/>
              <a:t>05/11/2013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9A11174-FF3F-4110-91F5-3E51E07EC77B}" type="slidenum">
              <a:rPr lang="es-MX" smtClean="0"/>
              <a:t>‹Nº›</a:t>
            </a:fld>
            <a:endParaRPr lang="es-MX"/>
          </a:p>
        </p:txBody>
      </p:sp>
    </p:spTree>
    <p:extLst>
      <p:ext uri="{BB962C8B-B14F-4D97-AF65-F5344CB8AC3E}">
        <p14:creationId xmlns:p14="http://schemas.microsoft.com/office/powerpoint/2010/main" val="17566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C674868-64C4-0848-81A9-3620F93CCBC5}" type="datetime1">
              <a:rPr lang="es-ES" smtClean="0"/>
              <a:pPr/>
              <a:t>05/11/2013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157483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CF14EEE-A6EE-9A44-937C-D555BBE2D432}" type="datetime1">
              <a:rPr lang="es-ES" smtClean="0"/>
              <a:pPr/>
              <a:t>05/11/2013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372638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924BB0D-C3AB-B34F-9116-48A449F2C19D}" type="datetime1">
              <a:rPr lang="es-ES" smtClean="0"/>
              <a:pPr/>
              <a:t>05/11/2013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a:xfrm>
            <a:off x="6895272" y="84680"/>
            <a:ext cx="2057400" cy="365125"/>
          </a:xfrm>
        </p:spPr>
        <p:txBody>
          <a:bodyPr/>
          <a:lstStyle/>
          <a:p>
            <a:fld id="{67CA104D-FBBF-BE43-BB7C-7D9A95534DFD}" type="slidenum">
              <a:rPr lang="es-MX" smtClean="0"/>
              <a:pPr/>
              <a:t>‹Nº›</a:t>
            </a:fld>
            <a:endParaRPr lang="es-MX" dirty="0"/>
          </a:p>
        </p:txBody>
      </p:sp>
      <p:cxnSp>
        <p:nvCxnSpPr>
          <p:cNvPr id="7" name="7 Conector recto"/>
          <p:cNvCxnSpPr/>
          <p:nvPr userDrawn="1"/>
        </p:nvCxnSpPr>
        <p:spPr>
          <a:xfrm>
            <a:off x="3548743" y="1088572"/>
            <a:ext cx="5138057" cy="1588"/>
          </a:xfrm>
          <a:prstGeom prst="line">
            <a:avLst/>
          </a:prstGeom>
          <a:ln w="57150">
            <a:solidFill>
              <a:schemeClr val="tx2">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39742" y="6161226"/>
            <a:ext cx="894115" cy="6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80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1EEF921-E492-2144-AA56-500BC281057D}" type="datetime1">
              <a:rPr lang="es-ES" smtClean="0"/>
              <a:pPr/>
              <a:t>05/11/2013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286001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D7B6E41D-6B30-FE47-BB2A-D621E59EAB19}" type="datetime1">
              <a:rPr lang="es-ES" smtClean="0"/>
              <a:pPr/>
              <a:t>05/11/2013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3421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77EFEF71-C7CB-1847-A7C6-11CCC5680FB8}" type="datetime1">
              <a:rPr lang="es-ES" smtClean="0"/>
              <a:pPr/>
              <a:t>05/11/2013</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132231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CA3512B-FE65-CA4E-BCCF-D285533FB0B6}" type="datetime1">
              <a:rPr lang="es-ES" smtClean="0"/>
              <a:pPr/>
              <a:t>05/11/2013</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1672151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C4AFECA-D7A1-8A4F-AC0C-55A6B685A5BC}" type="datetime1">
              <a:rPr lang="es-ES" smtClean="0"/>
              <a:pPr/>
              <a:t>05/11/2013</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427115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40E8CA-69BD-6147-938C-4D172C489837}" type="datetime1">
              <a:rPr lang="es-ES" smtClean="0"/>
              <a:pPr/>
              <a:t>05/11/2013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80288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DA6475E-E0CC-8B40-AF65-DA6FF891F268}" type="datetime1">
              <a:rPr lang="es-ES" smtClean="0"/>
              <a:pPr/>
              <a:t>05/11/2013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CA104D-FBBF-BE43-BB7C-7D9A95534DFD}" type="slidenum">
              <a:rPr lang="es-MX" smtClean="0"/>
              <a:pPr/>
              <a:t>‹Nº›</a:t>
            </a:fld>
            <a:endParaRPr lang="es-MX"/>
          </a:p>
        </p:txBody>
      </p:sp>
    </p:spTree>
    <p:extLst>
      <p:ext uri="{BB962C8B-B14F-4D97-AF65-F5344CB8AC3E}">
        <p14:creationId xmlns:p14="http://schemas.microsoft.com/office/powerpoint/2010/main" val="8109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descr="fondo.jpg"/>
          <p:cNvPicPr>
            <a:picLocks noChangeAspect="1"/>
          </p:cNvPicPr>
          <p:nvPr userDrawn="1"/>
        </p:nvPicPr>
        <p:blipFill>
          <a:blip r:embed="rId13"/>
          <a:srcRect/>
          <a:stretch>
            <a:fillRect/>
          </a:stretch>
        </p:blipFill>
        <p:spPr bwMode="auto">
          <a:xfrm>
            <a:off x="3706813" y="0"/>
            <a:ext cx="5437187" cy="6632575"/>
          </a:xfrm>
          <a:prstGeom prst="rect">
            <a:avLst/>
          </a:prstGeom>
          <a:noFill/>
          <a:ln w="9525">
            <a:noFill/>
            <a:miter lim="800000"/>
            <a:headEnd/>
            <a:tailEnd/>
          </a:ln>
        </p:spPr>
      </p:pic>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CA3512B-FE65-CA4E-BCCF-D285533FB0B6}" type="datetime1">
              <a:rPr lang="es-ES" smtClean="0"/>
              <a:pPr/>
              <a:t>05/11/2013</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CA104D-FBBF-BE43-BB7C-7D9A95534DFD}" type="slidenum">
              <a:rPr lang="es-MX" smtClean="0"/>
              <a:pPr/>
              <a:t>‹Nº›</a:t>
            </a:fld>
            <a:endParaRPr lang="es-MX"/>
          </a:p>
        </p:txBody>
      </p:sp>
    </p:spTree>
    <p:extLst>
      <p:ext uri="{BB962C8B-B14F-4D97-AF65-F5344CB8AC3E}">
        <p14:creationId xmlns:p14="http://schemas.microsoft.com/office/powerpoint/2010/main" val="38956566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1832959"/>
            <a:ext cx="7772400" cy="1470025"/>
          </a:xfrm>
        </p:spPr>
        <p:txBody>
          <a:bodyPr>
            <a:normAutofit fontScale="90000"/>
          </a:bodyPr>
          <a:lstStyle/>
          <a:p>
            <a:r>
              <a:rPr lang="es-MX" sz="3600" b="1" dirty="0" smtClean="0">
                <a:solidFill>
                  <a:schemeClr val="accent1">
                    <a:lumMod val="50000"/>
                  </a:schemeClr>
                </a:solidFill>
                <a:latin typeface="Cambria" pitchFamily="18" charset="0"/>
              </a:rPr>
              <a:t>MODELO DE EVALUACIÓN DEL PROGRAMA DE PREVENCIÓN DEL DELITO Y LA VIOLENCIA</a:t>
            </a:r>
            <a:endParaRPr lang="es-MX" sz="3600" b="1" dirty="0">
              <a:solidFill>
                <a:schemeClr val="accent1">
                  <a:lumMod val="50000"/>
                </a:schemeClr>
              </a:solidFill>
              <a:latin typeface="Cambria" pitchFamily="18" charset="0"/>
            </a:endParaRPr>
          </a:p>
        </p:txBody>
      </p:sp>
      <p:sp>
        <p:nvSpPr>
          <p:cNvPr id="3" name="Subtítulo 2"/>
          <p:cNvSpPr>
            <a:spLocks noGrp="1"/>
          </p:cNvSpPr>
          <p:nvPr>
            <p:ph type="subTitle" idx="1"/>
          </p:nvPr>
        </p:nvSpPr>
        <p:spPr>
          <a:xfrm>
            <a:off x="1143000" y="3602038"/>
            <a:ext cx="6858000" cy="987943"/>
          </a:xfrm>
        </p:spPr>
        <p:txBody>
          <a:bodyPr>
            <a:normAutofit/>
          </a:bodyPr>
          <a:lstStyle/>
          <a:p>
            <a:r>
              <a:rPr lang="es-MX" sz="2000" b="1" dirty="0" smtClean="0">
                <a:solidFill>
                  <a:schemeClr val="accent1">
                    <a:lumMod val="50000"/>
                  </a:schemeClr>
                </a:solidFill>
                <a:latin typeface="Cambria" pitchFamily="18" charset="0"/>
              </a:rPr>
              <a:t>Primera versión</a:t>
            </a:r>
          </a:p>
          <a:p>
            <a:r>
              <a:rPr lang="es-MX" sz="2000" b="1" dirty="0" smtClean="0">
                <a:solidFill>
                  <a:schemeClr val="accent1">
                    <a:lumMod val="50000"/>
                  </a:schemeClr>
                </a:solidFill>
                <a:latin typeface="Cambria" pitchFamily="18" charset="0"/>
              </a:rPr>
              <a:t>Noviembre </a:t>
            </a:r>
            <a:r>
              <a:rPr lang="es-MX" sz="2000" b="1" dirty="0" smtClean="0">
                <a:solidFill>
                  <a:schemeClr val="accent1">
                    <a:lumMod val="50000"/>
                  </a:schemeClr>
                </a:solidFill>
                <a:latin typeface="Cambria" pitchFamily="18" charset="0"/>
              </a:rPr>
              <a:t>2013</a:t>
            </a:r>
            <a:endParaRPr lang="es-MX" sz="2000" b="1" dirty="0">
              <a:solidFill>
                <a:schemeClr val="accent1">
                  <a:lumMod val="50000"/>
                </a:schemeClr>
              </a:solidFill>
              <a:latin typeface="Cambria" pitchFamily="18" charset="0"/>
            </a:endParaRPr>
          </a:p>
        </p:txBody>
      </p:sp>
      <p:sp>
        <p:nvSpPr>
          <p:cNvPr id="4" name="Marcador de número de diapositiva 3"/>
          <p:cNvSpPr>
            <a:spLocks noGrp="1"/>
          </p:cNvSpPr>
          <p:nvPr>
            <p:ph type="sldNum" sz="quarter" idx="12"/>
          </p:nvPr>
        </p:nvSpPr>
        <p:spPr>
          <a:xfrm>
            <a:off x="6831496" y="180837"/>
            <a:ext cx="2133600" cy="365125"/>
          </a:xfrm>
        </p:spPr>
        <p:txBody>
          <a:bodyPr/>
          <a:lstStyle/>
          <a:p>
            <a:fld id="{67CA104D-FBBF-BE43-BB7C-7D9A95534DFD}" type="slidenum">
              <a:rPr lang="es-MX" smtClean="0"/>
              <a:pPr/>
              <a:t>1</a:t>
            </a:fld>
            <a:endParaRPr lang="es-MX"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190" y="4953003"/>
            <a:ext cx="2215619" cy="164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280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21 Conector recto"/>
          <p:cNvCxnSpPr/>
          <p:nvPr/>
        </p:nvCxnSpPr>
        <p:spPr>
          <a:xfrm rot="5400000">
            <a:off x="3640977" y="3385540"/>
            <a:ext cx="1815748" cy="1588"/>
          </a:xfrm>
          <a:prstGeom prst="line">
            <a:avLst/>
          </a:prstGeom>
          <a:ln w="38100">
            <a:solidFill>
              <a:schemeClr val="bg1">
                <a:lumMod val="85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457200" y="182038"/>
            <a:ext cx="8229600" cy="617302"/>
          </a:xfrm>
        </p:spPr>
        <p:txBody>
          <a:bodyPr>
            <a:normAutofit/>
          </a:bodyPr>
          <a:lstStyle/>
          <a:p>
            <a:pPr algn="l"/>
            <a:r>
              <a:rPr lang="es-MX" b="1" dirty="0">
                <a:latin typeface="Cambria" panose="02040503050406030204" pitchFamily="18" charset="0"/>
              </a:rPr>
              <a:t>El modelo</a:t>
            </a:r>
          </a:p>
        </p:txBody>
      </p:sp>
      <p:sp>
        <p:nvSpPr>
          <p:cNvPr id="4" name="Marcador de número de diapositiva 3"/>
          <p:cNvSpPr>
            <a:spLocks noGrp="1"/>
          </p:cNvSpPr>
          <p:nvPr>
            <p:ph type="sldNum" sz="quarter" idx="12"/>
          </p:nvPr>
        </p:nvSpPr>
        <p:spPr>
          <a:xfrm>
            <a:off x="6553199" y="6356350"/>
            <a:ext cx="2241479" cy="365125"/>
          </a:xfrm>
        </p:spPr>
        <p:txBody>
          <a:bodyPr/>
          <a:lstStyle/>
          <a:p>
            <a:fld id="{67CA104D-FBBF-BE43-BB7C-7D9A95534DFD}" type="slidenum">
              <a:rPr lang="es-MX" smtClean="0">
                <a:latin typeface="Cambria" pitchFamily="18" charset="0"/>
              </a:rPr>
              <a:pPr/>
              <a:t>10</a:t>
            </a:fld>
            <a:endParaRPr lang="es-MX">
              <a:latin typeface="Cambria" pitchFamily="18" charset="0"/>
            </a:endParaRPr>
          </a:p>
        </p:txBody>
      </p:sp>
      <p:sp>
        <p:nvSpPr>
          <p:cNvPr id="7" name="6 Rectángulo redondeado"/>
          <p:cNvSpPr/>
          <p:nvPr/>
        </p:nvSpPr>
        <p:spPr>
          <a:xfrm>
            <a:off x="2280213" y="799340"/>
            <a:ext cx="4595149" cy="1678324"/>
          </a:xfrm>
          <a:prstGeom prst="round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effectLst>
                  <a:outerShdw blurRad="38100" dist="38100" dir="2700000" algn="tl">
                    <a:srgbClr val="000000">
                      <a:alpha val="43137"/>
                    </a:srgbClr>
                  </a:outerShdw>
                </a:effectLst>
                <a:latin typeface="Cambria" pitchFamily="18" charset="0"/>
              </a:rPr>
              <a:t>Delitos a prevenir/reducir:</a:t>
            </a:r>
          </a:p>
          <a:p>
            <a:pPr algn="ctr"/>
            <a:r>
              <a:rPr lang="es-MX" sz="1400" dirty="0" smtClean="0">
                <a:effectLst>
                  <a:outerShdw blurRad="38100" dist="38100" dir="2700000" algn="tl">
                    <a:srgbClr val="000000">
                      <a:alpha val="43137"/>
                    </a:srgbClr>
                  </a:outerShdw>
                </a:effectLst>
                <a:latin typeface="Cambria" pitchFamily="18" charset="0"/>
              </a:rPr>
              <a:t>Robos con y sin violencia</a:t>
            </a:r>
          </a:p>
          <a:p>
            <a:pPr algn="ctr"/>
            <a:r>
              <a:rPr lang="es-MX" sz="1400" dirty="0" smtClean="0">
                <a:effectLst>
                  <a:outerShdw blurRad="38100" dist="38100" dir="2700000" algn="tl">
                    <a:srgbClr val="000000">
                      <a:alpha val="43137"/>
                    </a:srgbClr>
                  </a:outerShdw>
                </a:effectLst>
                <a:latin typeface="Cambria" pitchFamily="18" charset="0"/>
              </a:rPr>
              <a:t>Violencia intrafamiliar</a:t>
            </a:r>
          </a:p>
          <a:p>
            <a:pPr algn="ctr"/>
            <a:r>
              <a:rPr lang="es-MX" sz="1400" dirty="0" smtClean="0">
                <a:effectLst>
                  <a:outerShdw blurRad="38100" dist="38100" dir="2700000" algn="tl">
                    <a:srgbClr val="000000">
                      <a:alpha val="43137"/>
                    </a:srgbClr>
                  </a:outerShdw>
                </a:effectLst>
                <a:latin typeface="Cambria" pitchFamily="18" charset="0"/>
              </a:rPr>
              <a:t>Delitos sexuales</a:t>
            </a:r>
          </a:p>
          <a:p>
            <a:pPr algn="ctr"/>
            <a:r>
              <a:rPr lang="es-MX" sz="1400" dirty="0" smtClean="0">
                <a:effectLst>
                  <a:outerShdw blurRad="38100" dist="38100" dir="2700000" algn="tl">
                    <a:srgbClr val="000000">
                      <a:alpha val="43137"/>
                    </a:srgbClr>
                  </a:outerShdw>
                </a:effectLst>
                <a:latin typeface="Cambria" pitchFamily="18" charset="0"/>
              </a:rPr>
              <a:t>¿Narcomenudeo?</a:t>
            </a:r>
          </a:p>
          <a:p>
            <a:pPr algn="ctr"/>
            <a:r>
              <a:rPr lang="es-MX" sz="1400" dirty="0" smtClean="0">
                <a:effectLst>
                  <a:outerShdw blurRad="38100" dist="38100" dir="2700000" algn="tl">
                    <a:srgbClr val="000000">
                      <a:alpha val="43137"/>
                    </a:srgbClr>
                  </a:outerShdw>
                </a:effectLst>
                <a:latin typeface="Cambria" pitchFamily="18" charset="0"/>
              </a:rPr>
              <a:t>Extorsiones</a:t>
            </a:r>
          </a:p>
          <a:p>
            <a:pPr algn="ctr"/>
            <a:r>
              <a:rPr lang="es-MX" sz="1400" dirty="0" smtClean="0">
                <a:effectLst>
                  <a:outerShdw blurRad="38100" dist="38100" dir="2700000" algn="tl">
                    <a:srgbClr val="000000">
                      <a:alpha val="43137"/>
                    </a:srgbClr>
                  </a:outerShdw>
                </a:effectLst>
                <a:latin typeface="Cambria" pitchFamily="18" charset="0"/>
              </a:rPr>
              <a:t>Percepción ciudadana de inseguridad (miedo) </a:t>
            </a:r>
          </a:p>
        </p:txBody>
      </p:sp>
      <p:sp>
        <p:nvSpPr>
          <p:cNvPr id="8" name="7 Rectángulo redondeado"/>
          <p:cNvSpPr/>
          <p:nvPr/>
        </p:nvSpPr>
        <p:spPr>
          <a:xfrm>
            <a:off x="2251276" y="2725828"/>
            <a:ext cx="4595149" cy="1360036"/>
          </a:xfrm>
          <a:prstGeom prst="round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effectLst>
                  <a:outerShdw blurRad="38100" dist="38100" dir="2700000" algn="tl">
                    <a:srgbClr val="000000">
                      <a:alpha val="43137"/>
                    </a:srgbClr>
                  </a:outerShdw>
                </a:effectLst>
                <a:latin typeface="Cambria" pitchFamily="18" charset="0"/>
              </a:rPr>
              <a:t>Poblaciones delictivas  reales o potenciales: </a:t>
            </a:r>
          </a:p>
          <a:p>
            <a:pPr algn="ctr"/>
            <a:r>
              <a:rPr lang="es-MX" sz="1400" dirty="0" smtClean="0">
                <a:effectLst>
                  <a:outerShdw blurRad="38100" dist="38100" dir="2700000" algn="tl">
                    <a:srgbClr val="000000">
                      <a:alpha val="43137"/>
                    </a:srgbClr>
                  </a:outerShdw>
                </a:effectLst>
                <a:latin typeface="Cambria" pitchFamily="18" charset="0"/>
              </a:rPr>
              <a:t>Jóvenes 15-24</a:t>
            </a:r>
          </a:p>
          <a:p>
            <a:pPr algn="ctr"/>
            <a:r>
              <a:rPr lang="es-MX" sz="1400" dirty="0" smtClean="0">
                <a:effectLst>
                  <a:outerShdw blurRad="38100" dist="38100" dir="2700000" algn="tl">
                    <a:srgbClr val="000000">
                      <a:alpha val="43137"/>
                    </a:srgbClr>
                  </a:outerShdw>
                </a:effectLst>
                <a:latin typeface="Cambria" pitchFamily="18" charset="0"/>
              </a:rPr>
              <a:t>Pandillas</a:t>
            </a:r>
          </a:p>
          <a:p>
            <a:pPr algn="ctr"/>
            <a:r>
              <a:rPr lang="es-MX" sz="1400" dirty="0" smtClean="0">
                <a:effectLst>
                  <a:outerShdw blurRad="38100" dist="38100" dir="2700000" algn="tl">
                    <a:srgbClr val="000000">
                      <a:alpha val="43137"/>
                    </a:srgbClr>
                  </a:outerShdw>
                </a:effectLst>
                <a:latin typeface="Cambria" pitchFamily="18" charset="0"/>
              </a:rPr>
              <a:t>Ex reos</a:t>
            </a:r>
          </a:p>
          <a:p>
            <a:pPr algn="ctr"/>
            <a:r>
              <a:rPr lang="es-MX" sz="1400" dirty="0" smtClean="0">
                <a:effectLst>
                  <a:outerShdw blurRad="38100" dist="38100" dir="2700000" algn="tl">
                    <a:srgbClr val="000000">
                      <a:alpha val="43137"/>
                    </a:srgbClr>
                  </a:outerShdw>
                </a:effectLst>
                <a:latin typeface="Cambria" pitchFamily="18" charset="0"/>
              </a:rPr>
              <a:t>Ex policías</a:t>
            </a:r>
          </a:p>
          <a:p>
            <a:pPr algn="ctr"/>
            <a:r>
              <a:rPr lang="es-MX" sz="1400" dirty="0" smtClean="0">
                <a:effectLst>
                  <a:outerShdw blurRad="38100" dist="38100" dir="2700000" algn="tl">
                    <a:srgbClr val="000000">
                      <a:alpha val="43137"/>
                    </a:srgbClr>
                  </a:outerShdw>
                </a:effectLst>
                <a:latin typeface="Cambria" pitchFamily="18" charset="0"/>
              </a:rPr>
              <a:t>Bandas delincuenciales locales</a:t>
            </a:r>
          </a:p>
        </p:txBody>
      </p:sp>
      <p:sp>
        <p:nvSpPr>
          <p:cNvPr id="9" name="8 Rectángulo redondeado"/>
          <p:cNvSpPr/>
          <p:nvPr/>
        </p:nvSpPr>
        <p:spPr>
          <a:xfrm>
            <a:off x="229566" y="4525701"/>
            <a:ext cx="3333844" cy="2332300"/>
          </a:xfrm>
          <a:prstGeom prst="round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effectLst>
                  <a:outerShdw blurRad="38100" dist="38100" dir="2700000" algn="tl">
                    <a:srgbClr val="000000">
                      <a:alpha val="43137"/>
                    </a:srgbClr>
                  </a:outerShdw>
                </a:effectLst>
                <a:latin typeface="Cambria" pitchFamily="18" charset="0"/>
              </a:rPr>
              <a:t>Factores sociales de riesgo:</a:t>
            </a:r>
          </a:p>
          <a:p>
            <a:pPr algn="ctr"/>
            <a:r>
              <a:rPr lang="es-MX" sz="1400" dirty="0" smtClean="0">
                <a:effectLst>
                  <a:outerShdw blurRad="38100" dist="38100" dir="2700000" algn="tl">
                    <a:srgbClr val="000000">
                      <a:alpha val="43137"/>
                    </a:srgbClr>
                  </a:outerShdw>
                </a:effectLst>
                <a:latin typeface="Cambria" pitchFamily="18" charset="0"/>
              </a:rPr>
              <a:t>Deserción escolar</a:t>
            </a:r>
          </a:p>
          <a:p>
            <a:pPr algn="ctr"/>
            <a:r>
              <a:rPr lang="es-MX" sz="1400" dirty="0" smtClean="0">
                <a:effectLst>
                  <a:outerShdw blurRad="38100" dist="38100" dir="2700000" algn="tl">
                    <a:srgbClr val="000000">
                      <a:alpha val="43137"/>
                    </a:srgbClr>
                  </a:outerShdw>
                </a:effectLst>
                <a:latin typeface="Cambria" pitchFamily="18" charset="0"/>
              </a:rPr>
              <a:t>Desempleo juvenil</a:t>
            </a:r>
          </a:p>
          <a:p>
            <a:pPr algn="ctr"/>
            <a:r>
              <a:rPr lang="es-MX" sz="1400" dirty="0" smtClean="0">
                <a:effectLst>
                  <a:outerShdw blurRad="38100" dist="38100" dir="2700000" algn="tl">
                    <a:srgbClr val="000000">
                      <a:alpha val="43137"/>
                    </a:srgbClr>
                  </a:outerShdw>
                </a:effectLst>
                <a:latin typeface="Cambria" pitchFamily="18" charset="0"/>
              </a:rPr>
              <a:t>Economía informal</a:t>
            </a:r>
          </a:p>
          <a:p>
            <a:pPr algn="ctr"/>
            <a:r>
              <a:rPr lang="es-MX" sz="1400" dirty="0" smtClean="0">
                <a:effectLst>
                  <a:outerShdw blurRad="38100" dist="38100" dir="2700000" algn="tl">
                    <a:srgbClr val="000000">
                      <a:alpha val="43137"/>
                    </a:srgbClr>
                  </a:outerShdw>
                </a:effectLst>
                <a:latin typeface="Cambria" pitchFamily="18" charset="0"/>
              </a:rPr>
              <a:t>Hogares rotos/violentos</a:t>
            </a:r>
          </a:p>
          <a:p>
            <a:pPr algn="ctr"/>
            <a:r>
              <a:rPr lang="es-MX" sz="1400" dirty="0" smtClean="0">
                <a:effectLst>
                  <a:outerShdw blurRad="38100" dist="38100" dir="2700000" algn="tl">
                    <a:srgbClr val="000000">
                      <a:alpha val="43137"/>
                    </a:srgbClr>
                  </a:outerShdw>
                </a:effectLst>
                <a:latin typeface="Cambria" pitchFamily="18" charset="0"/>
              </a:rPr>
              <a:t>Ex reos sin reinserción</a:t>
            </a:r>
          </a:p>
          <a:p>
            <a:pPr algn="ctr"/>
            <a:r>
              <a:rPr lang="es-MX" sz="1400" dirty="0" smtClean="0">
                <a:effectLst>
                  <a:outerShdw blurRad="38100" dist="38100" dir="2700000" algn="tl">
                    <a:srgbClr val="000000">
                      <a:alpha val="43137"/>
                    </a:srgbClr>
                  </a:outerShdw>
                </a:effectLst>
                <a:latin typeface="Cambria" pitchFamily="18" charset="0"/>
              </a:rPr>
              <a:t>Redes de ex policías</a:t>
            </a:r>
          </a:p>
          <a:p>
            <a:pPr algn="ctr"/>
            <a:r>
              <a:rPr lang="es-MX" sz="1400" dirty="0" smtClean="0">
                <a:effectLst>
                  <a:outerShdw blurRad="38100" dist="38100" dir="2700000" algn="tl">
                    <a:srgbClr val="000000">
                      <a:alpha val="43137"/>
                    </a:srgbClr>
                  </a:outerShdw>
                </a:effectLst>
                <a:latin typeface="Cambria" pitchFamily="18" charset="0"/>
              </a:rPr>
              <a:t>Presencia narcotráfico </a:t>
            </a:r>
          </a:p>
          <a:p>
            <a:pPr algn="ctr"/>
            <a:r>
              <a:rPr lang="es-MX" sz="1400" dirty="0" smtClean="0">
                <a:effectLst>
                  <a:outerShdw blurRad="38100" dist="38100" dir="2700000" algn="tl">
                    <a:srgbClr val="000000">
                      <a:alpha val="43137"/>
                    </a:srgbClr>
                  </a:outerShdw>
                </a:effectLst>
                <a:latin typeface="Cambria" pitchFamily="18" charset="0"/>
              </a:rPr>
              <a:t>Cohesión comunitaria</a:t>
            </a:r>
          </a:p>
          <a:p>
            <a:pPr algn="ctr"/>
            <a:r>
              <a:rPr lang="es-MX" sz="1400" dirty="0" smtClean="0">
                <a:effectLst>
                  <a:outerShdw blurRad="38100" dist="38100" dir="2700000" algn="tl">
                    <a:srgbClr val="000000">
                      <a:alpha val="43137"/>
                    </a:srgbClr>
                  </a:outerShdw>
                </a:effectLst>
                <a:latin typeface="Cambria" pitchFamily="18" charset="0"/>
              </a:rPr>
              <a:t>Eficacia colectiva</a:t>
            </a:r>
          </a:p>
        </p:txBody>
      </p:sp>
      <p:sp>
        <p:nvSpPr>
          <p:cNvPr id="10" name="9 Rectángulo redondeado"/>
          <p:cNvSpPr/>
          <p:nvPr/>
        </p:nvSpPr>
        <p:spPr>
          <a:xfrm>
            <a:off x="5596360" y="4525701"/>
            <a:ext cx="3246698" cy="2332299"/>
          </a:xfrm>
          <a:prstGeom prst="roundRect">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effectLst>
                  <a:outerShdw blurRad="38100" dist="38100" dir="2700000" algn="tl">
                    <a:srgbClr val="000000">
                      <a:alpha val="43137"/>
                    </a:srgbClr>
                  </a:outerShdw>
                </a:effectLst>
                <a:latin typeface="Cambria" pitchFamily="18" charset="0"/>
              </a:rPr>
              <a:t>Factores de contexto:</a:t>
            </a:r>
          </a:p>
          <a:p>
            <a:pPr algn="ctr"/>
            <a:r>
              <a:rPr lang="es-MX" sz="1400" dirty="0" smtClean="0">
                <a:effectLst>
                  <a:outerShdw blurRad="38100" dist="38100" dir="2700000" algn="tl">
                    <a:srgbClr val="000000">
                      <a:alpha val="43137"/>
                    </a:srgbClr>
                  </a:outerShdw>
                </a:effectLst>
                <a:latin typeface="Cambria" pitchFamily="18" charset="0"/>
              </a:rPr>
              <a:t>Infraestructura recreativa y cultural</a:t>
            </a:r>
          </a:p>
          <a:p>
            <a:pPr algn="ctr"/>
            <a:r>
              <a:rPr lang="es-MX" sz="1400" dirty="0" smtClean="0">
                <a:effectLst>
                  <a:outerShdw blurRad="38100" dist="38100" dir="2700000" algn="tl">
                    <a:srgbClr val="000000">
                      <a:alpha val="43137"/>
                    </a:srgbClr>
                  </a:outerShdw>
                </a:effectLst>
                <a:latin typeface="Cambria" pitchFamily="18" charset="0"/>
              </a:rPr>
              <a:t>Infraestructura de seguridad</a:t>
            </a:r>
          </a:p>
          <a:p>
            <a:pPr algn="ctr"/>
            <a:r>
              <a:rPr lang="es-MX" sz="1400" dirty="0" smtClean="0">
                <a:effectLst>
                  <a:outerShdw blurRad="38100" dist="38100" dir="2700000" algn="tl">
                    <a:srgbClr val="000000">
                      <a:alpha val="43137"/>
                    </a:srgbClr>
                  </a:outerShdw>
                </a:effectLst>
                <a:latin typeface="Cambria" pitchFamily="18" charset="0"/>
              </a:rPr>
              <a:t>Políticas de vigilancia policial</a:t>
            </a:r>
          </a:p>
          <a:p>
            <a:pPr algn="ctr"/>
            <a:r>
              <a:rPr lang="es-MX" sz="1400" dirty="0" smtClean="0">
                <a:effectLst>
                  <a:outerShdw blurRad="38100" dist="38100" dir="2700000" algn="tl">
                    <a:srgbClr val="000000">
                      <a:alpha val="43137"/>
                    </a:srgbClr>
                  </a:outerShdw>
                </a:effectLst>
                <a:latin typeface="Cambria" pitchFamily="18" charset="0"/>
              </a:rPr>
              <a:t>Infraestructura facilitadora: bares, edificios abandonados, etc.</a:t>
            </a:r>
          </a:p>
          <a:p>
            <a:pPr algn="ctr"/>
            <a:r>
              <a:rPr lang="es-MX" sz="1400" dirty="0" smtClean="0">
                <a:effectLst>
                  <a:outerShdw blurRad="38100" dist="38100" dir="2700000" algn="tl">
                    <a:srgbClr val="000000">
                      <a:alpha val="43137"/>
                    </a:srgbClr>
                  </a:outerShdw>
                </a:effectLst>
                <a:latin typeface="Cambria" pitchFamily="18" charset="0"/>
              </a:rPr>
              <a:t>Infraestructura de seguridad y justicia (impunidad)</a:t>
            </a:r>
          </a:p>
          <a:p>
            <a:pPr algn="ctr"/>
            <a:r>
              <a:rPr lang="es-MX" sz="1400" dirty="0" smtClean="0">
                <a:effectLst>
                  <a:outerShdw blurRad="38100" dist="38100" dir="2700000" algn="tl">
                    <a:srgbClr val="000000">
                      <a:alpha val="43137"/>
                    </a:srgbClr>
                  </a:outerShdw>
                </a:effectLst>
                <a:latin typeface="Cambria" pitchFamily="18" charset="0"/>
              </a:rPr>
              <a:t>Relación comunidad-policía</a:t>
            </a:r>
          </a:p>
          <a:p>
            <a:pPr algn="ctr"/>
            <a:endParaRPr lang="es-MX" sz="1400" dirty="0" smtClean="0">
              <a:effectLst>
                <a:outerShdw blurRad="38100" dist="38100" dir="2700000" algn="tl">
                  <a:srgbClr val="000000">
                    <a:alpha val="43137"/>
                  </a:srgbClr>
                </a:outerShdw>
              </a:effectLst>
              <a:latin typeface="Cambria" pitchFamily="18" charset="0"/>
            </a:endParaRPr>
          </a:p>
        </p:txBody>
      </p:sp>
      <p:cxnSp>
        <p:nvCxnSpPr>
          <p:cNvPr id="14" name="13 Conector angular"/>
          <p:cNvCxnSpPr>
            <a:stCxn id="10" idx="0"/>
            <a:endCxn id="9" idx="0"/>
          </p:cNvCxnSpPr>
          <p:nvPr/>
        </p:nvCxnSpPr>
        <p:spPr>
          <a:xfrm rot="16200000" flipV="1">
            <a:off x="4558099" y="1864090"/>
            <a:ext cx="1588" cy="5323221"/>
          </a:xfrm>
          <a:prstGeom prst="bentConnector3">
            <a:avLst>
              <a:gd name="adj1" fmla="val 14394967"/>
            </a:avLst>
          </a:prstGeom>
          <a:ln w="38100">
            <a:solidFill>
              <a:schemeClr val="bg1">
                <a:lumMod val="85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3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182038"/>
            <a:ext cx="8229600" cy="617302"/>
          </a:xfrm>
        </p:spPr>
        <p:txBody>
          <a:bodyPr>
            <a:normAutofit/>
          </a:bodyPr>
          <a:lstStyle/>
          <a:p>
            <a:pPr algn="l"/>
            <a:r>
              <a:rPr lang="es-MX" b="1" dirty="0">
                <a:latin typeface="Cambria" panose="02040503050406030204" pitchFamily="18" charset="0"/>
              </a:rPr>
              <a:t>El modelo</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pPr/>
              <a:t>11</a:t>
            </a:fld>
            <a:endParaRPr lang="es-MX" dirty="0"/>
          </a:p>
        </p:txBody>
      </p:sp>
      <p:grpSp>
        <p:nvGrpSpPr>
          <p:cNvPr id="7" name="Grupo 6"/>
          <p:cNvGrpSpPr/>
          <p:nvPr/>
        </p:nvGrpSpPr>
        <p:grpSpPr>
          <a:xfrm>
            <a:off x="48489" y="1111173"/>
            <a:ext cx="1787572" cy="1970793"/>
            <a:chOff x="0" y="139805"/>
            <a:chExt cx="1611469" cy="2198093"/>
          </a:xfrm>
          <a:solidFill>
            <a:schemeClr val="accent1">
              <a:lumMod val="75000"/>
            </a:schemeClr>
          </a:solidFill>
          <a:scene3d>
            <a:camera prst="orthographicFront">
              <a:rot lat="0" lon="0" rev="0"/>
            </a:camera>
            <a:lightRig rig="balanced" dir="t">
              <a:rot lat="0" lon="0" rev="8700000"/>
            </a:lightRig>
          </a:scene3d>
        </p:grpSpPr>
        <p:sp>
          <p:nvSpPr>
            <p:cNvPr id="8" name="Rectángulo redondeado 7"/>
            <p:cNvSpPr/>
            <p:nvPr/>
          </p:nvSpPr>
          <p:spPr>
            <a:xfrm>
              <a:off x="0" y="139805"/>
              <a:ext cx="1611469" cy="2198093"/>
            </a:xfrm>
            <a:prstGeom prst="roundRect">
              <a:avLst>
                <a:gd name="adj" fmla="val 10000"/>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ángulo 8"/>
            <p:cNvSpPr/>
            <p:nvPr/>
          </p:nvSpPr>
          <p:spPr>
            <a:xfrm>
              <a:off x="47198" y="187003"/>
              <a:ext cx="1517073" cy="2103697"/>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ctr" anchorCtr="0">
              <a:noAutofit/>
            </a:bodyPr>
            <a:lstStyle/>
            <a:p>
              <a:pPr lvl="0" algn="ctr" defTabSz="622300">
                <a:lnSpc>
                  <a:spcPct val="90000"/>
                </a:lnSpc>
                <a:spcBef>
                  <a:spcPct val="0"/>
                </a:spcBef>
              </a:pPr>
              <a:r>
                <a:rPr lang="es-MX" sz="1700" kern="1200" dirty="0" smtClean="0">
                  <a:solidFill>
                    <a:schemeClr val="bg1"/>
                  </a:solidFill>
                  <a:latin typeface="Cambria" panose="02040503050406030204" pitchFamily="18" charset="0"/>
                </a:rPr>
                <a:t>Comunidad delictiva potencial </a:t>
              </a:r>
              <a:endParaRPr lang="es-MX" sz="1700" kern="1200" dirty="0" smtClean="0">
                <a:solidFill>
                  <a:schemeClr val="bg1"/>
                </a:solidFill>
                <a:latin typeface="Cambria" panose="02040503050406030204" pitchFamily="18" charset="0"/>
              </a:endParaRPr>
            </a:p>
            <a:p>
              <a:pPr lvl="0" algn="ctr" defTabSz="622300">
                <a:lnSpc>
                  <a:spcPct val="90000"/>
                </a:lnSpc>
                <a:spcBef>
                  <a:spcPct val="0"/>
                </a:spcBef>
              </a:pPr>
              <a:r>
                <a:rPr lang="es-MX" sz="1700" kern="1200" dirty="0" smtClean="0">
                  <a:solidFill>
                    <a:schemeClr val="bg1"/>
                  </a:solidFill>
                  <a:latin typeface="Cambria" panose="02040503050406030204" pitchFamily="18" charset="0"/>
                </a:rPr>
                <a:t>(</a:t>
              </a:r>
              <a:r>
                <a:rPr lang="es-MX" sz="1700" kern="1200" dirty="0" smtClean="0">
                  <a:solidFill>
                    <a:schemeClr val="bg1"/>
                  </a:solidFill>
                  <a:latin typeface="Cambria" panose="02040503050406030204" pitchFamily="18" charset="0"/>
                </a:rPr>
                <a:t>jóvenes 15-24</a:t>
              </a:r>
            </a:p>
            <a:p>
              <a:pPr lvl="0" algn="ctr" defTabSz="622300">
                <a:lnSpc>
                  <a:spcPct val="90000"/>
                </a:lnSpc>
                <a:spcBef>
                  <a:spcPct val="0"/>
                </a:spcBef>
                <a:spcAft>
                  <a:spcPct val="35000"/>
                </a:spcAft>
              </a:pPr>
              <a:r>
                <a:rPr lang="es-MX" sz="1700" kern="1200" dirty="0" smtClean="0">
                  <a:solidFill>
                    <a:schemeClr val="bg1"/>
                  </a:solidFill>
                  <a:latin typeface="Cambria" panose="02040503050406030204" pitchFamily="18" charset="0"/>
                </a:rPr>
                <a:t>Adultos 25-40)</a:t>
              </a:r>
              <a:endParaRPr lang="es-MX" sz="1700" kern="1200" dirty="0">
                <a:solidFill>
                  <a:schemeClr val="bg1"/>
                </a:solidFill>
                <a:latin typeface="Cambria" panose="02040503050406030204" pitchFamily="18" charset="0"/>
              </a:endParaRPr>
            </a:p>
          </p:txBody>
        </p:sp>
      </p:grpSp>
      <p:grpSp>
        <p:nvGrpSpPr>
          <p:cNvPr id="10" name="Grupo 9"/>
          <p:cNvGrpSpPr/>
          <p:nvPr/>
        </p:nvGrpSpPr>
        <p:grpSpPr>
          <a:xfrm>
            <a:off x="1941603" y="1101026"/>
            <a:ext cx="1671323" cy="1970793"/>
            <a:chOff x="0" y="139805"/>
            <a:chExt cx="1611469" cy="2198093"/>
          </a:xfrm>
          <a:solidFill>
            <a:schemeClr val="accent1">
              <a:lumMod val="75000"/>
            </a:schemeClr>
          </a:solidFill>
          <a:scene3d>
            <a:camera prst="orthographicFront">
              <a:rot lat="0" lon="0" rev="0"/>
            </a:camera>
            <a:lightRig rig="balanced" dir="t">
              <a:rot lat="0" lon="0" rev="8700000"/>
            </a:lightRig>
          </a:scene3d>
        </p:grpSpPr>
        <p:sp>
          <p:nvSpPr>
            <p:cNvPr id="11" name="Rectángulo redondeado 10"/>
            <p:cNvSpPr/>
            <p:nvPr/>
          </p:nvSpPr>
          <p:spPr>
            <a:xfrm>
              <a:off x="0" y="139805"/>
              <a:ext cx="1611469" cy="2198093"/>
            </a:xfrm>
            <a:prstGeom prst="roundRect">
              <a:avLst>
                <a:gd name="adj" fmla="val 10000"/>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ángulo 11"/>
            <p:cNvSpPr/>
            <p:nvPr/>
          </p:nvSpPr>
          <p:spPr>
            <a:xfrm>
              <a:off x="47198" y="187003"/>
              <a:ext cx="1517073" cy="2103697"/>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ctr" anchorCtr="0">
              <a:noAutofit/>
            </a:bodyPr>
            <a:lstStyle/>
            <a:p>
              <a:pPr lvl="0" algn="ctr" defTabSz="622300">
                <a:lnSpc>
                  <a:spcPct val="90000"/>
                </a:lnSpc>
                <a:spcBef>
                  <a:spcPct val="0"/>
                </a:spcBef>
              </a:pPr>
              <a:r>
                <a:rPr lang="es-MX" kern="1200" dirty="0" smtClean="0">
                  <a:solidFill>
                    <a:schemeClr val="bg1"/>
                  </a:solidFill>
                  <a:latin typeface="Cambria" panose="02040503050406030204" pitchFamily="18" charset="0"/>
                </a:rPr>
                <a:t>Factores sociales de riesgo</a:t>
              </a:r>
            </a:p>
          </p:txBody>
        </p:sp>
      </p:grpSp>
      <p:grpSp>
        <p:nvGrpSpPr>
          <p:cNvPr id="13" name="Grupo 12"/>
          <p:cNvGrpSpPr/>
          <p:nvPr/>
        </p:nvGrpSpPr>
        <p:grpSpPr>
          <a:xfrm>
            <a:off x="3754597" y="1074663"/>
            <a:ext cx="1671323" cy="1970793"/>
            <a:chOff x="0" y="139805"/>
            <a:chExt cx="1611469" cy="2198093"/>
          </a:xfrm>
          <a:solidFill>
            <a:schemeClr val="accent1">
              <a:lumMod val="75000"/>
            </a:schemeClr>
          </a:solidFill>
          <a:scene3d>
            <a:camera prst="orthographicFront">
              <a:rot lat="0" lon="0" rev="0"/>
            </a:camera>
            <a:lightRig rig="balanced" dir="t">
              <a:rot lat="0" lon="0" rev="8700000"/>
            </a:lightRig>
          </a:scene3d>
        </p:grpSpPr>
        <p:sp>
          <p:nvSpPr>
            <p:cNvPr id="14" name="Rectángulo redondeado 13"/>
            <p:cNvSpPr/>
            <p:nvPr/>
          </p:nvSpPr>
          <p:spPr>
            <a:xfrm>
              <a:off x="0" y="139805"/>
              <a:ext cx="1611469" cy="2198093"/>
            </a:xfrm>
            <a:prstGeom prst="roundRect">
              <a:avLst>
                <a:gd name="adj" fmla="val 10000"/>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ectángulo 14"/>
            <p:cNvSpPr/>
            <p:nvPr/>
          </p:nvSpPr>
          <p:spPr>
            <a:xfrm>
              <a:off x="47198" y="187003"/>
              <a:ext cx="1517073" cy="2103697"/>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ctr" anchorCtr="0">
              <a:noAutofit/>
            </a:bodyPr>
            <a:lstStyle/>
            <a:p>
              <a:pPr lvl="0" algn="ctr" defTabSz="622300">
                <a:lnSpc>
                  <a:spcPct val="90000"/>
                </a:lnSpc>
                <a:spcBef>
                  <a:spcPct val="0"/>
                </a:spcBef>
              </a:pPr>
              <a:r>
                <a:rPr lang="es-MX" kern="1200" dirty="0" smtClean="0">
                  <a:solidFill>
                    <a:schemeClr val="bg1"/>
                  </a:solidFill>
                  <a:latin typeface="Cambria" panose="02040503050406030204" pitchFamily="18" charset="0"/>
                </a:rPr>
                <a:t>Comunidad delictiva real</a:t>
              </a:r>
              <a:endParaRPr lang="es-MX" kern="1200" dirty="0">
                <a:solidFill>
                  <a:schemeClr val="bg1"/>
                </a:solidFill>
                <a:latin typeface="Cambria" panose="02040503050406030204" pitchFamily="18" charset="0"/>
              </a:endParaRPr>
            </a:p>
          </p:txBody>
        </p:sp>
      </p:grpSp>
      <p:sp>
        <p:nvSpPr>
          <p:cNvPr id="23" name="Flecha derecha 22"/>
          <p:cNvSpPr/>
          <p:nvPr/>
        </p:nvSpPr>
        <p:spPr>
          <a:xfrm>
            <a:off x="1727749" y="1867701"/>
            <a:ext cx="385763" cy="390297"/>
          </a:xfrm>
          <a:prstGeom prs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ambria" panose="02040503050406030204" pitchFamily="18" charset="0"/>
            </a:endParaRPr>
          </a:p>
        </p:txBody>
      </p:sp>
      <p:sp>
        <p:nvSpPr>
          <p:cNvPr id="24" name="Flecha derecha 23"/>
          <p:cNvSpPr/>
          <p:nvPr/>
        </p:nvSpPr>
        <p:spPr>
          <a:xfrm>
            <a:off x="3512721" y="1871842"/>
            <a:ext cx="385763" cy="390297"/>
          </a:xfrm>
          <a:prstGeom prs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ambria" panose="02040503050406030204" pitchFamily="18" charset="0"/>
            </a:endParaRPr>
          </a:p>
        </p:txBody>
      </p:sp>
      <p:sp>
        <p:nvSpPr>
          <p:cNvPr id="30" name="CuadroTexto 29"/>
          <p:cNvSpPr txBox="1"/>
          <p:nvPr/>
        </p:nvSpPr>
        <p:spPr>
          <a:xfrm>
            <a:off x="1792145" y="3071681"/>
            <a:ext cx="1970549" cy="3539430"/>
          </a:xfrm>
          <a:prstGeom prst="rect">
            <a:avLst/>
          </a:prstGeom>
          <a:noFill/>
        </p:spPr>
        <p:txBody>
          <a:bodyPr wrap="square" rtlCol="0">
            <a:spAutoFit/>
          </a:bodyPr>
          <a:lstStyle/>
          <a:p>
            <a:pPr marL="185738" indent="-185738">
              <a:buFont typeface="Arial" panose="020B0604020202020204" pitchFamily="34" charset="0"/>
              <a:buChar char="•"/>
            </a:pPr>
            <a:r>
              <a:rPr lang="es-MX" sz="1400" dirty="0" smtClean="0">
                <a:latin typeface="Cambria" panose="02040503050406030204" pitchFamily="18" charset="0"/>
              </a:rPr>
              <a:t>Deserción escolar</a:t>
            </a:r>
          </a:p>
          <a:p>
            <a:pPr marL="185738" indent="-185738">
              <a:buFont typeface="Arial" panose="020B0604020202020204" pitchFamily="34" charset="0"/>
              <a:buChar char="•"/>
            </a:pPr>
            <a:r>
              <a:rPr lang="es-MX" sz="1400" dirty="0" smtClean="0">
                <a:latin typeface="Cambria" panose="02040503050406030204" pitchFamily="18" charset="0"/>
              </a:rPr>
              <a:t>Situación familiar crítica</a:t>
            </a:r>
          </a:p>
          <a:p>
            <a:pPr marL="185738" indent="-185738">
              <a:buFont typeface="Arial" panose="020B0604020202020204" pitchFamily="34" charset="0"/>
              <a:buChar char="•"/>
            </a:pPr>
            <a:r>
              <a:rPr lang="es-MX" sz="1400" dirty="0" smtClean="0">
                <a:latin typeface="Cambria" panose="02040503050406030204" pitchFamily="18" charset="0"/>
              </a:rPr>
              <a:t>Situación económica crítica</a:t>
            </a:r>
          </a:p>
          <a:p>
            <a:pPr marL="185738" indent="-185738">
              <a:buFont typeface="Arial" panose="020B0604020202020204" pitchFamily="34" charset="0"/>
              <a:buChar char="•"/>
            </a:pPr>
            <a:r>
              <a:rPr lang="es-MX" sz="1400" dirty="0" smtClean="0">
                <a:latin typeface="Cambria" panose="02040503050406030204" pitchFamily="18" charset="0"/>
              </a:rPr>
              <a:t>Situación personal difícil (adicciones, etc.)</a:t>
            </a:r>
          </a:p>
          <a:p>
            <a:pPr marL="185738" indent="-185738">
              <a:buFont typeface="Arial" panose="020B0604020202020204" pitchFamily="34" charset="0"/>
              <a:buChar char="•"/>
            </a:pPr>
            <a:r>
              <a:rPr lang="es-MX" sz="1400" dirty="0" smtClean="0">
                <a:latin typeface="Cambria" panose="02040503050406030204" pitchFamily="18" charset="0"/>
              </a:rPr>
              <a:t>Relaciones sociales “peligrosas” (pandillas; familiares o amigos delincuentes)</a:t>
            </a:r>
          </a:p>
          <a:p>
            <a:pPr marL="185738" indent="-185738">
              <a:buFont typeface="Arial" panose="020B0604020202020204" pitchFamily="34" charset="0"/>
              <a:buChar char="•"/>
            </a:pPr>
            <a:r>
              <a:rPr lang="es-MX" sz="1400" dirty="0" smtClean="0">
                <a:latin typeface="Cambria" panose="02040503050406030204" pitchFamily="18" charset="0"/>
              </a:rPr>
              <a:t>Organizaciones juveniles en la frontera</a:t>
            </a:r>
            <a:endParaRPr lang="es-MX" sz="1400" dirty="0">
              <a:latin typeface="Cambria" panose="02040503050406030204" pitchFamily="18" charset="0"/>
            </a:endParaRPr>
          </a:p>
        </p:txBody>
      </p:sp>
      <p:sp>
        <p:nvSpPr>
          <p:cNvPr id="31" name="CuadroTexto 30"/>
          <p:cNvSpPr txBox="1"/>
          <p:nvPr/>
        </p:nvSpPr>
        <p:spPr>
          <a:xfrm>
            <a:off x="3852806" y="3063597"/>
            <a:ext cx="1653544" cy="1384995"/>
          </a:xfrm>
          <a:prstGeom prst="rect">
            <a:avLst/>
          </a:prstGeom>
          <a:noFill/>
        </p:spPr>
        <p:txBody>
          <a:bodyPr wrap="square" rtlCol="0">
            <a:spAutoFit/>
          </a:bodyPr>
          <a:lstStyle/>
          <a:p>
            <a:pPr marL="185738" indent="-185738">
              <a:buFont typeface="Arial" panose="020B0604020202020204" pitchFamily="34" charset="0"/>
              <a:buChar char="•"/>
            </a:pPr>
            <a:r>
              <a:rPr lang="es-MX" sz="1400" dirty="0" smtClean="0">
                <a:latin typeface="Cambria" panose="02040503050406030204" pitchFamily="18" charset="0"/>
              </a:rPr>
              <a:t>Bandas</a:t>
            </a:r>
          </a:p>
          <a:p>
            <a:pPr marL="185738" indent="-185738">
              <a:buFont typeface="Arial" panose="020B0604020202020204" pitchFamily="34" charset="0"/>
              <a:buChar char="•"/>
            </a:pPr>
            <a:r>
              <a:rPr lang="es-MX" sz="1400" dirty="0" smtClean="0">
                <a:latin typeface="Cambria" panose="02040503050406030204" pitchFamily="18" charset="0"/>
              </a:rPr>
              <a:t>Pandillas</a:t>
            </a:r>
          </a:p>
          <a:p>
            <a:pPr marL="185738" indent="-185738">
              <a:buFont typeface="Arial" panose="020B0604020202020204" pitchFamily="34" charset="0"/>
              <a:buChar char="•"/>
            </a:pPr>
            <a:r>
              <a:rPr lang="es-MX" sz="1400" dirty="0" smtClean="0">
                <a:latin typeface="Cambria" panose="02040503050406030204" pitchFamily="18" charset="0"/>
              </a:rPr>
              <a:t>Crimen organizado</a:t>
            </a:r>
          </a:p>
          <a:p>
            <a:pPr marL="185738" indent="-185738">
              <a:buFont typeface="Arial" panose="020B0604020202020204" pitchFamily="34" charset="0"/>
              <a:buChar char="•"/>
            </a:pPr>
            <a:r>
              <a:rPr lang="es-MX" sz="1400" dirty="0" smtClean="0">
                <a:latin typeface="Cambria" panose="02040503050406030204" pitchFamily="18" charset="0"/>
              </a:rPr>
              <a:t>Policías corruptos</a:t>
            </a:r>
          </a:p>
        </p:txBody>
      </p:sp>
      <p:grpSp>
        <p:nvGrpSpPr>
          <p:cNvPr id="32" name="Grupo 31"/>
          <p:cNvGrpSpPr/>
          <p:nvPr/>
        </p:nvGrpSpPr>
        <p:grpSpPr>
          <a:xfrm>
            <a:off x="5531462" y="1083143"/>
            <a:ext cx="1671323" cy="1970793"/>
            <a:chOff x="0" y="139805"/>
            <a:chExt cx="1611469" cy="2198093"/>
          </a:xfrm>
          <a:solidFill>
            <a:schemeClr val="accent1">
              <a:lumMod val="75000"/>
            </a:schemeClr>
          </a:solidFill>
          <a:scene3d>
            <a:camera prst="orthographicFront">
              <a:rot lat="0" lon="0" rev="0"/>
            </a:camera>
            <a:lightRig rig="balanced" dir="t">
              <a:rot lat="0" lon="0" rev="8700000"/>
            </a:lightRig>
          </a:scene3d>
        </p:grpSpPr>
        <p:sp>
          <p:nvSpPr>
            <p:cNvPr id="33" name="Rectángulo redondeado 32"/>
            <p:cNvSpPr/>
            <p:nvPr/>
          </p:nvSpPr>
          <p:spPr>
            <a:xfrm>
              <a:off x="0" y="139805"/>
              <a:ext cx="1611469" cy="2198093"/>
            </a:xfrm>
            <a:prstGeom prst="roundRect">
              <a:avLst>
                <a:gd name="adj" fmla="val 10000"/>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Rectángulo 33"/>
            <p:cNvSpPr/>
            <p:nvPr/>
          </p:nvSpPr>
          <p:spPr>
            <a:xfrm>
              <a:off x="47198" y="187003"/>
              <a:ext cx="1517073" cy="2103697"/>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ctr" anchorCtr="0">
              <a:noAutofit/>
            </a:bodyPr>
            <a:lstStyle/>
            <a:p>
              <a:pPr lvl="0" algn="ctr" defTabSz="622300">
                <a:lnSpc>
                  <a:spcPct val="90000"/>
                </a:lnSpc>
                <a:spcBef>
                  <a:spcPct val="0"/>
                </a:spcBef>
              </a:pPr>
              <a:r>
                <a:rPr lang="es-MX" kern="1200" dirty="0" smtClean="0">
                  <a:solidFill>
                    <a:schemeClr val="bg1"/>
                  </a:solidFill>
                  <a:latin typeface="Cambria" panose="02040503050406030204" pitchFamily="18" charset="0"/>
                </a:rPr>
                <a:t>Factores de contexto</a:t>
              </a:r>
            </a:p>
          </p:txBody>
        </p:sp>
      </p:grpSp>
      <p:grpSp>
        <p:nvGrpSpPr>
          <p:cNvPr id="35" name="Grupo 34"/>
          <p:cNvGrpSpPr/>
          <p:nvPr/>
        </p:nvGrpSpPr>
        <p:grpSpPr>
          <a:xfrm>
            <a:off x="7343775" y="1072996"/>
            <a:ext cx="1671323" cy="1970793"/>
            <a:chOff x="0" y="139805"/>
            <a:chExt cx="1611469" cy="2198093"/>
          </a:xfrm>
          <a:solidFill>
            <a:schemeClr val="accent1">
              <a:lumMod val="75000"/>
            </a:schemeClr>
          </a:solidFill>
          <a:scene3d>
            <a:camera prst="orthographicFront">
              <a:rot lat="0" lon="0" rev="0"/>
            </a:camera>
            <a:lightRig rig="balanced" dir="t">
              <a:rot lat="0" lon="0" rev="8700000"/>
            </a:lightRig>
          </a:scene3d>
        </p:grpSpPr>
        <p:sp>
          <p:nvSpPr>
            <p:cNvPr id="36" name="Rectángulo redondeado 35"/>
            <p:cNvSpPr/>
            <p:nvPr/>
          </p:nvSpPr>
          <p:spPr>
            <a:xfrm>
              <a:off x="0" y="139805"/>
              <a:ext cx="1611469" cy="2198093"/>
            </a:xfrm>
            <a:prstGeom prst="roundRect">
              <a:avLst>
                <a:gd name="adj" fmla="val 10000"/>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ectángulo 36"/>
            <p:cNvSpPr/>
            <p:nvPr/>
          </p:nvSpPr>
          <p:spPr>
            <a:xfrm>
              <a:off x="47198" y="187003"/>
              <a:ext cx="1517073" cy="2103697"/>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ctr" anchorCtr="0">
              <a:noAutofit/>
            </a:bodyPr>
            <a:lstStyle/>
            <a:p>
              <a:pPr lvl="0" algn="ctr" defTabSz="622300">
                <a:lnSpc>
                  <a:spcPct val="90000"/>
                </a:lnSpc>
                <a:spcBef>
                  <a:spcPct val="0"/>
                </a:spcBef>
              </a:pPr>
              <a:r>
                <a:rPr lang="es-MX" kern="1200" dirty="0" smtClean="0">
                  <a:solidFill>
                    <a:schemeClr val="bg1"/>
                  </a:solidFill>
                  <a:latin typeface="Cambria" panose="02040503050406030204" pitchFamily="18" charset="0"/>
                </a:rPr>
                <a:t>Actividad delictiva</a:t>
              </a:r>
              <a:endParaRPr lang="es-MX" kern="1200" dirty="0">
                <a:solidFill>
                  <a:schemeClr val="bg1"/>
                </a:solidFill>
                <a:latin typeface="Cambria" panose="02040503050406030204" pitchFamily="18" charset="0"/>
              </a:endParaRPr>
            </a:p>
          </p:txBody>
        </p:sp>
      </p:grpSp>
      <p:sp>
        <p:nvSpPr>
          <p:cNvPr id="38" name="Flecha derecha 37"/>
          <p:cNvSpPr/>
          <p:nvPr/>
        </p:nvSpPr>
        <p:spPr>
          <a:xfrm>
            <a:off x="5317606" y="1849818"/>
            <a:ext cx="385763" cy="390297"/>
          </a:xfrm>
          <a:prstGeom prs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ambria" panose="02040503050406030204" pitchFamily="18" charset="0"/>
            </a:endParaRPr>
          </a:p>
        </p:txBody>
      </p:sp>
      <p:sp>
        <p:nvSpPr>
          <p:cNvPr id="39" name="Flecha derecha 38"/>
          <p:cNvSpPr/>
          <p:nvPr/>
        </p:nvSpPr>
        <p:spPr>
          <a:xfrm>
            <a:off x="7121192" y="1853959"/>
            <a:ext cx="385763" cy="390297"/>
          </a:xfrm>
          <a:prstGeom prs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Cambria" panose="02040503050406030204" pitchFamily="18" charset="0"/>
            </a:endParaRPr>
          </a:p>
        </p:txBody>
      </p:sp>
      <p:sp>
        <p:nvSpPr>
          <p:cNvPr id="40" name="CuadroTexto 39"/>
          <p:cNvSpPr txBox="1"/>
          <p:nvPr/>
        </p:nvSpPr>
        <p:spPr>
          <a:xfrm>
            <a:off x="5525595" y="3045714"/>
            <a:ext cx="1761368" cy="3108543"/>
          </a:xfrm>
          <a:prstGeom prst="rect">
            <a:avLst/>
          </a:prstGeom>
          <a:noFill/>
        </p:spPr>
        <p:txBody>
          <a:bodyPr wrap="square" rtlCol="0">
            <a:spAutoFit/>
          </a:bodyPr>
          <a:lstStyle/>
          <a:p>
            <a:pPr marL="185738" indent="-185738">
              <a:buFont typeface="Arial" panose="020B0604020202020204" pitchFamily="34" charset="0"/>
              <a:buChar char="•"/>
            </a:pPr>
            <a:r>
              <a:rPr lang="es-MX" sz="1400" dirty="0" smtClean="0">
                <a:latin typeface="Cambria" panose="02040503050406030204" pitchFamily="18" charset="0"/>
              </a:rPr>
              <a:t>Infraestructura urbana</a:t>
            </a:r>
          </a:p>
          <a:p>
            <a:pPr marL="185738" indent="-185738">
              <a:buFont typeface="Arial" panose="020B0604020202020204" pitchFamily="34" charset="0"/>
              <a:buChar char="•"/>
            </a:pPr>
            <a:r>
              <a:rPr lang="es-MX" sz="1400" dirty="0" smtClean="0">
                <a:latin typeface="Cambria" panose="02040503050406030204" pitchFamily="18" charset="0"/>
              </a:rPr>
              <a:t>Infraestructura de seguridad</a:t>
            </a:r>
          </a:p>
          <a:p>
            <a:pPr marL="185738" indent="-185738">
              <a:buFont typeface="Arial" panose="020B0604020202020204" pitchFamily="34" charset="0"/>
              <a:buChar char="•"/>
            </a:pPr>
            <a:r>
              <a:rPr lang="es-MX" sz="1400" dirty="0" smtClean="0">
                <a:latin typeface="Cambria" panose="02040503050406030204" pitchFamily="18" charset="0"/>
              </a:rPr>
              <a:t>Deficiencias actuación policiaca</a:t>
            </a:r>
          </a:p>
          <a:p>
            <a:pPr marL="185738" indent="-185738">
              <a:buFont typeface="Arial" panose="020B0604020202020204" pitchFamily="34" charset="0"/>
              <a:buChar char="•"/>
            </a:pPr>
            <a:r>
              <a:rPr lang="es-MX" sz="1400" dirty="0" smtClean="0">
                <a:latin typeface="Cambria" panose="02040503050406030204" pitchFamily="18" charset="0"/>
              </a:rPr>
              <a:t>Deficiencia MP/Impunidad</a:t>
            </a:r>
          </a:p>
          <a:p>
            <a:pPr marL="185738" indent="-185738">
              <a:buFont typeface="Arial" panose="020B0604020202020204" pitchFamily="34" charset="0"/>
              <a:buChar char="•"/>
            </a:pPr>
            <a:r>
              <a:rPr lang="es-MX" sz="1400" dirty="0" smtClean="0">
                <a:latin typeface="Cambria" panose="02040503050406030204" pitchFamily="18" charset="0"/>
              </a:rPr>
              <a:t>Relación comunidad-policía</a:t>
            </a:r>
          </a:p>
          <a:p>
            <a:pPr marL="185738" indent="-185738">
              <a:buFont typeface="Arial" panose="020B0604020202020204" pitchFamily="34" charset="0"/>
              <a:buChar char="•"/>
            </a:pPr>
            <a:r>
              <a:rPr lang="es-MX" sz="1400" dirty="0" smtClean="0">
                <a:latin typeface="Cambria" panose="02040503050406030204" pitchFamily="18" charset="0"/>
              </a:rPr>
              <a:t>Cohesión social y eficacia colectiva</a:t>
            </a:r>
          </a:p>
        </p:txBody>
      </p:sp>
    </p:spTree>
    <p:extLst>
      <p:ext uri="{BB962C8B-B14F-4D97-AF65-F5344CB8AC3E}">
        <p14:creationId xmlns:p14="http://schemas.microsoft.com/office/powerpoint/2010/main" val="412616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01507"/>
          </a:xfrm>
        </p:spPr>
        <p:txBody>
          <a:bodyPr>
            <a:normAutofit/>
          </a:bodyPr>
          <a:lstStyle/>
          <a:p>
            <a:pPr algn="l"/>
            <a:r>
              <a:rPr lang="es-MX" b="1" dirty="0">
                <a:latin typeface="Cambria" panose="02040503050406030204" pitchFamily="18" charset="0"/>
              </a:rPr>
              <a:t>El diagnóstico</a:t>
            </a:r>
          </a:p>
        </p:txBody>
      </p:sp>
      <p:sp>
        <p:nvSpPr>
          <p:cNvPr id="3" name="Marcador de contenido 2"/>
          <p:cNvSpPr>
            <a:spLocks noGrp="1"/>
          </p:cNvSpPr>
          <p:nvPr>
            <p:ph idx="1"/>
          </p:nvPr>
        </p:nvSpPr>
        <p:spPr>
          <a:xfrm>
            <a:off x="457200" y="1248480"/>
            <a:ext cx="8229600" cy="4923983"/>
          </a:xfrm>
        </p:spPr>
        <p:txBody>
          <a:bodyPr>
            <a:noAutofit/>
          </a:bodyPr>
          <a:lstStyle/>
          <a:p>
            <a:r>
              <a:rPr lang="es-MX" sz="2400" dirty="0" smtClean="0">
                <a:latin typeface="Cambria" panose="02040503050406030204" pitchFamily="18" charset="0"/>
              </a:rPr>
              <a:t>Para afinar y precisar el modelo descrito anteriormente es necesario completar el diagnóstico iniciado por la UNAM y el grupo de base. </a:t>
            </a:r>
          </a:p>
          <a:p>
            <a:pPr lvl="1">
              <a:buFont typeface="Cambria" panose="02040503050406030204" pitchFamily="18" charset="0"/>
              <a:buChar char="‒"/>
            </a:pPr>
            <a:r>
              <a:rPr lang="es-MX" sz="2200" dirty="0" smtClean="0">
                <a:latin typeface="Cambria" panose="02040503050406030204" pitchFamily="18" charset="0"/>
              </a:rPr>
              <a:t>La propuesta consiste en realizarlo en el periodo octubre-diciembre, para reorientar la estructura programática y los proyectos de intervención preventiva a partir de 2014. </a:t>
            </a:r>
          </a:p>
          <a:p>
            <a:r>
              <a:rPr lang="es-MX" sz="2400" dirty="0" smtClean="0">
                <a:latin typeface="Cambria" panose="02040503050406030204" pitchFamily="18" charset="0"/>
              </a:rPr>
              <a:t>El diagnóstico considera cuatro capítulos correspondientes a cada uno de los elementos del modelo:</a:t>
            </a:r>
          </a:p>
          <a:p>
            <a:pPr lvl="1">
              <a:buFont typeface="Cambria" panose="02040503050406030204" pitchFamily="18" charset="0"/>
              <a:buChar char="‒"/>
            </a:pPr>
            <a:r>
              <a:rPr lang="es-MX" sz="2200" dirty="0" smtClean="0">
                <a:latin typeface="Cambria" panose="02040503050406030204" pitchFamily="18" charset="0"/>
              </a:rPr>
              <a:t>Mapa delincuencial </a:t>
            </a:r>
            <a:r>
              <a:rPr lang="es-MX" sz="2200" dirty="0" err="1" smtClean="0">
                <a:latin typeface="Cambria" panose="02040503050406030204" pitchFamily="18" charset="0"/>
              </a:rPr>
              <a:t>georreferenciado</a:t>
            </a:r>
            <a:r>
              <a:rPr lang="es-MX" sz="2200" dirty="0" smtClean="0">
                <a:latin typeface="Cambria" panose="02040503050406030204" pitchFamily="18" charset="0"/>
              </a:rPr>
              <a:t> por polígono, tipo de delito (2010 a 2013)</a:t>
            </a:r>
          </a:p>
          <a:p>
            <a:pPr lvl="1">
              <a:buFont typeface="Cambria" panose="02040503050406030204" pitchFamily="18" charset="0"/>
              <a:buChar char="‒"/>
            </a:pPr>
            <a:r>
              <a:rPr lang="es-MX" sz="2200" dirty="0" smtClean="0">
                <a:latin typeface="Cambria" panose="02040503050406030204" pitchFamily="18" charset="0"/>
              </a:rPr>
              <a:t>Mapa </a:t>
            </a:r>
            <a:r>
              <a:rPr lang="es-MX" sz="2200" dirty="0" err="1" smtClean="0">
                <a:latin typeface="Cambria" panose="02040503050406030204" pitchFamily="18" charset="0"/>
              </a:rPr>
              <a:t>georreferenciado</a:t>
            </a:r>
            <a:r>
              <a:rPr lang="es-MX" sz="2200" dirty="0" smtClean="0">
                <a:latin typeface="Cambria" panose="02040503050406030204" pitchFamily="18" charset="0"/>
              </a:rPr>
              <a:t> de robos con y sin violencia a casas habitación, comercios, transporte público, transeúntes y vehículos.</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12</a:t>
            </a:fld>
            <a:endParaRPr lang="es-MX">
              <a:latin typeface="Cambria" panose="02040503050406030204" pitchFamily="18" charset="0"/>
            </a:endParaRPr>
          </a:p>
        </p:txBody>
      </p:sp>
    </p:spTree>
    <p:extLst>
      <p:ext uri="{BB962C8B-B14F-4D97-AF65-F5344CB8AC3E}">
        <p14:creationId xmlns:p14="http://schemas.microsoft.com/office/powerpoint/2010/main" val="2405819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43337"/>
          </a:xfrm>
        </p:spPr>
        <p:txBody>
          <a:bodyPr>
            <a:normAutofit/>
          </a:bodyPr>
          <a:lstStyle/>
          <a:p>
            <a:pPr algn="l"/>
            <a:r>
              <a:rPr lang="es-MX" b="1" dirty="0">
                <a:latin typeface="Cambria" panose="02040503050406030204" pitchFamily="18" charset="0"/>
              </a:rPr>
              <a:t>El diagnóstico</a:t>
            </a:r>
          </a:p>
        </p:txBody>
      </p:sp>
      <p:sp>
        <p:nvSpPr>
          <p:cNvPr id="3" name="Marcador de contenido 2"/>
          <p:cNvSpPr>
            <a:spLocks noGrp="1"/>
          </p:cNvSpPr>
          <p:nvPr>
            <p:ph idx="1"/>
          </p:nvPr>
        </p:nvSpPr>
        <p:spPr>
          <a:xfrm>
            <a:off x="457200" y="1335417"/>
            <a:ext cx="8229600" cy="5020933"/>
          </a:xfrm>
        </p:spPr>
        <p:txBody>
          <a:bodyPr>
            <a:noAutofit/>
          </a:bodyPr>
          <a:lstStyle/>
          <a:p>
            <a:pPr lvl="1">
              <a:buFont typeface="Cambria" panose="02040503050406030204" pitchFamily="18" charset="0"/>
              <a:buChar char="‒"/>
            </a:pPr>
            <a:r>
              <a:rPr lang="es-MX" sz="2200" dirty="0" smtClean="0">
                <a:latin typeface="Cambria" panose="02040503050406030204" pitchFamily="18" charset="0"/>
              </a:rPr>
              <a:t>Mapa </a:t>
            </a:r>
            <a:r>
              <a:rPr lang="es-MX" sz="2200" dirty="0" err="1" smtClean="0">
                <a:latin typeface="Cambria" panose="02040503050406030204" pitchFamily="18" charset="0"/>
              </a:rPr>
              <a:t>georreferenciado</a:t>
            </a:r>
            <a:r>
              <a:rPr lang="es-MX" sz="2200" dirty="0" smtClean="0">
                <a:latin typeface="Cambria" panose="02040503050406030204" pitchFamily="18" charset="0"/>
              </a:rPr>
              <a:t> de extorsiones</a:t>
            </a:r>
          </a:p>
          <a:p>
            <a:pPr lvl="1">
              <a:buFont typeface="Cambria" panose="02040503050406030204" pitchFamily="18" charset="0"/>
              <a:buChar char="‒"/>
            </a:pPr>
            <a:r>
              <a:rPr lang="es-MX" sz="2200" dirty="0" smtClean="0">
                <a:latin typeface="Cambria" panose="02040503050406030204" pitchFamily="18" charset="0"/>
              </a:rPr>
              <a:t>Mapa </a:t>
            </a:r>
            <a:r>
              <a:rPr lang="es-MX" sz="2200" dirty="0" err="1" smtClean="0">
                <a:latin typeface="Cambria" panose="02040503050406030204" pitchFamily="18" charset="0"/>
              </a:rPr>
              <a:t>georreferenciado</a:t>
            </a:r>
            <a:r>
              <a:rPr lang="es-MX" sz="2200" dirty="0" smtClean="0">
                <a:latin typeface="Cambria" panose="02040503050406030204" pitchFamily="18" charset="0"/>
              </a:rPr>
              <a:t> de denuncias a C4 y delitos de violencia intrafamiliar</a:t>
            </a:r>
          </a:p>
          <a:p>
            <a:pPr lvl="1">
              <a:buFont typeface="Cambria" panose="02040503050406030204" pitchFamily="18" charset="0"/>
              <a:buChar char="‒"/>
            </a:pPr>
            <a:r>
              <a:rPr lang="es-MX" sz="2200" dirty="0" smtClean="0">
                <a:latin typeface="Cambria" panose="02040503050406030204" pitchFamily="18" charset="0"/>
              </a:rPr>
              <a:t>Mapa </a:t>
            </a:r>
            <a:r>
              <a:rPr lang="es-MX" sz="2200" dirty="0" err="1" smtClean="0">
                <a:latin typeface="Cambria" panose="02040503050406030204" pitchFamily="18" charset="0"/>
              </a:rPr>
              <a:t>georreferenciado</a:t>
            </a:r>
            <a:r>
              <a:rPr lang="es-MX" sz="2200" dirty="0" smtClean="0">
                <a:latin typeface="Cambria" panose="02040503050406030204" pitchFamily="18" charset="0"/>
              </a:rPr>
              <a:t> de delitos sexuales</a:t>
            </a:r>
          </a:p>
          <a:p>
            <a:pPr lvl="1">
              <a:buFont typeface="Cambria" panose="02040503050406030204" pitchFamily="18" charset="0"/>
              <a:buChar char="‒"/>
            </a:pPr>
            <a:r>
              <a:rPr lang="es-MX" sz="2200" dirty="0" smtClean="0">
                <a:latin typeface="Cambria" panose="02040503050406030204" pitchFamily="18" charset="0"/>
              </a:rPr>
              <a:t>Mapa </a:t>
            </a:r>
            <a:r>
              <a:rPr lang="es-MX" sz="2200" dirty="0" err="1" smtClean="0">
                <a:latin typeface="Cambria" panose="02040503050406030204" pitchFamily="18" charset="0"/>
              </a:rPr>
              <a:t>georreferenciado</a:t>
            </a:r>
            <a:r>
              <a:rPr lang="es-MX" sz="2200" dirty="0" smtClean="0">
                <a:latin typeface="Cambria" panose="02040503050406030204" pitchFamily="18" charset="0"/>
              </a:rPr>
              <a:t> de tienditas de narcomenudeo</a:t>
            </a:r>
          </a:p>
          <a:p>
            <a:pPr lvl="1">
              <a:buFont typeface="Cambria" panose="02040503050406030204" pitchFamily="18" charset="0"/>
              <a:buChar char="‒"/>
            </a:pPr>
            <a:r>
              <a:rPr lang="es-MX" sz="2200" dirty="0" smtClean="0">
                <a:latin typeface="Cambria" panose="02040503050406030204" pitchFamily="18" charset="0"/>
              </a:rPr>
              <a:t>Encuesta de victimización y de percepciones de inseguridad</a:t>
            </a:r>
          </a:p>
          <a:p>
            <a:pPr marL="342900" lvl="1" indent="-342900">
              <a:buFont typeface="Arial" pitchFamily="34" charset="0"/>
              <a:buChar char="•"/>
            </a:pPr>
            <a:r>
              <a:rPr lang="es-MX" sz="2400" dirty="0" smtClean="0">
                <a:latin typeface="Cambria" panose="02040503050406030204" pitchFamily="18" charset="0"/>
              </a:rPr>
              <a:t>Población </a:t>
            </a:r>
            <a:r>
              <a:rPr lang="es-MX" sz="2400" dirty="0">
                <a:latin typeface="Cambria" panose="02040503050406030204" pitchFamily="18" charset="0"/>
              </a:rPr>
              <a:t>delincuencial real o potencial</a:t>
            </a:r>
          </a:p>
          <a:p>
            <a:pPr lvl="1">
              <a:buFont typeface="Cambria" panose="02040503050406030204" pitchFamily="18" charset="0"/>
              <a:buChar char="‒"/>
            </a:pPr>
            <a:r>
              <a:rPr lang="es-MX" sz="2200" dirty="0">
                <a:latin typeface="Cambria" panose="02040503050406030204" pitchFamily="18" charset="0"/>
              </a:rPr>
              <a:t>Base de datos de delincuentes presos o no, por tipo de delitos cometidos</a:t>
            </a:r>
          </a:p>
          <a:p>
            <a:pPr lvl="1">
              <a:buFont typeface="Cambria" panose="02040503050406030204" pitchFamily="18" charset="0"/>
              <a:buChar char="‒"/>
            </a:pPr>
            <a:r>
              <a:rPr lang="es-MX" sz="2200" dirty="0">
                <a:latin typeface="Cambria" panose="02040503050406030204" pitchFamily="18" charset="0"/>
              </a:rPr>
              <a:t>Estructura demográfica de jóvenes por nivel socioeconómico y educativo por polígono</a:t>
            </a:r>
          </a:p>
          <a:p>
            <a:pPr lvl="1">
              <a:buFont typeface="Cambria" panose="02040503050406030204" pitchFamily="18" charset="0"/>
              <a:buChar char="‒"/>
            </a:pPr>
            <a:r>
              <a:rPr lang="es-MX" sz="2200" dirty="0">
                <a:latin typeface="Cambria" panose="02040503050406030204" pitchFamily="18" charset="0"/>
              </a:rPr>
              <a:t>Población escolar de educación secundaria, media superior y superior</a:t>
            </a:r>
            <a:endParaRPr lang="es-MX" sz="2200" dirty="0">
              <a:latin typeface="Cambria" panose="02040503050406030204"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13</a:t>
            </a:fld>
            <a:endParaRPr lang="es-MX">
              <a:latin typeface="Cambria" panose="02040503050406030204" pitchFamily="18" charset="0"/>
            </a:endParaRPr>
          </a:p>
        </p:txBody>
      </p:sp>
    </p:spTree>
    <p:extLst>
      <p:ext uri="{BB962C8B-B14F-4D97-AF65-F5344CB8AC3E}">
        <p14:creationId xmlns:p14="http://schemas.microsoft.com/office/powerpoint/2010/main" val="1653508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53032"/>
          </a:xfrm>
        </p:spPr>
        <p:txBody>
          <a:bodyPr>
            <a:normAutofit/>
          </a:bodyPr>
          <a:lstStyle/>
          <a:p>
            <a:pPr algn="l"/>
            <a:r>
              <a:rPr lang="es-MX" b="1" dirty="0">
                <a:latin typeface="Cambria" panose="02040503050406030204" pitchFamily="18" charset="0"/>
              </a:rPr>
              <a:t>El diagnóstico</a:t>
            </a:r>
          </a:p>
        </p:txBody>
      </p:sp>
      <p:sp>
        <p:nvSpPr>
          <p:cNvPr id="3" name="Marcador de contenido 2"/>
          <p:cNvSpPr>
            <a:spLocks noGrp="1"/>
          </p:cNvSpPr>
          <p:nvPr>
            <p:ph idx="1"/>
          </p:nvPr>
        </p:nvSpPr>
        <p:spPr>
          <a:xfrm>
            <a:off x="457200" y="1163400"/>
            <a:ext cx="8229600" cy="4962763"/>
          </a:xfrm>
        </p:spPr>
        <p:txBody>
          <a:bodyPr>
            <a:noAutofit/>
          </a:bodyPr>
          <a:lstStyle/>
          <a:p>
            <a:pPr lvl="1">
              <a:buFont typeface="Cambria" panose="02040503050406030204" pitchFamily="18" charset="0"/>
              <a:buChar char="‒"/>
            </a:pPr>
            <a:r>
              <a:rPr lang="es-MX" sz="2200" dirty="0">
                <a:latin typeface="Cambria" panose="02040503050406030204" pitchFamily="18" charset="0"/>
              </a:rPr>
              <a:t>Relación de pandillas y grupos de jóvenes por polígono</a:t>
            </a:r>
          </a:p>
          <a:p>
            <a:pPr lvl="1">
              <a:buFont typeface="Cambria" panose="02040503050406030204" pitchFamily="18" charset="0"/>
              <a:buChar char="‒"/>
            </a:pPr>
            <a:r>
              <a:rPr lang="es-MX" sz="2200" dirty="0">
                <a:latin typeface="Cambria" panose="02040503050406030204" pitchFamily="18" charset="0"/>
              </a:rPr>
              <a:t>Bandas delictivas locales de robacoches, asaltantes de comercios y de casas habitación</a:t>
            </a:r>
          </a:p>
          <a:p>
            <a:pPr lvl="1">
              <a:buFont typeface="Cambria" panose="02040503050406030204" pitchFamily="18" charset="0"/>
              <a:buChar char="‒"/>
            </a:pPr>
            <a:r>
              <a:rPr lang="es-MX" sz="2200" dirty="0">
                <a:latin typeface="Cambria" panose="02040503050406030204" pitchFamily="18" charset="0"/>
              </a:rPr>
              <a:t>Base de datos de ex presos </a:t>
            </a:r>
            <a:r>
              <a:rPr lang="es-MX" sz="2200" dirty="0" err="1">
                <a:latin typeface="Cambria" panose="02040503050406030204" pitchFamily="18" charset="0"/>
              </a:rPr>
              <a:t>georreferenciada</a:t>
            </a:r>
            <a:r>
              <a:rPr lang="es-MX" sz="2200" dirty="0">
                <a:latin typeface="Cambria" panose="02040503050406030204" pitchFamily="18" charset="0"/>
              </a:rPr>
              <a:t>. Distinción entre </a:t>
            </a:r>
            <a:r>
              <a:rPr lang="es-MX" sz="2200" dirty="0" err="1">
                <a:latin typeface="Cambria" panose="02040503050406030204" pitchFamily="18" charset="0"/>
              </a:rPr>
              <a:t>primodelincuentes</a:t>
            </a:r>
            <a:r>
              <a:rPr lang="es-MX" sz="2200" dirty="0">
                <a:latin typeface="Cambria" panose="02040503050406030204" pitchFamily="18" charset="0"/>
              </a:rPr>
              <a:t> y reincidentes</a:t>
            </a:r>
          </a:p>
          <a:p>
            <a:pPr lvl="1">
              <a:buFont typeface="Cambria" panose="02040503050406030204" pitchFamily="18" charset="0"/>
              <a:buChar char="‒"/>
            </a:pPr>
            <a:r>
              <a:rPr lang="es-MX" sz="2200" dirty="0">
                <a:latin typeface="Cambria" panose="02040503050406030204" pitchFamily="18" charset="0"/>
              </a:rPr>
              <a:t>Base de datos de policías y ex policías domiciliada</a:t>
            </a:r>
          </a:p>
          <a:p>
            <a:pPr marL="342900" lvl="1" indent="-342900">
              <a:buFont typeface="Arial" pitchFamily="34" charset="0"/>
              <a:buChar char="•"/>
            </a:pPr>
            <a:r>
              <a:rPr lang="es-MX" sz="2400" dirty="0" smtClean="0">
                <a:latin typeface="Cambria" panose="02040503050406030204" pitchFamily="18" charset="0"/>
              </a:rPr>
              <a:t>Factores </a:t>
            </a:r>
            <a:r>
              <a:rPr lang="es-MX" sz="2400" dirty="0">
                <a:latin typeface="Cambria" panose="02040503050406030204" pitchFamily="18" charset="0"/>
              </a:rPr>
              <a:t>de riesgo social directos</a:t>
            </a:r>
          </a:p>
          <a:p>
            <a:pPr lvl="1">
              <a:buFont typeface="Cambria" panose="02040503050406030204" pitchFamily="18" charset="0"/>
              <a:buChar char="‒"/>
            </a:pPr>
            <a:r>
              <a:rPr lang="es-MX" sz="2200" dirty="0">
                <a:latin typeface="Cambria" panose="02040503050406030204" pitchFamily="18" charset="0"/>
              </a:rPr>
              <a:t>Base de datos de alumnos desertores de secundarias, preparatorias y universidades</a:t>
            </a:r>
          </a:p>
          <a:p>
            <a:pPr lvl="1">
              <a:buFont typeface="Cambria" panose="02040503050406030204" pitchFamily="18" charset="0"/>
              <a:buChar char="‒"/>
            </a:pPr>
            <a:r>
              <a:rPr lang="es-MX" sz="2200" dirty="0">
                <a:latin typeface="Cambria" panose="02040503050406030204" pitchFamily="18" charset="0"/>
              </a:rPr>
              <a:t>Base de datos de jóvenes desempleados del municipio y por polígono (</a:t>
            </a:r>
            <a:r>
              <a:rPr lang="es-MX" sz="2200" dirty="0" err="1">
                <a:latin typeface="Cambria" panose="02040503050406030204" pitchFamily="18" charset="0"/>
              </a:rPr>
              <a:t>Inegi</a:t>
            </a:r>
            <a:r>
              <a:rPr lang="es-MX" sz="2200" dirty="0">
                <a:latin typeface="Cambria" panose="02040503050406030204" pitchFamily="18" charset="0"/>
              </a:rPr>
              <a:t>)</a:t>
            </a:r>
          </a:p>
          <a:p>
            <a:pPr lvl="1">
              <a:buFont typeface="Cambria" panose="02040503050406030204" pitchFamily="18" charset="0"/>
              <a:buChar char="‒"/>
            </a:pPr>
            <a:r>
              <a:rPr lang="es-MX" sz="2200" dirty="0">
                <a:latin typeface="Cambria" panose="02040503050406030204" pitchFamily="18" charset="0"/>
              </a:rPr>
              <a:t>Centros de producción y distribución de mercados informales ilegales (centros de producción de películas piratas, de falsificación de productos, bodegas de contrabando, etc.)</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14</a:t>
            </a:fld>
            <a:endParaRPr lang="es-MX">
              <a:latin typeface="Cambria" panose="02040503050406030204" pitchFamily="18" charset="0"/>
            </a:endParaRPr>
          </a:p>
        </p:txBody>
      </p:sp>
    </p:spTree>
    <p:extLst>
      <p:ext uri="{BB962C8B-B14F-4D97-AF65-F5344CB8AC3E}">
        <p14:creationId xmlns:p14="http://schemas.microsoft.com/office/powerpoint/2010/main" val="910308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01507"/>
          </a:xfrm>
        </p:spPr>
        <p:txBody>
          <a:bodyPr>
            <a:normAutofit/>
          </a:bodyPr>
          <a:lstStyle/>
          <a:p>
            <a:pPr algn="l"/>
            <a:r>
              <a:rPr lang="es-MX" b="1" dirty="0">
                <a:latin typeface="Cambria" panose="02040503050406030204" pitchFamily="18" charset="0"/>
              </a:rPr>
              <a:t>El diagnóstico</a:t>
            </a:r>
          </a:p>
        </p:txBody>
      </p:sp>
      <p:sp>
        <p:nvSpPr>
          <p:cNvPr id="3" name="Marcador de contenido 2"/>
          <p:cNvSpPr>
            <a:spLocks noGrp="1"/>
          </p:cNvSpPr>
          <p:nvPr>
            <p:ph idx="1"/>
          </p:nvPr>
        </p:nvSpPr>
        <p:spPr>
          <a:xfrm>
            <a:off x="457200" y="1076145"/>
            <a:ext cx="8420582" cy="4982153"/>
          </a:xfrm>
        </p:spPr>
        <p:txBody>
          <a:bodyPr>
            <a:noAutofit/>
          </a:bodyPr>
          <a:lstStyle/>
          <a:p>
            <a:pPr lvl="1">
              <a:buFont typeface="Cambria" panose="02040503050406030204" pitchFamily="18" charset="0"/>
              <a:buChar char="‒"/>
            </a:pPr>
            <a:r>
              <a:rPr lang="es-MX" sz="2200" dirty="0">
                <a:latin typeface="Cambria" panose="02040503050406030204" pitchFamily="18" charset="0"/>
              </a:rPr>
              <a:t>Encuesta sobre consumo de drogas y alcohol (jóvenes y adultos)</a:t>
            </a:r>
          </a:p>
          <a:p>
            <a:pPr lvl="1">
              <a:buFont typeface="Cambria" panose="02040503050406030204" pitchFamily="18" charset="0"/>
              <a:buChar char="‒"/>
            </a:pPr>
            <a:r>
              <a:rPr lang="es-MX" sz="2200" dirty="0">
                <a:latin typeface="Cambria" panose="02040503050406030204" pitchFamily="18" charset="0"/>
              </a:rPr>
              <a:t>Hogares de jefatura unipersonal femenina</a:t>
            </a:r>
          </a:p>
          <a:p>
            <a:pPr lvl="1">
              <a:buFont typeface="Cambria" panose="02040503050406030204" pitchFamily="18" charset="0"/>
              <a:buChar char="‒"/>
            </a:pPr>
            <a:r>
              <a:rPr lang="es-MX" sz="2200" dirty="0">
                <a:latin typeface="Cambria" panose="02040503050406030204" pitchFamily="18" charset="0"/>
              </a:rPr>
              <a:t>Hogares rotos y violentos (encuesta e </a:t>
            </a:r>
            <a:r>
              <a:rPr lang="es-MX" sz="2200" dirty="0" err="1">
                <a:latin typeface="Cambria" panose="02040503050406030204" pitchFamily="18" charset="0"/>
              </a:rPr>
              <a:t>Inegi</a:t>
            </a:r>
            <a:r>
              <a:rPr lang="es-MX" sz="2200" dirty="0">
                <a:latin typeface="Cambria" panose="02040503050406030204" pitchFamily="18" charset="0"/>
              </a:rPr>
              <a:t>)</a:t>
            </a:r>
          </a:p>
          <a:p>
            <a:pPr lvl="1">
              <a:buFont typeface="Cambria" panose="02040503050406030204" pitchFamily="18" charset="0"/>
              <a:buChar char="‒"/>
            </a:pPr>
            <a:r>
              <a:rPr lang="es-MX" sz="2200" dirty="0">
                <a:latin typeface="Cambria" panose="02040503050406030204" pitchFamily="18" charset="0"/>
              </a:rPr>
              <a:t>Censo de ex presidiarios en el municipio desempleados</a:t>
            </a:r>
          </a:p>
          <a:p>
            <a:pPr lvl="1">
              <a:buFont typeface="Cambria" panose="02040503050406030204" pitchFamily="18" charset="0"/>
              <a:buChar char="‒"/>
            </a:pPr>
            <a:r>
              <a:rPr lang="es-MX" sz="2200" dirty="0">
                <a:latin typeface="Cambria" panose="02040503050406030204" pitchFamily="18" charset="0"/>
              </a:rPr>
              <a:t>Exposición de jóvenes a contextos </a:t>
            </a:r>
            <a:r>
              <a:rPr lang="es-MX" sz="2200" dirty="0" err="1">
                <a:latin typeface="Cambria" panose="02040503050406030204" pitchFamily="18" charset="0"/>
              </a:rPr>
              <a:t>crimogénicos</a:t>
            </a:r>
            <a:r>
              <a:rPr lang="es-MX" sz="2200" dirty="0">
                <a:latin typeface="Cambria" panose="02040503050406030204" pitchFamily="18" charset="0"/>
              </a:rPr>
              <a:t> (encuesta jóvenes sobre ocio)</a:t>
            </a:r>
          </a:p>
          <a:p>
            <a:pPr lvl="1">
              <a:buFont typeface="Cambria" panose="02040503050406030204" pitchFamily="18" charset="0"/>
              <a:buChar char="‒"/>
            </a:pPr>
            <a:r>
              <a:rPr lang="es-MX" sz="2200" dirty="0">
                <a:latin typeface="Cambria" panose="02040503050406030204" pitchFamily="18" charset="0"/>
              </a:rPr>
              <a:t>Propensión al crimen y conductas antisociales (encuesta jóvenes)</a:t>
            </a:r>
          </a:p>
          <a:p>
            <a:pPr>
              <a:spcBef>
                <a:spcPts val="200"/>
              </a:spcBef>
            </a:pPr>
            <a:r>
              <a:rPr lang="es-MX" sz="2400" dirty="0" smtClean="0">
                <a:latin typeface="Cambria" panose="02040503050406030204" pitchFamily="18" charset="0"/>
              </a:rPr>
              <a:t>Factores </a:t>
            </a:r>
            <a:r>
              <a:rPr lang="es-MX" sz="2400" dirty="0">
                <a:latin typeface="Cambria" panose="02040503050406030204" pitchFamily="18" charset="0"/>
              </a:rPr>
              <a:t>sociales de riesgo indirectos</a:t>
            </a:r>
          </a:p>
          <a:p>
            <a:pPr lvl="1">
              <a:buFont typeface="Cambria" panose="02040503050406030204" pitchFamily="18" charset="0"/>
              <a:buChar char="‒"/>
            </a:pPr>
            <a:r>
              <a:rPr lang="es-MX" sz="2200" dirty="0">
                <a:latin typeface="Cambria" panose="02040503050406030204" pitchFamily="18" charset="0"/>
              </a:rPr>
              <a:t>Cohesión (cultura democrática, participativa y de solidaridad) y </a:t>
            </a:r>
            <a:r>
              <a:rPr lang="es-MX" sz="2200" dirty="0" err="1">
                <a:latin typeface="Cambria" panose="02040503050406030204" pitchFamily="18" charset="0"/>
              </a:rPr>
              <a:t>resiliencia</a:t>
            </a:r>
            <a:r>
              <a:rPr lang="es-MX" sz="2200" dirty="0">
                <a:latin typeface="Cambria" panose="02040503050406030204" pitchFamily="18" charset="0"/>
              </a:rPr>
              <a:t> comunitarias (capacidad de sobreponerse a situaciones adversas)</a:t>
            </a:r>
          </a:p>
          <a:p>
            <a:pPr lvl="1">
              <a:buFont typeface="Cambria" panose="02040503050406030204" pitchFamily="18" charset="0"/>
              <a:buChar char="‒"/>
            </a:pPr>
            <a:r>
              <a:rPr lang="es-MX" sz="2200" dirty="0">
                <a:latin typeface="Cambria" panose="02040503050406030204" pitchFamily="18" charset="0"/>
              </a:rPr>
              <a:t>Densidad de la organización social del municipio</a:t>
            </a:r>
          </a:p>
          <a:p>
            <a:pPr lvl="1">
              <a:buFont typeface="Cambria" panose="02040503050406030204" pitchFamily="18" charset="0"/>
              <a:buChar char="‒"/>
            </a:pPr>
            <a:r>
              <a:rPr lang="es-MX" sz="2200" dirty="0">
                <a:latin typeface="Cambria" panose="02040503050406030204" pitchFamily="18" charset="0"/>
              </a:rPr>
              <a:t>Eficacia colectiva (cohesión social y disposición a involucrarse en la seguridad)</a:t>
            </a:r>
            <a:endParaRPr lang="es-MX" sz="2200" dirty="0">
              <a:latin typeface="Cambria" panose="02040503050406030204"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15</a:t>
            </a:fld>
            <a:endParaRPr lang="es-MX">
              <a:latin typeface="Cambria" panose="02040503050406030204" pitchFamily="18" charset="0"/>
            </a:endParaRPr>
          </a:p>
        </p:txBody>
      </p:sp>
    </p:spTree>
    <p:extLst>
      <p:ext uri="{BB962C8B-B14F-4D97-AF65-F5344CB8AC3E}">
        <p14:creationId xmlns:p14="http://schemas.microsoft.com/office/powerpoint/2010/main" val="692058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43337"/>
          </a:xfrm>
        </p:spPr>
        <p:txBody>
          <a:bodyPr>
            <a:normAutofit/>
          </a:bodyPr>
          <a:lstStyle/>
          <a:p>
            <a:pPr algn="l"/>
            <a:r>
              <a:rPr lang="es-MX" b="1" dirty="0">
                <a:latin typeface="Cambria" panose="02040503050406030204" pitchFamily="18" charset="0"/>
              </a:rPr>
              <a:t>El diagnóstico</a:t>
            </a:r>
          </a:p>
        </p:txBody>
      </p:sp>
      <p:sp>
        <p:nvSpPr>
          <p:cNvPr id="3" name="Marcador de contenido 2"/>
          <p:cNvSpPr>
            <a:spLocks noGrp="1"/>
          </p:cNvSpPr>
          <p:nvPr>
            <p:ph idx="1"/>
          </p:nvPr>
        </p:nvSpPr>
        <p:spPr>
          <a:xfrm>
            <a:off x="457200" y="1095536"/>
            <a:ext cx="8229600" cy="5030628"/>
          </a:xfrm>
        </p:spPr>
        <p:txBody>
          <a:bodyPr>
            <a:normAutofit/>
          </a:bodyPr>
          <a:lstStyle/>
          <a:p>
            <a:pPr marL="342900" lvl="1" indent="-342900">
              <a:spcBef>
                <a:spcPts val="200"/>
              </a:spcBef>
              <a:buFont typeface="Arial" pitchFamily="34" charset="0"/>
              <a:buChar char="•"/>
            </a:pPr>
            <a:r>
              <a:rPr lang="es-MX" sz="2400" dirty="0">
                <a:latin typeface="Cambria" panose="02040503050406030204" pitchFamily="18" charset="0"/>
              </a:rPr>
              <a:t>Factores de contexto:</a:t>
            </a:r>
          </a:p>
          <a:p>
            <a:pPr lvl="1">
              <a:spcBef>
                <a:spcPts val="200"/>
              </a:spcBef>
            </a:pPr>
            <a:r>
              <a:rPr lang="es-MX" sz="2400" dirty="0" smtClean="0">
                <a:latin typeface="Cambria" panose="02040503050406030204" pitchFamily="18" charset="0"/>
              </a:rPr>
              <a:t>Infraestructura recreativa y cultural: parques, centros deportivos y culturales, cines, etc.</a:t>
            </a:r>
          </a:p>
          <a:p>
            <a:pPr lvl="1">
              <a:spcBef>
                <a:spcPts val="200"/>
              </a:spcBef>
            </a:pPr>
            <a:r>
              <a:rPr lang="es-MX" sz="2400" dirty="0" smtClean="0">
                <a:latin typeface="Cambria" panose="02040503050406030204" pitchFamily="18" charset="0"/>
              </a:rPr>
              <a:t>Espacios </a:t>
            </a:r>
            <a:r>
              <a:rPr lang="es-MX" sz="2400" dirty="0" err="1" smtClean="0">
                <a:latin typeface="Cambria" panose="02040503050406030204" pitchFamily="18" charset="0"/>
              </a:rPr>
              <a:t>crimogénicos</a:t>
            </a:r>
            <a:r>
              <a:rPr lang="es-MX" sz="2400" dirty="0" smtClean="0">
                <a:latin typeface="Cambria" panose="02040503050406030204" pitchFamily="18" charset="0"/>
              </a:rPr>
              <a:t>: baldíos, edificios abandonados, concentración de comercios, centros nocturnos, etc.</a:t>
            </a:r>
          </a:p>
          <a:p>
            <a:pPr lvl="1">
              <a:spcBef>
                <a:spcPts val="200"/>
              </a:spcBef>
            </a:pPr>
            <a:r>
              <a:rPr lang="es-MX" sz="2400" dirty="0" smtClean="0">
                <a:latin typeface="Cambria" panose="02040503050406030204" pitchFamily="18" charset="0"/>
              </a:rPr>
              <a:t>Iluminación calles y avenidas</a:t>
            </a:r>
          </a:p>
          <a:p>
            <a:pPr lvl="1">
              <a:spcBef>
                <a:spcPts val="200"/>
              </a:spcBef>
            </a:pPr>
            <a:r>
              <a:rPr lang="es-MX" sz="2400" dirty="0" smtClean="0">
                <a:latin typeface="Cambria" panose="02040503050406030204" pitchFamily="18" charset="0"/>
              </a:rPr>
              <a:t>Infraestructura de seguridad: disponibilidad de vigilancia policiaca; eficacia de programa de vigilancia policial; videocámaras de seguridad, etc.</a:t>
            </a:r>
          </a:p>
          <a:p>
            <a:pPr lvl="1">
              <a:spcBef>
                <a:spcPts val="200"/>
              </a:spcBef>
            </a:pPr>
            <a:r>
              <a:rPr lang="es-MX" sz="2400" dirty="0" smtClean="0">
                <a:latin typeface="Cambria" panose="02040503050406030204" pitchFamily="18" charset="0"/>
              </a:rPr>
              <a:t>Infraestructura contra la impunidad: agencias de </a:t>
            </a:r>
            <a:r>
              <a:rPr lang="es-MX" sz="2400" dirty="0" err="1" smtClean="0">
                <a:latin typeface="Cambria" panose="02040503050406030204" pitchFamily="18" charset="0"/>
              </a:rPr>
              <a:t>MP’s</a:t>
            </a:r>
            <a:r>
              <a:rPr lang="es-MX" sz="2400" dirty="0" smtClean="0">
                <a:latin typeface="Cambria" panose="02040503050406030204" pitchFamily="18" charset="0"/>
              </a:rPr>
              <a:t>, eficacia del C4; situación de cárceles</a:t>
            </a:r>
          </a:p>
          <a:p>
            <a:pPr lvl="1">
              <a:spcBef>
                <a:spcPts val="200"/>
              </a:spcBef>
            </a:pPr>
            <a:r>
              <a:rPr lang="es-MX" sz="2400" dirty="0" smtClean="0">
                <a:latin typeface="Cambria" panose="02040503050406030204" pitchFamily="18" charset="0"/>
              </a:rPr>
              <a:t>Relación comunidad-policía: denuncias derechos humanos, juntas o comités ciudadanos de seguridad, etc. </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16</a:t>
            </a:fld>
            <a:endParaRPr lang="es-MX">
              <a:latin typeface="Cambria" panose="02040503050406030204" pitchFamily="18" charset="0"/>
            </a:endParaRPr>
          </a:p>
        </p:txBody>
      </p:sp>
    </p:spTree>
    <p:extLst>
      <p:ext uri="{BB962C8B-B14F-4D97-AF65-F5344CB8AC3E}">
        <p14:creationId xmlns:p14="http://schemas.microsoft.com/office/powerpoint/2010/main" val="2103055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43337"/>
          </a:xfrm>
        </p:spPr>
        <p:txBody>
          <a:bodyPr>
            <a:normAutofit/>
          </a:bodyPr>
          <a:lstStyle/>
          <a:p>
            <a:pPr algn="l"/>
            <a:r>
              <a:rPr lang="es-MX" b="1" dirty="0" smtClean="0">
                <a:latin typeface="Cambria" panose="02040503050406030204" pitchFamily="18" charset="0"/>
              </a:rPr>
              <a:t>Metodología</a:t>
            </a:r>
            <a:endParaRPr lang="es-MX" b="1" dirty="0">
              <a:latin typeface="Cambria" panose="02040503050406030204" pitchFamily="18" charset="0"/>
            </a:endParaRPr>
          </a:p>
        </p:txBody>
      </p:sp>
      <p:sp>
        <p:nvSpPr>
          <p:cNvPr id="3" name="Marcador de contenido 2"/>
          <p:cNvSpPr>
            <a:spLocks noGrp="1"/>
          </p:cNvSpPr>
          <p:nvPr>
            <p:ph idx="1"/>
          </p:nvPr>
        </p:nvSpPr>
        <p:spPr>
          <a:xfrm>
            <a:off x="457200" y="1238416"/>
            <a:ext cx="8229600" cy="5030628"/>
          </a:xfrm>
        </p:spPr>
        <p:txBody>
          <a:bodyPr>
            <a:normAutofit/>
          </a:bodyPr>
          <a:lstStyle/>
          <a:p>
            <a:pPr marL="457200" lvl="1" indent="-457200">
              <a:spcBef>
                <a:spcPts val="200"/>
              </a:spcBef>
              <a:spcAft>
                <a:spcPts val="600"/>
              </a:spcAft>
              <a:buFont typeface="+mj-lt"/>
              <a:buAutoNum type="arabicPeriod"/>
            </a:pPr>
            <a:r>
              <a:rPr lang="es-MX" sz="2400" b="1" dirty="0" smtClean="0">
                <a:latin typeface="Cambria" panose="02040503050406030204" pitchFamily="18" charset="0"/>
              </a:rPr>
              <a:t>Levantamiento informativo</a:t>
            </a:r>
          </a:p>
          <a:p>
            <a:pPr marL="742950" lvl="2" indent="-342900">
              <a:spcBef>
                <a:spcPts val="200"/>
              </a:spcBef>
              <a:spcAft>
                <a:spcPts val="600"/>
              </a:spcAft>
            </a:pPr>
            <a:r>
              <a:rPr lang="es-MX" sz="2200" dirty="0" smtClean="0">
                <a:latin typeface="Cambria" panose="02040503050406030204" pitchFamily="18" charset="0"/>
              </a:rPr>
              <a:t>Diagnóstico de gabinete.</a:t>
            </a:r>
          </a:p>
          <a:p>
            <a:pPr marL="742950" lvl="2" indent="-342900">
              <a:spcBef>
                <a:spcPts val="200"/>
              </a:spcBef>
              <a:spcAft>
                <a:spcPts val="600"/>
              </a:spcAft>
            </a:pPr>
            <a:r>
              <a:rPr lang="es-MX" sz="2200" dirty="0" smtClean="0">
                <a:latin typeface="Cambria" panose="02040503050406030204" pitchFamily="18" charset="0"/>
              </a:rPr>
              <a:t>Encuestas de percepción: (GEA) población general y comunidad delictiva potencial.</a:t>
            </a:r>
          </a:p>
          <a:p>
            <a:pPr marL="742950" lvl="2" indent="-342900">
              <a:spcBef>
                <a:spcPts val="200"/>
              </a:spcBef>
              <a:spcAft>
                <a:spcPts val="600"/>
              </a:spcAft>
            </a:pPr>
            <a:r>
              <a:rPr lang="es-MX" sz="2200" dirty="0" smtClean="0">
                <a:latin typeface="Cambria" panose="02040503050406030204" pitchFamily="18" charset="0"/>
              </a:rPr>
              <a:t>Investigación cualitativa/cuantitativa (OPI) y red de relaciones.</a:t>
            </a:r>
          </a:p>
          <a:p>
            <a:pPr marL="742950" lvl="2" indent="-342900">
              <a:spcBef>
                <a:spcPts val="200"/>
              </a:spcBef>
              <a:spcAft>
                <a:spcPts val="600"/>
              </a:spcAft>
            </a:pPr>
            <a:r>
              <a:rPr lang="es-MX" sz="2200" dirty="0" smtClean="0">
                <a:latin typeface="Cambria" panose="02040503050406030204" pitchFamily="18" charset="0"/>
              </a:rPr>
              <a:t>Red de informantes del proyecto.</a:t>
            </a:r>
          </a:p>
          <a:p>
            <a:pPr marL="742950" lvl="2" indent="-342900">
              <a:spcBef>
                <a:spcPts val="200"/>
              </a:spcBef>
              <a:spcAft>
                <a:spcPts val="600"/>
              </a:spcAft>
            </a:pPr>
            <a:r>
              <a:rPr lang="es-MX" sz="2200" dirty="0">
                <a:latin typeface="Cambria" panose="02040503050406030204" pitchFamily="18" charset="0"/>
              </a:rPr>
              <a:t>Entrevistas a profundidad a miembros de la información de comunidad delictiva real.</a:t>
            </a:r>
          </a:p>
          <a:p>
            <a:pPr marL="457200" lvl="1" indent="-457200">
              <a:spcBef>
                <a:spcPts val="200"/>
              </a:spcBef>
              <a:spcAft>
                <a:spcPts val="600"/>
              </a:spcAft>
              <a:buFont typeface="+mj-lt"/>
              <a:buAutoNum type="arabicPeriod"/>
            </a:pPr>
            <a:r>
              <a:rPr lang="es-MX" sz="2400" b="1" dirty="0">
                <a:latin typeface="Cambria" panose="02040503050406030204" pitchFamily="18" charset="0"/>
              </a:rPr>
              <a:t>Análisis y planteamiento de hipótesis para redirigir la prevención</a:t>
            </a:r>
          </a:p>
          <a:p>
            <a:pPr marL="742950" lvl="2" indent="-342900">
              <a:spcBef>
                <a:spcPts val="200"/>
              </a:spcBef>
              <a:spcAft>
                <a:spcPts val="600"/>
              </a:spcAft>
            </a:pPr>
            <a:r>
              <a:rPr lang="es-MX" sz="2200" dirty="0" smtClean="0">
                <a:latin typeface="Cambria" panose="02040503050406030204" pitchFamily="18" charset="0"/>
              </a:rPr>
              <a:t>Procesamiento y </a:t>
            </a:r>
            <a:r>
              <a:rPr lang="es-MX" sz="2200" dirty="0" err="1" smtClean="0">
                <a:latin typeface="Cambria" panose="02040503050406030204" pitchFamily="18" charset="0"/>
              </a:rPr>
              <a:t>georreferenciación</a:t>
            </a:r>
            <a:r>
              <a:rPr lang="es-MX" sz="2200" dirty="0" smtClean="0">
                <a:latin typeface="Cambria" panose="02040503050406030204" pitchFamily="18" charset="0"/>
              </a:rPr>
              <a:t> de la información.</a:t>
            </a:r>
          </a:p>
          <a:p>
            <a:pPr marL="742950" lvl="2" indent="-342900">
              <a:spcBef>
                <a:spcPts val="200"/>
              </a:spcBef>
              <a:spcAft>
                <a:spcPts val="600"/>
              </a:spcAft>
            </a:pPr>
            <a:r>
              <a:rPr lang="es-MX" sz="2200" dirty="0" smtClean="0">
                <a:latin typeface="Cambria" panose="02040503050406030204" pitchFamily="18" charset="0"/>
              </a:rPr>
              <a:t>Análisis y presentación de resultados e hipótesis.</a:t>
            </a:r>
            <a:endParaRPr lang="es-MX" sz="2200" dirty="0" smtClean="0">
              <a:latin typeface="Cambria" panose="02040503050406030204"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17</a:t>
            </a:fld>
            <a:endParaRPr lang="es-MX">
              <a:latin typeface="Cambria" panose="02040503050406030204" pitchFamily="18" charset="0"/>
            </a:endParaRPr>
          </a:p>
        </p:txBody>
      </p:sp>
    </p:spTree>
    <p:extLst>
      <p:ext uri="{BB962C8B-B14F-4D97-AF65-F5344CB8AC3E}">
        <p14:creationId xmlns:p14="http://schemas.microsoft.com/office/powerpoint/2010/main" val="345662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17554"/>
          </a:xfrm>
        </p:spPr>
        <p:txBody>
          <a:bodyPr/>
          <a:lstStyle/>
          <a:p>
            <a:pPr algn="l"/>
            <a:r>
              <a:rPr lang="es-MX" b="1" dirty="0">
                <a:latin typeface="Cambria" panose="02040503050406030204" pitchFamily="18" charset="0"/>
              </a:rPr>
              <a:t>Contenido</a:t>
            </a:r>
          </a:p>
        </p:txBody>
      </p:sp>
      <p:sp>
        <p:nvSpPr>
          <p:cNvPr id="3" name="2 Marcador de contenido"/>
          <p:cNvSpPr>
            <a:spLocks noGrp="1"/>
          </p:cNvSpPr>
          <p:nvPr>
            <p:ph idx="1"/>
          </p:nvPr>
        </p:nvSpPr>
        <p:spPr>
          <a:xfrm>
            <a:off x="457200" y="1542325"/>
            <a:ext cx="8229600" cy="4525963"/>
          </a:xfrm>
        </p:spPr>
        <p:txBody>
          <a:bodyPr/>
          <a:lstStyle/>
          <a:p>
            <a:pPr marL="514350" indent="-514350">
              <a:spcAft>
                <a:spcPts val="1200"/>
              </a:spcAft>
              <a:buFont typeface="+mj-lt"/>
              <a:buAutoNum type="romanUcPeriod"/>
            </a:pPr>
            <a:r>
              <a:rPr lang="es-MX" sz="2400" b="1" dirty="0" smtClean="0">
                <a:latin typeface="Cambria" panose="02040503050406030204" pitchFamily="18" charset="0"/>
              </a:rPr>
              <a:t>El modelo: puntos de partida</a:t>
            </a:r>
          </a:p>
          <a:p>
            <a:pPr marL="714375" lvl="1" indent="-371475">
              <a:spcAft>
                <a:spcPts val="1200"/>
              </a:spcAft>
              <a:buFont typeface="Cambria" panose="02040503050406030204" pitchFamily="18" charset="0"/>
              <a:buChar char="‒"/>
            </a:pPr>
            <a:r>
              <a:rPr lang="es-MX" sz="2200" b="1" dirty="0" smtClean="0">
                <a:latin typeface="Cambria" panose="02040503050406030204" pitchFamily="18" charset="0"/>
              </a:rPr>
              <a:t>Sobre las causas de la violencia</a:t>
            </a:r>
          </a:p>
          <a:p>
            <a:pPr marL="714375" lvl="1" indent="-371475">
              <a:spcAft>
                <a:spcPts val="1200"/>
              </a:spcAft>
              <a:buFont typeface="Cambria" panose="02040503050406030204" pitchFamily="18" charset="0"/>
              <a:buChar char="‒"/>
            </a:pPr>
            <a:r>
              <a:rPr lang="es-MX" sz="2200" b="1" dirty="0" smtClean="0">
                <a:latin typeface="Cambria" panose="02040503050406030204" pitchFamily="18" charset="0"/>
              </a:rPr>
              <a:t>Sobre los tipos de delincuencia</a:t>
            </a:r>
          </a:p>
          <a:p>
            <a:pPr marL="714375" lvl="1" indent="-371475">
              <a:spcAft>
                <a:spcPts val="1200"/>
              </a:spcAft>
              <a:buFont typeface="Cambria" panose="02040503050406030204" pitchFamily="18" charset="0"/>
              <a:buChar char="‒"/>
            </a:pPr>
            <a:r>
              <a:rPr lang="es-MX" sz="2200" b="1" dirty="0" smtClean="0">
                <a:latin typeface="Cambria" panose="02040503050406030204" pitchFamily="18" charset="0"/>
              </a:rPr>
              <a:t>Tipos de prevención</a:t>
            </a:r>
          </a:p>
          <a:p>
            <a:pPr marL="514350" indent="-514350">
              <a:spcAft>
                <a:spcPts val="1200"/>
              </a:spcAft>
              <a:buFont typeface="+mj-lt"/>
              <a:buAutoNum type="romanUcPeriod" startAt="2"/>
            </a:pPr>
            <a:r>
              <a:rPr lang="es-MX" sz="2400" b="1" dirty="0">
                <a:latin typeface="Cambria" panose="02040503050406030204" pitchFamily="18" charset="0"/>
              </a:rPr>
              <a:t>Objetivos</a:t>
            </a:r>
          </a:p>
          <a:p>
            <a:pPr marL="514350" indent="-514350">
              <a:spcAft>
                <a:spcPts val="1200"/>
              </a:spcAft>
              <a:buFont typeface="+mj-lt"/>
              <a:buAutoNum type="romanUcPeriod" startAt="2"/>
            </a:pPr>
            <a:r>
              <a:rPr lang="es-MX" sz="2400" b="1" dirty="0">
                <a:latin typeface="Cambria" panose="02040503050406030204" pitchFamily="18" charset="0"/>
              </a:rPr>
              <a:t>El modelo</a:t>
            </a:r>
          </a:p>
          <a:p>
            <a:pPr marL="514350" indent="-514350">
              <a:spcAft>
                <a:spcPts val="1200"/>
              </a:spcAft>
              <a:buFont typeface="+mj-lt"/>
              <a:buAutoNum type="romanUcPeriod" startAt="2"/>
            </a:pPr>
            <a:r>
              <a:rPr lang="es-MX" sz="2400" b="1" dirty="0">
                <a:latin typeface="Cambria" panose="02040503050406030204" pitchFamily="18" charset="0"/>
              </a:rPr>
              <a:t>El </a:t>
            </a:r>
            <a:r>
              <a:rPr lang="es-MX" sz="2400" b="1" dirty="0" smtClean="0">
                <a:latin typeface="Cambria" panose="02040503050406030204" pitchFamily="18" charset="0"/>
              </a:rPr>
              <a:t>diagnóstico</a:t>
            </a:r>
          </a:p>
          <a:p>
            <a:pPr marL="514350" indent="-514350">
              <a:spcAft>
                <a:spcPts val="1200"/>
              </a:spcAft>
              <a:buFont typeface="+mj-lt"/>
              <a:buAutoNum type="romanUcPeriod" startAt="2"/>
            </a:pPr>
            <a:r>
              <a:rPr lang="es-MX" sz="2400" b="1" dirty="0" smtClean="0">
                <a:latin typeface="Cambria" panose="02040503050406030204" pitchFamily="18" charset="0"/>
              </a:rPr>
              <a:t>Metodología</a:t>
            </a:r>
            <a:endParaRPr lang="es-MX" sz="2400" b="1" dirty="0">
              <a:latin typeface="Cambria" panose="02040503050406030204" pitchFamily="18" charset="0"/>
            </a:endParaRPr>
          </a:p>
        </p:txBody>
      </p:sp>
      <p:sp>
        <p:nvSpPr>
          <p:cNvPr id="4" name="3 Marcador de número de diapositiva"/>
          <p:cNvSpPr>
            <a:spLocks noGrp="1"/>
          </p:cNvSpPr>
          <p:nvPr>
            <p:ph type="sldNum" sz="quarter" idx="12"/>
          </p:nvPr>
        </p:nvSpPr>
        <p:spPr/>
        <p:txBody>
          <a:bodyPr/>
          <a:lstStyle/>
          <a:p>
            <a:fld id="{67CA104D-FBBF-BE43-BB7C-7D9A95534DFD}" type="slidenum">
              <a:rPr lang="es-MX" smtClean="0"/>
              <a:pPr/>
              <a:t>2</a:t>
            </a:fld>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0731"/>
          </a:xfrm>
        </p:spPr>
        <p:txBody>
          <a:bodyPr>
            <a:normAutofit/>
          </a:bodyPr>
          <a:lstStyle/>
          <a:p>
            <a:pPr algn="l"/>
            <a:r>
              <a:rPr lang="es-MX" b="1" dirty="0" smtClean="0">
                <a:latin typeface="Cambria" pitchFamily="18" charset="0"/>
              </a:rPr>
              <a:t>El modelo: puntos </a:t>
            </a:r>
            <a:r>
              <a:rPr lang="es-MX" b="1" dirty="0">
                <a:latin typeface="Cambria" pitchFamily="18" charset="0"/>
              </a:rPr>
              <a:t>de partida</a:t>
            </a:r>
            <a:endParaRPr lang="es-ES_tradnl" b="1" dirty="0">
              <a:latin typeface="Cambria" pitchFamily="18" charset="0"/>
            </a:endParaRPr>
          </a:p>
        </p:txBody>
      </p:sp>
      <p:sp>
        <p:nvSpPr>
          <p:cNvPr id="3" name="Content Placeholder 2"/>
          <p:cNvSpPr>
            <a:spLocks noGrp="1"/>
          </p:cNvSpPr>
          <p:nvPr>
            <p:ph idx="1"/>
          </p:nvPr>
        </p:nvSpPr>
        <p:spPr>
          <a:xfrm>
            <a:off x="457200" y="1257028"/>
            <a:ext cx="8229600" cy="4869136"/>
          </a:xfrm>
        </p:spPr>
        <p:txBody>
          <a:bodyPr>
            <a:normAutofit/>
          </a:bodyPr>
          <a:lstStyle/>
          <a:p>
            <a:pPr marL="514350" indent="-514350">
              <a:spcAft>
                <a:spcPts val="1200"/>
              </a:spcAft>
              <a:buFont typeface="+mj-lt"/>
              <a:buAutoNum type="arabicPeriod"/>
            </a:pPr>
            <a:r>
              <a:rPr lang="es-ES_tradnl" sz="2400" b="1" dirty="0" smtClean="0">
                <a:latin typeface="Cambria" pitchFamily="18" charset="0"/>
              </a:rPr>
              <a:t>Sobre las causas de la delincuencia</a:t>
            </a:r>
          </a:p>
          <a:p>
            <a:pPr marL="717550" indent="-358775">
              <a:spcAft>
                <a:spcPts val="1200"/>
              </a:spcAft>
            </a:pPr>
            <a:r>
              <a:rPr lang="es-MX" sz="2400" dirty="0">
                <a:latin typeface="Cambria" panose="02040503050406030204" pitchFamily="18" charset="0"/>
              </a:rPr>
              <a:t>A nivel internacional las relaciones de causalidad entre factores sociales y delincuencia no son conocidas completamente. </a:t>
            </a:r>
            <a:r>
              <a:rPr lang="es-ES_tradnl" sz="2400" dirty="0" smtClean="0">
                <a:latin typeface="Cambria" pitchFamily="18" charset="0"/>
              </a:rPr>
              <a:t> </a:t>
            </a:r>
          </a:p>
          <a:p>
            <a:pPr lvl="2">
              <a:spcAft>
                <a:spcPts val="1200"/>
              </a:spcAft>
              <a:buFont typeface="Calibri" pitchFamily="34" charset="0"/>
              <a:buChar char="−"/>
            </a:pPr>
            <a:r>
              <a:rPr lang="es-ES_tradnl" sz="2200" dirty="0" smtClean="0">
                <a:latin typeface="Cambria" pitchFamily="18" charset="0"/>
              </a:rPr>
              <a:t>En México los estudios al respecto son mínimos.</a:t>
            </a:r>
          </a:p>
          <a:p>
            <a:pPr marL="717550" indent="-358775">
              <a:spcAft>
                <a:spcPts val="1200"/>
              </a:spcAft>
            </a:pPr>
            <a:r>
              <a:rPr lang="es-MX" sz="2400" dirty="0">
                <a:latin typeface="Cambria" panose="02040503050406030204" pitchFamily="18" charset="0"/>
              </a:rPr>
              <a:t>Las tesis sobre los tipos de intervenciones sociales y políticas que en otros lugares han probado tener un impacto positivo en la reducción de violencia y de delincuencia, deben ser considerados como puntos de partida, como hipótesis a comprobar</a:t>
            </a:r>
            <a:r>
              <a:rPr lang="es-ES_tradnl" sz="2400" dirty="0" smtClean="0">
                <a:latin typeface="Cambria" pitchFamily="18" charset="0"/>
              </a:rPr>
              <a:t>.</a:t>
            </a:r>
            <a:endParaRPr lang="es-ES_tradnl" sz="2400" dirty="0">
              <a:latin typeface="Cambria"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3</a:t>
            </a:fld>
            <a:endParaRPr lang="es-MX">
              <a:latin typeface="Cambria" pitchFamily="18" charset="0"/>
            </a:endParaRPr>
          </a:p>
        </p:txBody>
      </p:sp>
    </p:spTree>
    <p:extLst>
      <p:ext uri="{BB962C8B-B14F-4D97-AF65-F5344CB8AC3E}">
        <p14:creationId xmlns:p14="http://schemas.microsoft.com/office/powerpoint/2010/main" val="294240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4543"/>
          </a:xfrm>
        </p:spPr>
        <p:txBody>
          <a:bodyPr>
            <a:normAutofit/>
          </a:bodyPr>
          <a:lstStyle/>
          <a:p>
            <a:pPr algn="l"/>
            <a:r>
              <a:rPr lang="es-MX" b="1" dirty="0">
                <a:latin typeface="Cambria" panose="02040503050406030204" pitchFamily="18" charset="0"/>
              </a:rPr>
              <a:t>El modelo: puntos de partida</a:t>
            </a:r>
            <a:endParaRPr lang="es-ES_tradnl" b="1" dirty="0">
              <a:latin typeface="Cambria" panose="02040503050406030204" pitchFamily="18" charset="0"/>
            </a:endParaRPr>
          </a:p>
        </p:txBody>
      </p:sp>
      <p:sp>
        <p:nvSpPr>
          <p:cNvPr id="3" name="Content Placeholder 2"/>
          <p:cNvSpPr>
            <a:spLocks noGrp="1"/>
          </p:cNvSpPr>
          <p:nvPr>
            <p:ph idx="1"/>
          </p:nvPr>
        </p:nvSpPr>
        <p:spPr>
          <a:xfrm>
            <a:off x="457200" y="1309404"/>
            <a:ext cx="8229600" cy="4816760"/>
          </a:xfrm>
        </p:spPr>
        <p:txBody>
          <a:bodyPr>
            <a:noAutofit/>
          </a:bodyPr>
          <a:lstStyle/>
          <a:p>
            <a:pPr marL="717550" indent="-358775">
              <a:spcAft>
                <a:spcPts val="1200"/>
              </a:spcAft>
            </a:pPr>
            <a:r>
              <a:rPr lang="es-MX" sz="2400" dirty="0" smtClean="0">
                <a:latin typeface="Cambria" panose="02040503050406030204" pitchFamily="18" charset="0"/>
              </a:rPr>
              <a:t>La tesis general que sostiene que algunas situaciones sociales y económicas generales, como la pobreza, la desigualdad, la falta de oportunidades económicas y/o educativas, etc. son causas de la delincuencia, no es útil por el nivel tan general y agregado de esas variables. La evidencia empírica no establece esa relación causal siempre.</a:t>
            </a:r>
          </a:p>
          <a:p>
            <a:pPr marL="717550" indent="-358775">
              <a:spcAft>
                <a:spcPts val="1200"/>
              </a:spcAft>
            </a:pPr>
            <a:r>
              <a:rPr lang="es-MX" sz="2400" dirty="0" smtClean="0">
                <a:latin typeface="Cambria" panose="02040503050406030204" pitchFamily="18" charset="0"/>
              </a:rPr>
              <a:t>Si bien se reconoce que esos factores generales pueden ser condiciones necesarias en algunos casos, no suelen ser suficientes. Es indispensable, encontrar otras variables sociales, más concretas, que operan como factores de riesgo o detonantes de la actividad delictiva</a:t>
            </a:r>
            <a:endParaRPr lang="es-MX" sz="2400" dirty="0">
              <a:latin typeface="Cambria" panose="02040503050406030204"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4</a:t>
            </a:fld>
            <a:endParaRPr lang="es-MX">
              <a:latin typeface="Cambria" panose="02040503050406030204" pitchFamily="18" charset="0"/>
            </a:endParaRPr>
          </a:p>
        </p:txBody>
      </p:sp>
    </p:spTree>
    <p:extLst>
      <p:ext uri="{BB962C8B-B14F-4D97-AF65-F5344CB8AC3E}">
        <p14:creationId xmlns:p14="http://schemas.microsoft.com/office/powerpoint/2010/main" val="120006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9073"/>
          </a:xfrm>
        </p:spPr>
        <p:txBody>
          <a:bodyPr>
            <a:normAutofit/>
          </a:bodyPr>
          <a:lstStyle/>
          <a:p>
            <a:pPr algn="l"/>
            <a:r>
              <a:rPr lang="es-MX" b="1" dirty="0" smtClean="0">
                <a:latin typeface="Cambria" panose="02040503050406030204" pitchFamily="18" charset="0"/>
              </a:rPr>
              <a:t>El modelo: </a:t>
            </a:r>
            <a:r>
              <a:rPr lang="es-MX" b="1" dirty="0">
                <a:latin typeface="Cambria" panose="02040503050406030204" pitchFamily="18" charset="0"/>
              </a:rPr>
              <a:t>p</a:t>
            </a:r>
            <a:r>
              <a:rPr lang="es-MX" b="1" dirty="0" smtClean="0">
                <a:latin typeface="Cambria" panose="02040503050406030204" pitchFamily="18" charset="0"/>
              </a:rPr>
              <a:t>untos </a:t>
            </a:r>
            <a:r>
              <a:rPr lang="es-MX" b="1" dirty="0">
                <a:latin typeface="Cambria" panose="02040503050406030204" pitchFamily="18" charset="0"/>
              </a:rPr>
              <a:t>de partida</a:t>
            </a:r>
            <a:endParaRPr lang="es-ES_tradnl" b="1" dirty="0">
              <a:latin typeface="Cambria" panose="02040503050406030204" pitchFamily="18" charset="0"/>
            </a:endParaRPr>
          </a:p>
        </p:txBody>
      </p:sp>
      <p:sp>
        <p:nvSpPr>
          <p:cNvPr id="3" name="Content Placeholder 2"/>
          <p:cNvSpPr>
            <a:spLocks noGrp="1"/>
          </p:cNvSpPr>
          <p:nvPr>
            <p:ph idx="1"/>
          </p:nvPr>
        </p:nvSpPr>
        <p:spPr>
          <a:xfrm>
            <a:off x="457200" y="1264046"/>
            <a:ext cx="8229600" cy="4908418"/>
          </a:xfrm>
        </p:spPr>
        <p:txBody>
          <a:bodyPr>
            <a:noAutofit/>
          </a:bodyPr>
          <a:lstStyle/>
          <a:p>
            <a:pPr marL="717550" lvl="1" indent="-358775">
              <a:spcAft>
                <a:spcPts val="1200"/>
              </a:spcAft>
              <a:buFont typeface="Arial" pitchFamily="34" charset="0"/>
              <a:buChar char="•"/>
            </a:pPr>
            <a:r>
              <a:rPr lang="es-ES_tradnl" sz="2400" dirty="0">
                <a:latin typeface="Cambria" panose="02040503050406030204" pitchFamily="18" charset="0"/>
              </a:rPr>
              <a:t>Hay dos tipos de factores de riesgo: </a:t>
            </a:r>
          </a:p>
          <a:p>
            <a:pPr lvl="2">
              <a:spcAft>
                <a:spcPts val="600"/>
              </a:spcAft>
              <a:buFont typeface="Calibri" pitchFamily="34" charset="0"/>
              <a:buChar char="−"/>
            </a:pPr>
            <a:r>
              <a:rPr lang="es-MX" sz="2200" dirty="0" smtClean="0">
                <a:latin typeface="Cambria" panose="02040503050406030204" pitchFamily="18" charset="0"/>
              </a:rPr>
              <a:t>Los sociales. Que afectan directamente a los grupos sociales propensos a la comisión de delitos, por ejemplo, la densidad de las organizaciones sociales o el nivel de violencia familiar, y </a:t>
            </a:r>
          </a:p>
          <a:p>
            <a:pPr lvl="2">
              <a:spcAft>
                <a:spcPts val="600"/>
              </a:spcAft>
              <a:buFont typeface="Calibri" pitchFamily="34" charset="0"/>
              <a:buChar char="−"/>
            </a:pPr>
            <a:r>
              <a:rPr lang="es-MX" sz="2200" dirty="0" smtClean="0">
                <a:latin typeface="Cambria" panose="02040503050406030204" pitchFamily="18" charset="0"/>
              </a:rPr>
              <a:t>Los de contexto como la existencia de espacios físicos proclives para el crimen o las deficiencias de la vigilancia policial.</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5</a:t>
            </a:fld>
            <a:endParaRPr lang="es-MX">
              <a:latin typeface="Cambria" panose="02040503050406030204" pitchFamily="18" charset="0"/>
            </a:endParaRPr>
          </a:p>
        </p:txBody>
      </p:sp>
    </p:spTree>
    <p:extLst>
      <p:ext uri="{BB962C8B-B14F-4D97-AF65-F5344CB8AC3E}">
        <p14:creationId xmlns:p14="http://schemas.microsoft.com/office/powerpoint/2010/main" val="319240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9073"/>
          </a:xfrm>
        </p:spPr>
        <p:txBody>
          <a:bodyPr>
            <a:normAutofit/>
          </a:bodyPr>
          <a:lstStyle/>
          <a:p>
            <a:pPr algn="l"/>
            <a:r>
              <a:rPr lang="es-MX" b="1" dirty="0" smtClean="0">
                <a:latin typeface="Cambria" panose="02040503050406030204" pitchFamily="18" charset="0"/>
              </a:rPr>
              <a:t>El modelo: </a:t>
            </a:r>
            <a:r>
              <a:rPr lang="es-MX" b="1" dirty="0">
                <a:latin typeface="Cambria" panose="02040503050406030204" pitchFamily="18" charset="0"/>
              </a:rPr>
              <a:t>p</a:t>
            </a:r>
            <a:r>
              <a:rPr lang="es-MX" b="1" dirty="0" smtClean="0">
                <a:latin typeface="Cambria" panose="02040503050406030204" pitchFamily="18" charset="0"/>
              </a:rPr>
              <a:t>untos </a:t>
            </a:r>
            <a:r>
              <a:rPr lang="es-MX" b="1" dirty="0">
                <a:latin typeface="Cambria" panose="02040503050406030204" pitchFamily="18" charset="0"/>
              </a:rPr>
              <a:t>de partida</a:t>
            </a:r>
            <a:endParaRPr lang="es-ES_tradnl" b="1" dirty="0">
              <a:latin typeface="Cambria" panose="02040503050406030204" pitchFamily="18" charset="0"/>
            </a:endParaRPr>
          </a:p>
        </p:txBody>
      </p:sp>
      <p:sp>
        <p:nvSpPr>
          <p:cNvPr id="3" name="Content Placeholder 2"/>
          <p:cNvSpPr>
            <a:spLocks noGrp="1"/>
          </p:cNvSpPr>
          <p:nvPr>
            <p:ph idx="1"/>
          </p:nvPr>
        </p:nvSpPr>
        <p:spPr>
          <a:xfrm>
            <a:off x="457200" y="1303474"/>
            <a:ext cx="8229600" cy="4908418"/>
          </a:xfrm>
        </p:spPr>
        <p:txBody>
          <a:bodyPr>
            <a:noAutofit/>
          </a:bodyPr>
          <a:lstStyle/>
          <a:p>
            <a:pPr marL="717550" indent="-358775">
              <a:spcAft>
                <a:spcPts val="600"/>
              </a:spcAft>
            </a:pPr>
            <a:r>
              <a:rPr lang="es-MX" sz="2400" dirty="0" smtClean="0">
                <a:latin typeface="Cambria" panose="02040503050406030204" pitchFamily="18" charset="0"/>
              </a:rPr>
              <a:t>Es decir, que las variables estructurales sociales operan como causas de delincuencia sólo cuando también están presentes los factores de riesgo.</a:t>
            </a:r>
          </a:p>
          <a:p>
            <a:pPr lvl="2">
              <a:spcAft>
                <a:spcPts val="600"/>
              </a:spcAft>
              <a:buFont typeface="Calibri" pitchFamily="34" charset="0"/>
              <a:buChar char="−"/>
            </a:pPr>
            <a:r>
              <a:rPr lang="es-MX" sz="2200" dirty="0" smtClean="0">
                <a:latin typeface="Cambria" panose="02040503050406030204" pitchFamily="18" charset="0"/>
              </a:rPr>
              <a:t>Por ejemplo, que haya jóvenes pobres o desempleados no es causa suficiente para que se conviertan en delincuentes.</a:t>
            </a:r>
          </a:p>
          <a:p>
            <a:pPr lvl="2">
              <a:spcAft>
                <a:spcPts val="600"/>
              </a:spcAft>
              <a:buFont typeface="Calibri" pitchFamily="34" charset="0"/>
              <a:buChar char="−"/>
            </a:pPr>
            <a:r>
              <a:rPr lang="es-MX" sz="2200" dirty="0" smtClean="0">
                <a:latin typeface="Cambria" panose="02040503050406030204" pitchFamily="18" charset="0"/>
              </a:rPr>
              <a:t>Se requiere además, por ejemplo que participen en alguna pandilla, consuman drogas (requieran dinero para adquirirlas) y además existan ciertas condiciones externas para la comisión de delitos, como escasa vigilancia policiaca.</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6</a:t>
            </a:fld>
            <a:endParaRPr lang="es-MX">
              <a:latin typeface="Cambria" panose="02040503050406030204" pitchFamily="18" charset="0"/>
            </a:endParaRPr>
          </a:p>
        </p:txBody>
      </p:sp>
    </p:spTree>
    <p:extLst>
      <p:ext uri="{BB962C8B-B14F-4D97-AF65-F5344CB8AC3E}">
        <p14:creationId xmlns:p14="http://schemas.microsoft.com/office/powerpoint/2010/main" val="319240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88762"/>
          </a:xfrm>
        </p:spPr>
        <p:txBody>
          <a:bodyPr>
            <a:normAutofit/>
          </a:bodyPr>
          <a:lstStyle/>
          <a:p>
            <a:pPr algn="l"/>
            <a:r>
              <a:rPr lang="es-MX" b="1" dirty="0">
                <a:latin typeface="Cambria" panose="02040503050406030204" pitchFamily="18" charset="0"/>
              </a:rPr>
              <a:t>El modelo: puntos de partida</a:t>
            </a:r>
          </a:p>
        </p:txBody>
      </p:sp>
      <p:sp>
        <p:nvSpPr>
          <p:cNvPr id="3" name="Marcador de contenido 2"/>
          <p:cNvSpPr>
            <a:spLocks noGrp="1"/>
          </p:cNvSpPr>
          <p:nvPr>
            <p:ph idx="1"/>
          </p:nvPr>
        </p:nvSpPr>
        <p:spPr>
          <a:xfrm>
            <a:off x="457200" y="1284789"/>
            <a:ext cx="8229600" cy="4525963"/>
          </a:xfrm>
        </p:spPr>
        <p:txBody>
          <a:bodyPr>
            <a:noAutofit/>
          </a:bodyPr>
          <a:lstStyle/>
          <a:p>
            <a:pPr marL="514350" indent="-514350">
              <a:spcBef>
                <a:spcPts val="0"/>
              </a:spcBef>
              <a:spcAft>
                <a:spcPts val="600"/>
              </a:spcAft>
              <a:buFont typeface="+mj-lt"/>
              <a:buAutoNum type="arabicPeriod" startAt="2"/>
            </a:pPr>
            <a:r>
              <a:rPr lang="es-MX" sz="2400" b="1" dirty="0" smtClean="0">
                <a:latin typeface="Cambria" panose="02040503050406030204" pitchFamily="18" charset="0"/>
              </a:rPr>
              <a:t>Sobre los tipos de delincuencia</a:t>
            </a:r>
          </a:p>
          <a:p>
            <a:pPr marL="717550" indent="-358775">
              <a:spcBef>
                <a:spcPts val="0"/>
              </a:spcBef>
              <a:spcAft>
                <a:spcPts val="600"/>
              </a:spcAft>
            </a:pPr>
            <a:r>
              <a:rPr lang="es-MX" sz="2400" dirty="0">
                <a:latin typeface="Cambria" panose="02040503050406030204" pitchFamily="18" charset="0"/>
              </a:rPr>
              <a:t>Es necesario distinguir la delincuencia por el tipo de actor que la comete, pues la prevención es muy diferente para cada tipo: </a:t>
            </a:r>
          </a:p>
          <a:p>
            <a:pPr lvl="2">
              <a:spcBef>
                <a:spcPts val="0"/>
              </a:spcBef>
              <a:spcAft>
                <a:spcPts val="600"/>
              </a:spcAft>
              <a:buFont typeface="Calibri" pitchFamily="34" charset="0"/>
              <a:buChar char="−"/>
            </a:pPr>
            <a:r>
              <a:rPr lang="es-MX" sz="2200" dirty="0">
                <a:latin typeface="Cambria" panose="02040503050406030204" pitchFamily="18" charset="0"/>
              </a:rPr>
              <a:t>individuos aislados; </a:t>
            </a:r>
          </a:p>
          <a:p>
            <a:pPr lvl="2">
              <a:spcBef>
                <a:spcPts val="0"/>
              </a:spcBef>
              <a:spcAft>
                <a:spcPts val="600"/>
              </a:spcAft>
              <a:buFont typeface="Calibri" pitchFamily="34" charset="0"/>
              <a:buChar char="−"/>
            </a:pPr>
            <a:r>
              <a:rPr lang="es-MX" sz="2200" dirty="0">
                <a:latin typeface="Cambria" panose="02040503050406030204" pitchFamily="18" charset="0"/>
              </a:rPr>
              <a:t>grupos juveniles o pandillas; </a:t>
            </a:r>
          </a:p>
          <a:p>
            <a:pPr lvl="2">
              <a:spcBef>
                <a:spcPts val="0"/>
              </a:spcBef>
              <a:spcAft>
                <a:spcPts val="600"/>
              </a:spcAft>
              <a:buFont typeface="Calibri" pitchFamily="34" charset="0"/>
              <a:buChar char="−"/>
            </a:pPr>
            <a:r>
              <a:rPr lang="es-MX" sz="2200" dirty="0">
                <a:latin typeface="Cambria" panose="02040503050406030204" pitchFamily="18" charset="0"/>
              </a:rPr>
              <a:t>Bandas delincuenciales locales</a:t>
            </a:r>
          </a:p>
          <a:p>
            <a:pPr lvl="2">
              <a:spcBef>
                <a:spcPts val="0"/>
              </a:spcBef>
              <a:spcAft>
                <a:spcPts val="600"/>
              </a:spcAft>
              <a:buFont typeface="Calibri" pitchFamily="34" charset="0"/>
              <a:buChar char="−"/>
            </a:pPr>
            <a:r>
              <a:rPr lang="es-MX" sz="2200" dirty="0">
                <a:latin typeface="Cambria" panose="02040503050406030204" pitchFamily="18" charset="0"/>
              </a:rPr>
              <a:t>crimen organizado vinculado al narcotráfico, </a:t>
            </a:r>
          </a:p>
          <a:p>
            <a:pPr marL="717550" indent="-358775">
              <a:spcBef>
                <a:spcPts val="0"/>
              </a:spcBef>
              <a:spcAft>
                <a:spcPts val="600"/>
              </a:spcAft>
            </a:pPr>
            <a:r>
              <a:rPr lang="es-MX" sz="2400" dirty="0" smtClean="0">
                <a:latin typeface="Cambria" panose="02040503050406030204" pitchFamily="18" charset="0"/>
              </a:rPr>
              <a:t>Un factor especial de atención en el modelo es la probable participación de policías corruptos y ex policías en la comisión de delitos, ya sea por omisión (complicidad) o por participación directa (sociedad con delincuentes organizados o no). </a:t>
            </a:r>
            <a:endParaRPr lang="es-MX" sz="2400" dirty="0">
              <a:latin typeface="Cambria" panose="02040503050406030204" pitchFamily="18" charset="0"/>
            </a:endParaRP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7</a:t>
            </a:fld>
            <a:endParaRPr lang="es-MX">
              <a:latin typeface="Cambria" panose="02040503050406030204" pitchFamily="18" charset="0"/>
            </a:endParaRPr>
          </a:p>
        </p:txBody>
      </p:sp>
    </p:spTree>
    <p:extLst>
      <p:ext uri="{BB962C8B-B14F-4D97-AF65-F5344CB8AC3E}">
        <p14:creationId xmlns:p14="http://schemas.microsoft.com/office/powerpoint/2010/main" val="4191124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9073"/>
          </a:xfrm>
        </p:spPr>
        <p:txBody>
          <a:bodyPr>
            <a:normAutofit/>
          </a:bodyPr>
          <a:lstStyle/>
          <a:p>
            <a:pPr algn="l"/>
            <a:r>
              <a:rPr lang="es-MX" b="1" dirty="0">
                <a:latin typeface="Cambria" panose="02040503050406030204" pitchFamily="18" charset="0"/>
              </a:rPr>
              <a:t>El modelo: puntos de partida</a:t>
            </a:r>
            <a:endParaRPr lang="es-ES_tradnl" b="1" dirty="0">
              <a:latin typeface="Cambria" panose="02040503050406030204" pitchFamily="18" charset="0"/>
            </a:endParaRPr>
          </a:p>
        </p:txBody>
      </p:sp>
      <p:sp>
        <p:nvSpPr>
          <p:cNvPr id="3" name="Content Placeholder 2"/>
          <p:cNvSpPr>
            <a:spLocks noGrp="1"/>
          </p:cNvSpPr>
          <p:nvPr>
            <p:ph idx="1"/>
          </p:nvPr>
        </p:nvSpPr>
        <p:spPr>
          <a:xfrm>
            <a:off x="457200" y="1230840"/>
            <a:ext cx="8229600" cy="4895324"/>
          </a:xfrm>
        </p:spPr>
        <p:txBody>
          <a:bodyPr>
            <a:noAutofit/>
          </a:bodyPr>
          <a:lstStyle/>
          <a:p>
            <a:pPr marL="514350" indent="-514350">
              <a:spcBef>
                <a:spcPts val="0"/>
              </a:spcBef>
              <a:spcAft>
                <a:spcPts val="600"/>
              </a:spcAft>
              <a:buFont typeface="+mj-lt"/>
              <a:buAutoNum type="arabicPeriod" startAt="3"/>
            </a:pPr>
            <a:r>
              <a:rPr lang="es-MX" sz="2400" b="1" dirty="0" smtClean="0">
                <a:latin typeface="Cambria" panose="02040503050406030204" pitchFamily="18" charset="0"/>
              </a:rPr>
              <a:t>Tipos de prevención. También es indispensable diferenciar los tipos de prevención:  </a:t>
            </a:r>
            <a:endParaRPr lang="es-MX" sz="2400" b="1" dirty="0">
              <a:latin typeface="Cambria" panose="02040503050406030204" pitchFamily="18" charset="0"/>
            </a:endParaRPr>
          </a:p>
          <a:p>
            <a:pPr marL="717550" lvl="1" indent="-358775">
              <a:spcBef>
                <a:spcPts val="0"/>
              </a:spcBef>
              <a:spcAft>
                <a:spcPts val="600"/>
              </a:spcAft>
              <a:buFont typeface="Arial" pitchFamily="34" charset="0"/>
              <a:buChar char="•"/>
            </a:pPr>
            <a:r>
              <a:rPr lang="es-MX" sz="2400" dirty="0" smtClean="0">
                <a:latin typeface="Cambria" panose="02040503050406030204" pitchFamily="18" charset="0"/>
              </a:rPr>
              <a:t>Directa. Opera sobre las variables inmediatas y los actores directos o potenciales: </a:t>
            </a:r>
            <a:endParaRPr lang="es-MX" sz="2400" dirty="0">
              <a:latin typeface="Cambria" panose="02040503050406030204" pitchFamily="18" charset="0"/>
            </a:endParaRPr>
          </a:p>
          <a:p>
            <a:pPr marL="1257300" lvl="2" indent="-457200">
              <a:spcAft>
                <a:spcPts val="600"/>
              </a:spcAft>
              <a:buAutoNum type="alphaLcParenR"/>
            </a:pPr>
            <a:r>
              <a:rPr lang="es-MX" sz="2200" dirty="0" smtClean="0">
                <a:latin typeface="Cambria" panose="02040503050406030204" pitchFamily="18" charset="0"/>
              </a:rPr>
              <a:t>Jóvenes propensos a la delincuencia; </a:t>
            </a:r>
          </a:p>
          <a:p>
            <a:pPr marL="1257300" lvl="2" indent="-457200">
              <a:spcAft>
                <a:spcPts val="600"/>
              </a:spcAft>
              <a:buAutoNum type="alphaLcParenR"/>
            </a:pPr>
            <a:r>
              <a:rPr lang="es-MX" sz="2200" dirty="0" smtClean="0">
                <a:latin typeface="Cambria" panose="02040503050406030204" pitchFamily="18" charset="0"/>
              </a:rPr>
              <a:t>delincuentes individuales o en grupo pero no organizados, </a:t>
            </a:r>
          </a:p>
          <a:p>
            <a:pPr marL="1257300" lvl="2" indent="-457200">
              <a:spcAft>
                <a:spcPts val="600"/>
              </a:spcAft>
              <a:buAutoNum type="alphaLcParenR"/>
            </a:pPr>
            <a:r>
              <a:rPr lang="es-MX" sz="2200" dirty="0" smtClean="0">
                <a:latin typeface="Cambria" panose="02040503050406030204" pitchFamily="18" charset="0"/>
              </a:rPr>
              <a:t>sobre condiciones facilitadoras de la comisión de delitos </a:t>
            </a:r>
            <a:endParaRPr lang="es-MX" sz="2200" dirty="0">
              <a:latin typeface="Cambria" panose="02040503050406030204" pitchFamily="18" charset="0"/>
            </a:endParaRPr>
          </a:p>
          <a:p>
            <a:pPr marL="717550" lvl="1" indent="-358775">
              <a:spcBef>
                <a:spcPts val="0"/>
              </a:spcBef>
              <a:spcAft>
                <a:spcPts val="600"/>
              </a:spcAft>
              <a:buFont typeface="Arial" pitchFamily="34" charset="0"/>
              <a:buChar char="•"/>
            </a:pPr>
            <a:r>
              <a:rPr lang="es-MX" sz="2400" dirty="0" smtClean="0">
                <a:latin typeface="Cambria" panose="02040503050406030204" pitchFamily="18" charset="0"/>
              </a:rPr>
              <a:t>Indirecta. Opera sobre causas estructurales (reducción de desigualdades, incremento de la cohesión comunitaria, etc.) y se alcanza en periodos de tiempo más largos.</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8</a:t>
            </a:fld>
            <a:endParaRPr lang="es-MX">
              <a:latin typeface="Cambria" panose="02040503050406030204" pitchFamily="18" charset="0"/>
            </a:endParaRPr>
          </a:p>
        </p:txBody>
      </p:sp>
    </p:spTree>
    <p:extLst>
      <p:ext uri="{BB962C8B-B14F-4D97-AF65-F5344CB8AC3E}">
        <p14:creationId xmlns:p14="http://schemas.microsoft.com/office/powerpoint/2010/main" val="244390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3032"/>
          </a:xfrm>
        </p:spPr>
        <p:txBody>
          <a:bodyPr>
            <a:normAutofit/>
          </a:bodyPr>
          <a:lstStyle/>
          <a:p>
            <a:pPr algn="l"/>
            <a:r>
              <a:rPr lang="es-ES_tradnl" b="1" dirty="0">
                <a:latin typeface="Cambria" panose="02040503050406030204" pitchFamily="18" charset="0"/>
              </a:rPr>
              <a:t>Objetivos (propuesta)</a:t>
            </a:r>
          </a:p>
        </p:txBody>
      </p:sp>
      <p:sp>
        <p:nvSpPr>
          <p:cNvPr id="3" name="Content Placeholder 2"/>
          <p:cNvSpPr>
            <a:spLocks noGrp="1"/>
          </p:cNvSpPr>
          <p:nvPr>
            <p:ph idx="1"/>
          </p:nvPr>
        </p:nvSpPr>
        <p:spPr>
          <a:xfrm>
            <a:off x="457200" y="1257857"/>
            <a:ext cx="8229600" cy="5098493"/>
          </a:xfrm>
        </p:spPr>
        <p:txBody>
          <a:bodyPr>
            <a:noAutofit/>
          </a:bodyPr>
          <a:lstStyle/>
          <a:p>
            <a:r>
              <a:rPr lang="es-MX" sz="2400" dirty="0" smtClean="0">
                <a:latin typeface="Cambria" panose="02040503050406030204" pitchFamily="18" charset="0"/>
              </a:rPr>
              <a:t>El programa de prevención de la delincuencia y la violencia buscará tres objetivos:</a:t>
            </a:r>
          </a:p>
          <a:p>
            <a:pPr lvl="1"/>
            <a:r>
              <a:rPr lang="es-MX" sz="2200" dirty="0" smtClean="0">
                <a:latin typeface="Cambria" panose="02040503050406030204" pitchFamily="18" charset="0"/>
              </a:rPr>
              <a:t>Concentrarse en la reducción de la violencia y la delincuencia cometida por delincuentes individuales, pandillas juveniles o bandas delincuenciales locales no asociadas al crimen organizado externo al municipio (narcotráfico u otras bandas profesionales).</a:t>
            </a:r>
          </a:p>
          <a:p>
            <a:pPr lvl="1"/>
            <a:r>
              <a:rPr lang="es-MX" sz="2200" dirty="0" smtClean="0">
                <a:latin typeface="Cambria" panose="02040503050406030204" pitchFamily="18" charset="0"/>
              </a:rPr>
              <a:t>Focalizar los programas sociales más en el control y reducción de los factores de riesgo sociales y de contexto que en las grandes variables estructurales. </a:t>
            </a:r>
          </a:p>
          <a:p>
            <a:pPr lvl="1"/>
            <a:r>
              <a:rPr lang="es-MX" sz="2200" dirty="0" smtClean="0">
                <a:latin typeface="Cambria" panose="02040503050406030204" pitchFamily="18" charset="0"/>
              </a:rPr>
              <a:t>Generar inteligencia que conduzca a la reducción y prevención de la violencia y delincuencia asociada al crimen organizado. </a:t>
            </a:r>
            <a:r>
              <a:rPr lang="es-ES_tradnl" sz="2200" dirty="0" smtClean="0">
                <a:latin typeface="Cambria" panose="02040503050406030204" pitchFamily="18" charset="0"/>
              </a:rPr>
              <a:t> </a:t>
            </a:r>
          </a:p>
        </p:txBody>
      </p:sp>
      <p:sp>
        <p:nvSpPr>
          <p:cNvPr id="4" name="Marcador de número de diapositiva 3"/>
          <p:cNvSpPr>
            <a:spLocks noGrp="1"/>
          </p:cNvSpPr>
          <p:nvPr>
            <p:ph type="sldNum" sz="quarter" idx="12"/>
          </p:nvPr>
        </p:nvSpPr>
        <p:spPr/>
        <p:txBody>
          <a:bodyPr/>
          <a:lstStyle/>
          <a:p>
            <a:fld id="{67CA104D-FBBF-BE43-BB7C-7D9A95534DFD}" type="slidenum">
              <a:rPr lang="es-MX" smtClean="0">
                <a:latin typeface="Cambria" panose="02040503050406030204" pitchFamily="18" charset="0"/>
              </a:rPr>
              <a:pPr/>
              <a:t>9</a:t>
            </a:fld>
            <a:endParaRPr lang="es-MX">
              <a:latin typeface="Cambria" panose="02040503050406030204" pitchFamily="18" charset="0"/>
            </a:endParaRPr>
          </a:p>
        </p:txBody>
      </p:sp>
    </p:spTree>
    <p:extLst>
      <p:ext uri="{BB962C8B-B14F-4D97-AF65-F5344CB8AC3E}">
        <p14:creationId xmlns:p14="http://schemas.microsoft.com/office/powerpoint/2010/main" val="147135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3811</TotalTime>
  <Words>1425</Words>
  <Application>Microsoft Office PowerPoint</Application>
  <PresentationFormat>Presentación en pantalla (4:3)</PresentationFormat>
  <Paragraphs>174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Cambria</vt:lpstr>
      <vt:lpstr>Tema de Office</vt:lpstr>
      <vt:lpstr>MODELO DE EVALUACIÓN DEL PROGRAMA DE PREVENCIÓN DEL DELITO Y LA VIOLENCIA</vt:lpstr>
      <vt:lpstr>Contenido</vt:lpstr>
      <vt:lpstr>El modelo: puntos de partida</vt:lpstr>
      <vt:lpstr>El modelo: puntos de partida</vt:lpstr>
      <vt:lpstr>El modelo: puntos de partida</vt:lpstr>
      <vt:lpstr>El modelo: puntos de partida</vt:lpstr>
      <vt:lpstr>El modelo: puntos de partida</vt:lpstr>
      <vt:lpstr>El modelo: puntos de partida</vt:lpstr>
      <vt:lpstr>Objetivos (propuesta)</vt:lpstr>
      <vt:lpstr>El modelo</vt:lpstr>
      <vt:lpstr>El modelo</vt:lpstr>
      <vt:lpstr>El diagnóstico</vt:lpstr>
      <vt:lpstr>El diagnóstico</vt:lpstr>
      <vt:lpstr>El diagnóstico</vt:lpstr>
      <vt:lpstr>El diagnóstico</vt:lpstr>
      <vt:lpstr>El diagnóstico</vt:lpstr>
      <vt:lpstr>Metodología</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Evaluación Programa de Prevención del delito y la Violencia</dc:title>
  <dc:creator>Guillermo  Valdés Castellanos</dc:creator>
  <cp:lastModifiedBy>FME</cp:lastModifiedBy>
  <cp:revision>121</cp:revision>
  <cp:lastPrinted>2013-11-05T20:57:18Z</cp:lastPrinted>
  <dcterms:created xsi:type="dcterms:W3CDTF">2013-09-01T17:25:18Z</dcterms:created>
  <dcterms:modified xsi:type="dcterms:W3CDTF">2013-11-05T21:02:04Z</dcterms:modified>
</cp:coreProperties>
</file>