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620"/>
    <p:restoredTop sz="94660"/>
  </p:normalViewPr>
  <p:slideViewPr>
    <p:cSldViewPr>
      <p:cViewPr>
        <p:scale>
          <a:sx n="60" d="100"/>
          <a:sy n="60" d="100"/>
        </p:scale>
        <p:origin x="-148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BC4F5-B5B2-4E98-92B1-425A0A887AC0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A347-1B6A-4235-9FEA-D4581B57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060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BC4F5-B5B2-4E98-92B1-425A0A887AC0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A347-1B6A-4235-9FEA-D4581B57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066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BC4F5-B5B2-4E98-92B1-425A0A887AC0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A347-1B6A-4235-9FEA-D4581B57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28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BC4F5-B5B2-4E98-92B1-425A0A887AC0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A347-1B6A-4235-9FEA-D4581B57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BC4F5-B5B2-4E98-92B1-425A0A887AC0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A347-1B6A-4235-9FEA-D4581B57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70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BC4F5-B5B2-4E98-92B1-425A0A887AC0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A347-1B6A-4235-9FEA-D4581B57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77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BC4F5-B5B2-4E98-92B1-425A0A887AC0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A347-1B6A-4235-9FEA-D4581B57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46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BC4F5-B5B2-4E98-92B1-425A0A887AC0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A347-1B6A-4235-9FEA-D4581B57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73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BC4F5-B5B2-4E98-92B1-425A0A887AC0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A347-1B6A-4235-9FEA-D4581B57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50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BC4F5-B5B2-4E98-92B1-425A0A887AC0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A347-1B6A-4235-9FEA-D4581B57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49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BC4F5-B5B2-4E98-92B1-425A0A887AC0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A347-1B6A-4235-9FEA-D4581B57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4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BC4F5-B5B2-4E98-92B1-425A0A887AC0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FA347-1B6A-4235-9FEA-D4581B57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76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Grace monthly solutions are given as coefficients of a set of spherical harmonics</a:t>
            </a:r>
            <a:endParaRPr lang="en-US" sz="3600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968" y="1600200"/>
            <a:ext cx="581806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5800" y="6183868"/>
            <a:ext cx="799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Examples of how spherical harmonics could capture variations on a sphere or geoid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1607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554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Need to translate changes from spherical harmonics to glacier/ice sheet changes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Given T, the difference between the actual gravity field and the normal gravity potential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Translate to domain using an averaging function; takes into account ice loss not uniform but faster at Greenland’s edges</a:t>
            </a:r>
          </a:p>
          <a:p>
            <a:r>
              <a:rPr lang="en-US" sz="2400" dirty="0" smtClean="0"/>
              <a:t>Remove/correct for many other factors</a:t>
            </a:r>
          </a:p>
          <a:p>
            <a:pPr lvl="1"/>
            <a:r>
              <a:rPr lang="en-US" sz="2000" dirty="0" smtClean="0"/>
              <a:t>Either by removing from a field estimated by an outside model (ocean mass changes, atmosphere mass changes, ex: tides)</a:t>
            </a:r>
          </a:p>
          <a:p>
            <a:pPr lvl="1"/>
            <a:r>
              <a:rPr lang="en-US" sz="2000" dirty="0" smtClean="0"/>
              <a:t>Quantifying the potential error introduced</a:t>
            </a: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15"/>
          <a:stretch/>
        </p:blipFill>
        <p:spPr bwMode="auto">
          <a:xfrm>
            <a:off x="45720" y="2743200"/>
            <a:ext cx="8010525" cy="944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446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Sources of Mass </a:t>
            </a:r>
            <a:r>
              <a:rPr lang="en-US" sz="3200" dirty="0" smtClean="0"/>
              <a:t>Variability</a:t>
            </a:r>
            <a:r>
              <a:rPr lang="en-US" sz="3600" dirty="0" smtClean="0"/>
              <a:t> </a:t>
            </a:r>
            <a:br>
              <a:rPr lang="en-US" sz="3600" dirty="0" smtClean="0"/>
            </a:br>
            <a:r>
              <a:rPr lang="en-US" sz="3600" dirty="0" smtClean="0"/>
              <a:t>in </a:t>
            </a:r>
            <a:r>
              <a:rPr lang="en-US" sz="3600" dirty="0" err="1" smtClean="0"/>
              <a:t>Velicogna</a:t>
            </a:r>
            <a:r>
              <a:rPr lang="en-US" sz="3600" dirty="0" smtClean="0"/>
              <a:t> and </a:t>
            </a:r>
            <a:r>
              <a:rPr lang="en-US" sz="3600" dirty="0" err="1" smtClean="0"/>
              <a:t>Wahr</a:t>
            </a:r>
            <a:r>
              <a:rPr lang="en-US" sz="3600" dirty="0" smtClean="0"/>
              <a:t> 2006</a:t>
            </a:r>
            <a:br>
              <a:rPr lang="en-US" sz="3600" dirty="0" smtClean="0"/>
            </a:br>
            <a:r>
              <a:rPr lang="en-US" sz="3200" dirty="0" smtClean="0"/>
              <a:t>(to exclude from the ice sheet mass variability)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25963"/>
          </a:xfrm>
        </p:spPr>
        <p:txBody>
          <a:bodyPr/>
          <a:lstStyle/>
          <a:p>
            <a:r>
              <a:rPr lang="en-US" sz="2400" dirty="0" smtClean="0"/>
              <a:t>Leakage – due to filtering and the averaging function, a catch-all type term (error term)</a:t>
            </a:r>
          </a:p>
          <a:p>
            <a:pPr lvl="1"/>
            <a:r>
              <a:rPr lang="en-US" sz="2400" dirty="0" smtClean="0"/>
              <a:t>Continental water storage outside Greenland</a:t>
            </a:r>
          </a:p>
          <a:p>
            <a:pPr lvl="1"/>
            <a:r>
              <a:rPr lang="en-US" sz="2400" dirty="0" smtClean="0"/>
              <a:t>Water in the ocean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r>
              <a:rPr lang="en-US" sz="2400" dirty="0" smtClean="0"/>
              <a:t>Atmospheric mass changes (negligible)</a:t>
            </a:r>
          </a:p>
          <a:p>
            <a:endParaRPr lang="en-US" sz="2400" dirty="0" smtClean="0"/>
          </a:p>
          <a:p>
            <a:r>
              <a:rPr lang="en-US" sz="2400" dirty="0" smtClean="0"/>
              <a:t>PGR, post-glacial rebound – according to calculations the crust is depressing, adding to the calculated ice loss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6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990600"/>
            <a:ext cx="6324600" cy="447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02920" y="316468"/>
            <a:ext cx="788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Velicogna</a:t>
            </a:r>
            <a:r>
              <a:rPr lang="en-US" dirty="0" smtClean="0"/>
              <a:t> and </a:t>
            </a:r>
            <a:r>
              <a:rPr lang="en-US" dirty="0" err="1" smtClean="0"/>
              <a:t>Wahr</a:t>
            </a:r>
            <a:r>
              <a:rPr lang="en-US" dirty="0" smtClean="0"/>
              <a:t>, 2006, Acceleration of Greenland Ice Mass Loss in Spring 2004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05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09625"/>
            <a:ext cx="6477000" cy="523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4800" y="272534"/>
            <a:ext cx="261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Velicogna</a:t>
            </a:r>
            <a:r>
              <a:rPr lang="en-US" dirty="0" smtClean="0"/>
              <a:t> and </a:t>
            </a:r>
            <a:r>
              <a:rPr lang="en-US" dirty="0" err="1" smtClean="0"/>
              <a:t>Wahr</a:t>
            </a:r>
            <a:r>
              <a:rPr lang="en-US" dirty="0" smtClean="0"/>
              <a:t>, 2006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62600" y="624959"/>
            <a:ext cx="3241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Loss: 248 +/- 36 km^3/year</a:t>
            </a:r>
          </a:p>
          <a:p>
            <a:r>
              <a:rPr lang="en-US" dirty="0" smtClean="0"/>
              <a:t>0.5 +/- 0.1 mm/year global SLR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00800" y="1600200"/>
            <a:ext cx="22224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South Greenland:</a:t>
            </a:r>
          </a:p>
          <a:p>
            <a:r>
              <a:rPr lang="en-US" dirty="0" smtClean="0"/>
              <a:t>161 +/- 24 km^3/year</a:t>
            </a:r>
          </a:p>
          <a:p>
            <a:r>
              <a:rPr lang="en-US" dirty="0" smtClean="0"/>
              <a:t>North Greenland:</a:t>
            </a:r>
          </a:p>
          <a:p>
            <a:r>
              <a:rPr lang="en-US" dirty="0" smtClean="0"/>
              <a:t>83 +/- 18 km^3/year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73331" y="3200400"/>
            <a:ext cx="22182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Timing of GRACE acceleration is consistent with the 2004 acceleration of the </a:t>
            </a:r>
            <a:r>
              <a:rPr lang="en-US" dirty="0" err="1" smtClean="0"/>
              <a:t>Kangerdlugssuaq</a:t>
            </a:r>
            <a:r>
              <a:rPr lang="en-US" dirty="0" smtClean="0"/>
              <a:t> and Helheim glaciers in SE Greenland detected via satellite radar observations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48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233</Words>
  <Application>Microsoft Office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Grace monthly solutions are given as coefficients of a set of spherical harmonics</vt:lpstr>
      <vt:lpstr>Need to translate changes from spherical harmonics to glacier/ice sheet changes</vt:lpstr>
      <vt:lpstr>Sources of Mass Variability  in Velicogna and Wahr 2006 (to exclude from the ice sheet mass variability)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Alice</dc:creator>
  <cp:lastModifiedBy>Alice</cp:lastModifiedBy>
  <cp:revision>11</cp:revision>
  <dcterms:created xsi:type="dcterms:W3CDTF">2018-04-09T01:43:41Z</dcterms:created>
  <dcterms:modified xsi:type="dcterms:W3CDTF">2018-04-09T04:58:37Z</dcterms:modified>
</cp:coreProperties>
</file>